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3" r:id="rId5"/>
  </p:sldMasterIdLst>
  <p:notesMasterIdLst>
    <p:notesMasterId r:id="rId42"/>
  </p:notesMasterIdLst>
  <p:handoutMasterIdLst>
    <p:handoutMasterId r:id="rId43"/>
  </p:handoutMasterIdLst>
  <p:sldIdLst>
    <p:sldId id="256" r:id="rId6"/>
    <p:sldId id="295" r:id="rId7"/>
    <p:sldId id="292" r:id="rId8"/>
    <p:sldId id="351" r:id="rId9"/>
    <p:sldId id="352" r:id="rId10"/>
    <p:sldId id="353" r:id="rId11"/>
    <p:sldId id="350" r:id="rId12"/>
    <p:sldId id="354" r:id="rId13"/>
    <p:sldId id="303" r:id="rId14"/>
    <p:sldId id="368" r:id="rId15"/>
    <p:sldId id="370" r:id="rId16"/>
    <p:sldId id="371" r:id="rId17"/>
    <p:sldId id="367" r:id="rId18"/>
    <p:sldId id="366" r:id="rId19"/>
    <p:sldId id="346" r:id="rId20"/>
    <p:sldId id="347" r:id="rId21"/>
    <p:sldId id="348" r:id="rId22"/>
    <p:sldId id="362" r:id="rId23"/>
    <p:sldId id="365" r:id="rId24"/>
    <p:sldId id="363" r:id="rId25"/>
    <p:sldId id="357" r:id="rId26"/>
    <p:sldId id="360" r:id="rId27"/>
    <p:sldId id="361" r:id="rId28"/>
    <p:sldId id="375" r:id="rId29"/>
    <p:sldId id="369" r:id="rId30"/>
    <p:sldId id="372" r:id="rId31"/>
    <p:sldId id="373" r:id="rId32"/>
    <p:sldId id="349" r:id="rId33"/>
    <p:sldId id="377" r:id="rId34"/>
    <p:sldId id="376" r:id="rId35"/>
    <p:sldId id="374" r:id="rId36"/>
    <p:sldId id="298" r:id="rId37"/>
    <p:sldId id="319" r:id="rId38"/>
    <p:sldId id="321" r:id="rId39"/>
    <p:sldId id="329" r:id="rId40"/>
    <p:sldId id="332" r:id="rId41"/>
  </p:sldIdLst>
  <p:sldSz cx="12169775"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5">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BDD"/>
    <a:srgbClr val="335496"/>
    <a:srgbClr val="918CC8"/>
    <a:srgbClr val="2A6D97"/>
    <a:srgbClr val="0F295A"/>
    <a:srgbClr val="D15A99"/>
    <a:srgbClr val="0B1948"/>
    <a:srgbClr val="212D61"/>
    <a:srgbClr val="510370"/>
    <a:srgbClr val="5801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01" autoAdjust="0"/>
    <p:restoredTop sz="86408" autoAdjust="0"/>
  </p:normalViewPr>
  <p:slideViewPr>
    <p:cSldViewPr snapToGrid="0" snapToObjects="1">
      <p:cViewPr varScale="1">
        <p:scale>
          <a:sx n="72" d="100"/>
          <a:sy n="72" d="100"/>
        </p:scale>
        <p:origin x="690" y="72"/>
      </p:cViewPr>
      <p:guideLst>
        <p:guide orient="horz" pos="4205"/>
        <p:guide pos="3833"/>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0DE87-5FD1-8043-944A-DFA9EE19FB85}" type="datetimeFigureOut">
              <a:rPr lang="nl-NL" smtClean="0"/>
              <a:t>18-4-2017</a:t>
            </a:fld>
            <a:endParaRPr lang="nl-NL" dirty="0"/>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A6C2CE-6D8E-EC4F-AEE7-1249F7B542F4}" type="slidenum">
              <a:rPr lang="nl-NL" smtClean="0"/>
              <a:t>‹#›</a:t>
            </a:fld>
            <a:endParaRPr lang="nl-NL" dirty="0"/>
          </a:p>
        </p:txBody>
      </p:sp>
    </p:spTree>
    <p:extLst>
      <p:ext uri="{BB962C8B-B14F-4D97-AF65-F5344CB8AC3E}">
        <p14:creationId xmlns:p14="http://schemas.microsoft.com/office/powerpoint/2010/main" val="17363833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5224FB-C57D-5D40-B38A-419AB0A92663}" type="datetimeFigureOut">
              <a:rPr lang="nl-NL" smtClean="0"/>
              <a:t>18-4-2017</a:t>
            </a:fld>
            <a:endParaRPr lang="nl-NL" dirty="0"/>
          </a:p>
        </p:txBody>
      </p:sp>
      <p:sp>
        <p:nvSpPr>
          <p:cNvPr id="4" name="Tijdelijke aanduiding voor dia-afbeelding 3"/>
          <p:cNvSpPr>
            <a:spLocks noGrp="1" noRot="1" noChangeAspect="1"/>
          </p:cNvSpPr>
          <p:nvPr>
            <p:ph type="sldImg" idx="2"/>
          </p:nvPr>
        </p:nvSpPr>
        <p:spPr>
          <a:xfrm>
            <a:off x="387350" y="685800"/>
            <a:ext cx="6083300" cy="34290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350D8B-2424-6F4B-A23A-8AFDC77B9292}" type="slidenum">
              <a:rPr lang="nl-NL" smtClean="0"/>
              <a:t>‹#›</a:t>
            </a:fld>
            <a:endParaRPr lang="nl-NL" dirty="0"/>
          </a:p>
        </p:txBody>
      </p:sp>
    </p:spTree>
    <p:extLst>
      <p:ext uri="{BB962C8B-B14F-4D97-AF65-F5344CB8AC3E}">
        <p14:creationId xmlns:p14="http://schemas.microsoft.com/office/powerpoint/2010/main" val="4773865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1</a:t>
            </a:fld>
            <a:endParaRPr lang="nl-NL" dirty="0"/>
          </a:p>
        </p:txBody>
      </p:sp>
    </p:spTree>
    <p:extLst>
      <p:ext uri="{BB962C8B-B14F-4D97-AF65-F5344CB8AC3E}">
        <p14:creationId xmlns:p14="http://schemas.microsoft.com/office/powerpoint/2010/main" val="22110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10</a:t>
            </a:fld>
            <a:endParaRPr lang="nl-NL"/>
          </a:p>
        </p:txBody>
      </p:sp>
    </p:spTree>
    <p:extLst>
      <p:ext uri="{BB962C8B-B14F-4D97-AF65-F5344CB8AC3E}">
        <p14:creationId xmlns:p14="http://schemas.microsoft.com/office/powerpoint/2010/main" val="85652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86475" cy="3429000"/>
          </a:xfrm>
        </p:spPr>
      </p:sp>
      <p:sp>
        <p:nvSpPr>
          <p:cNvPr id="3" name="Notes Placeholder 2"/>
          <p:cNvSpPr>
            <a:spLocks noGrp="1"/>
          </p:cNvSpPr>
          <p:nvPr>
            <p:ph type="body" idx="1"/>
          </p:nvPr>
        </p:nvSpPr>
        <p:spPr/>
        <p:txBody>
          <a:bodyPr/>
          <a:lstStyle/>
          <a:p>
            <a:pPr lvl="0"/>
            <a:r>
              <a:rPr lang="en-US" sz="1800" b="1" kern="1200" dirty="0">
                <a:solidFill>
                  <a:schemeClr val="tx1"/>
                </a:solidFill>
                <a:effectLst/>
                <a:latin typeface="Segoe UI Light" pitchFamily="34" charset="0"/>
                <a:ea typeface="+mn-ea"/>
                <a:cs typeface="+mn-cs"/>
              </a:rPr>
              <a:t>Self Service Password Reset</a:t>
            </a:r>
          </a:p>
          <a:p>
            <a:pPr lvl="1"/>
            <a:r>
              <a:rPr lang="en-US" sz="900" kern="1200" dirty="0">
                <a:solidFill>
                  <a:schemeClr val="tx1"/>
                </a:solidFill>
                <a:latin typeface="Segoe UI Light" pitchFamily="34" charset="0"/>
                <a:ea typeface="+mn-ea"/>
                <a:cs typeface="+mn-cs"/>
              </a:rPr>
              <a:t>Users can reset their forgotten passwords in Azure AD and the new password can optionally be written back to the on-premises Active Directory</a:t>
            </a:r>
          </a:p>
          <a:p>
            <a:pPr lvl="0"/>
            <a:endParaRPr lang="en-US" sz="1800" b="1" kern="1200" dirty="0">
              <a:solidFill>
                <a:schemeClr val="tx1"/>
              </a:solidFill>
              <a:effectLst/>
              <a:latin typeface="Segoe UI Light" pitchFamily="34" charset="0"/>
              <a:ea typeface="+mn-ea"/>
              <a:cs typeface="+mn-cs"/>
            </a:endParaRPr>
          </a:p>
          <a:p>
            <a:pPr lvl="0"/>
            <a:r>
              <a:rPr lang="en-US" sz="1800" b="1" kern="1200" dirty="0">
                <a:solidFill>
                  <a:schemeClr val="tx1"/>
                </a:solidFill>
                <a:effectLst/>
                <a:latin typeface="Segoe UI Light" pitchFamily="34" charset="0"/>
                <a:ea typeface="+mn-ea"/>
                <a:cs typeface="+mn-cs"/>
              </a:rPr>
              <a:t>Self Service Group Management</a:t>
            </a:r>
          </a:p>
          <a:p>
            <a:pPr lvl="1"/>
            <a:r>
              <a:rPr lang="en-US" sz="900" kern="1200" dirty="0">
                <a:solidFill>
                  <a:schemeClr val="tx1"/>
                </a:solidFill>
                <a:latin typeface="Segoe UI Light" pitchFamily="34" charset="0"/>
                <a:ea typeface="+mn-ea"/>
                <a:cs typeface="+mn-cs"/>
              </a:rPr>
              <a:t>Self-Service Group Management (SSGM) comprises two scenarios: </a:t>
            </a:r>
            <a:r>
              <a:rPr lang="en-US" sz="900" b="1" kern="1200" dirty="0">
                <a:solidFill>
                  <a:schemeClr val="tx1"/>
                </a:solidFill>
                <a:latin typeface="Segoe UI Light" pitchFamily="34" charset="0"/>
                <a:ea typeface="+mn-ea"/>
                <a:cs typeface="+mn-cs"/>
              </a:rPr>
              <a:t>Delegated Group Management </a:t>
            </a:r>
            <a:r>
              <a:rPr lang="en-US" sz="900" kern="1200" dirty="0">
                <a:solidFill>
                  <a:schemeClr val="tx1"/>
                </a:solidFill>
                <a:latin typeface="Segoe UI Light" pitchFamily="34" charset="0"/>
                <a:ea typeface="+mn-ea"/>
                <a:cs typeface="+mn-cs"/>
              </a:rPr>
              <a:t>and </a:t>
            </a:r>
            <a:r>
              <a:rPr lang="en-US" sz="900" b="1" kern="1200" dirty="0">
                <a:solidFill>
                  <a:schemeClr val="tx1"/>
                </a:solidFill>
                <a:latin typeface="Segoe UI Light" pitchFamily="34" charset="0"/>
                <a:ea typeface="+mn-ea"/>
                <a:cs typeface="+mn-cs"/>
              </a:rPr>
              <a:t>Self-Service Group Management</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CD7D7CF-1DAD-47F1-BB48-5088D3BD3085}" type="datetime1">
              <a:rPr lang="en-US">
                <a:solidFill>
                  <a:prstClr val="black"/>
                </a:solidFill>
              </a:rPr>
              <a:pPr/>
              <a:t>4/18/2017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8889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B71B57-8311-41D2-A2FE-9B491958F17B}" type="datetime1">
              <a:rPr lang="en-US" smtClean="0"/>
              <a:t>4/18/2017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32279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13</a:t>
            </a:fld>
            <a:endParaRPr lang="nl-NL" dirty="0"/>
          </a:p>
        </p:txBody>
      </p:sp>
    </p:spTree>
    <p:extLst>
      <p:ext uri="{BB962C8B-B14F-4D97-AF65-F5344CB8AC3E}">
        <p14:creationId xmlns:p14="http://schemas.microsoft.com/office/powerpoint/2010/main" val="209265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14</a:t>
            </a:fld>
            <a:endParaRPr lang="nl-NL" dirty="0"/>
          </a:p>
        </p:txBody>
      </p:sp>
    </p:spTree>
    <p:extLst>
      <p:ext uri="{BB962C8B-B14F-4D97-AF65-F5344CB8AC3E}">
        <p14:creationId xmlns:p14="http://schemas.microsoft.com/office/powerpoint/2010/main" val="83905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7950" y="73025"/>
            <a:ext cx="328295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Define the authentication process. Use some real life examples to support and discuss the different types of authentication, such as local and remote. Also, discuss authentication on a local computer and describe what it means to join to a domain.</a:t>
            </a:r>
          </a:p>
        </p:txBody>
      </p:sp>
      <p:sp>
        <p:nvSpPr>
          <p:cNvPr id="4" name="Slide Number Placeholder 3"/>
          <p:cNvSpPr>
            <a:spLocks noGrp="1"/>
          </p:cNvSpPr>
          <p:nvPr>
            <p:ph type="sldNum" sz="quarter" idx="10"/>
          </p:nvPr>
        </p:nvSpPr>
        <p:spPr/>
        <p:txBody>
          <a:bodyPr/>
          <a:lstStyle/>
          <a:p>
            <a:fld id="{B5C7A5B5-489B-4C9F-9960-F5DE9E343376}" type="slidenum">
              <a:rPr lang="en-US" smtClean="0"/>
              <a:t>15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10969B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Overview of Access and Information Protection</a:t>
            </a:r>
          </a:p>
        </p:txBody>
      </p:sp>
    </p:spTree>
    <p:extLst>
      <p:ext uri="{BB962C8B-B14F-4D97-AF65-F5344CB8AC3E}">
        <p14:creationId xmlns:p14="http://schemas.microsoft.com/office/powerpoint/2010/main" val="238149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7950" y="73025"/>
            <a:ext cx="328295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Times New Roman"/>
              </a:rPr>
              <a:t>Define authorization. Discuss how the process works and use a shared folder as an example. Briefly mention Dynamic Access Control (DAC), but do not go into details.</a:t>
            </a:r>
          </a:p>
        </p:txBody>
      </p:sp>
      <p:sp>
        <p:nvSpPr>
          <p:cNvPr id="4" name="Slide Number Placeholder 3"/>
          <p:cNvSpPr>
            <a:spLocks noGrp="1"/>
          </p:cNvSpPr>
          <p:nvPr>
            <p:ph type="sldNum" sz="quarter" idx="10"/>
          </p:nvPr>
        </p:nvSpPr>
        <p:spPr/>
        <p:txBody>
          <a:bodyPr/>
          <a:lstStyle/>
          <a:p>
            <a:fld id="{B5C7A5B5-489B-4C9F-9960-F5DE9E343376}" type="slidenum">
              <a:rPr lang="en-US" smtClean="0"/>
              <a:t>16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10969B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 Overview of Access and Information Protection</a:t>
            </a:r>
          </a:p>
        </p:txBody>
      </p:sp>
    </p:spTree>
    <p:extLst>
      <p:ext uri="{BB962C8B-B14F-4D97-AF65-F5344CB8AC3E}">
        <p14:creationId xmlns:p14="http://schemas.microsoft.com/office/powerpoint/2010/main" val="51722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7950" y="73025"/>
            <a:ext cx="328295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Use this topic to describe how claims-based authentication makes it possible to implement identity federation. </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Segoe UI"/>
              </a:rPr>
              <a:t>As organizations define their business processes with partner organizations, they define which users are given access and what applications or data the users can access. Claims are a way to transmit agreed upon information between organizations. If the application provider wants to allow access based on specific groups or some other attribute, the identity provider has to make sure that information is included in the claims that are sent to the application provider.</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CF9BDDDA-F940-4CE7-8D8E-C1A454F42B81}" type="slidenum">
              <a:rPr lang="en-US" smtClean="0"/>
              <a:t>17</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10969B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10: Implementing and Administering AD FS</a:t>
            </a:r>
          </a:p>
        </p:txBody>
      </p:sp>
    </p:spTree>
    <p:extLst>
      <p:ext uri="{BB962C8B-B14F-4D97-AF65-F5344CB8AC3E}">
        <p14:creationId xmlns:p14="http://schemas.microsoft.com/office/powerpoint/2010/main" val="601202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5780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4/18/2017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666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a:t>
            </a:fld>
            <a:endParaRPr lang="nl-NL" dirty="0"/>
          </a:p>
        </p:txBody>
      </p:sp>
    </p:spTree>
    <p:extLst>
      <p:ext uri="{BB962C8B-B14F-4D97-AF65-F5344CB8AC3E}">
        <p14:creationId xmlns:p14="http://schemas.microsoft.com/office/powerpoint/2010/main" val="965069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4/18/2017 9:09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68598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21</a:t>
            </a:fld>
            <a:endParaRPr lang="nl-NL" dirty="0"/>
          </a:p>
        </p:txBody>
      </p:sp>
    </p:spTree>
    <p:extLst>
      <p:ext uri="{BB962C8B-B14F-4D97-AF65-F5344CB8AC3E}">
        <p14:creationId xmlns:p14="http://schemas.microsoft.com/office/powerpoint/2010/main" val="495453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22</a:t>
            </a:fld>
            <a:endParaRPr lang="nl-NL" dirty="0"/>
          </a:p>
        </p:txBody>
      </p:sp>
    </p:spTree>
    <p:extLst>
      <p:ext uri="{BB962C8B-B14F-4D97-AF65-F5344CB8AC3E}">
        <p14:creationId xmlns:p14="http://schemas.microsoft.com/office/powerpoint/2010/main" val="2965755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86475" cy="3429000"/>
          </a:xfrm>
        </p:spPr>
      </p:sp>
      <p:sp>
        <p:nvSpPr>
          <p:cNvPr id="3" name="Notes Placeholder 2"/>
          <p:cNvSpPr>
            <a:spLocks noGrp="1"/>
          </p:cNvSpPr>
          <p:nvPr>
            <p:ph type="body" idx="1"/>
          </p:nvPr>
        </p:nvSpPr>
        <p:spPr/>
        <p:txBody>
          <a:bodyPr/>
          <a:lstStyle/>
          <a:p>
            <a:pPr marL="52353" indent="0">
              <a:buNone/>
            </a:pPr>
            <a:r>
              <a:rPr lang="en-US" sz="3200" kern="1200" dirty="0">
                <a:solidFill>
                  <a:schemeClr val="tx1"/>
                </a:solidFill>
                <a:latin typeface="Segoe UI Light" pitchFamily="34" charset="0"/>
                <a:ea typeface="+mn-ea"/>
                <a:cs typeface="+mn-cs"/>
              </a:rPr>
              <a:t>Sync Tools Include:</a:t>
            </a:r>
          </a:p>
          <a:p>
            <a:pPr lvl="1"/>
            <a:endParaRPr lang="en-US" sz="2400" kern="1200" dirty="0">
              <a:solidFill>
                <a:schemeClr val="tx1"/>
              </a:solidFill>
              <a:latin typeface="Segoe UI Light" pitchFamily="34" charset="0"/>
              <a:ea typeface="+mn-ea"/>
              <a:cs typeface="+mn-cs"/>
            </a:endParaRP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Azure AD Connect: Simple Scenarios </a:t>
            </a: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MM and the Azure AD Connector: Complex Scenarios</a:t>
            </a: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Previous Sync Tools: AAD Sync and DirSync – OLD – do not use anymore.</a:t>
            </a:r>
          </a:p>
          <a:p>
            <a:pPr marL="342900" lvl="1" indent="-342900">
              <a:buFont typeface="Arial" panose="020B0604020202020204" pitchFamily="34" charset="0"/>
              <a:buChar char="•"/>
            </a:pPr>
            <a:endParaRPr lang="en-US" sz="900" kern="1200" dirty="0">
              <a:solidFill>
                <a:schemeClr val="tx1"/>
              </a:solidFill>
              <a:latin typeface="Segoe UI Light" pitchFamily="34" charset="0"/>
              <a:ea typeface="+mn-ea"/>
              <a:cs typeface="+mn-cs"/>
            </a:endParaRPr>
          </a:p>
          <a:p>
            <a:pPr lvl="1"/>
            <a:r>
              <a:rPr lang="en-US" sz="900" kern="1200" spc="-68" dirty="0">
                <a:solidFill>
                  <a:schemeClr val="tx1"/>
                </a:solidFill>
                <a:latin typeface="Segoe UI Light" pitchFamily="34" charset="0"/>
                <a:ea typeface="+mn-ea"/>
                <a:cs typeface="+mn-cs"/>
              </a:rPr>
              <a:t>Consolidated deployment assistant for your identity bridge components.</a:t>
            </a:r>
          </a:p>
          <a:p>
            <a:pPr lvl="1"/>
            <a:endParaRPr lang="en-US" sz="900" kern="1200" spc="-68" dirty="0">
              <a:solidFill>
                <a:schemeClr val="tx1"/>
              </a:solidFill>
              <a:latin typeface="Segoe UI Light" pitchFamily="34" charset="0"/>
              <a:ea typeface="+mn-ea"/>
              <a:cs typeface="+mn-cs"/>
            </a:endParaRPr>
          </a:p>
          <a:p>
            <a:pPr lvl="1"/>
            <a:r>
              <a:rPr lang="en-US" sz="900" kern="1200" spc="-68" dirty="0">
                <a:solidFill>
                  <a:schemeClr val="tx1"/>
                </a:solidFill>
                <a:latin typeface="Segoe UI Light" pitchFamily="34" charset="0"/>
                <a:ea typeface="+mn-ea"/>
                <a:cs typeface="+mn-cs"/>
              </a:rPr>
              <a:t>All currently available sync engines will be replaced by the Sync engine included in the Connect tool. </a:t>
            </a:r>
          </a:p>
          <a:p>
            <a:pPr lvl="1"/>
            <a:r>
              <a:rPr lang="en-US" sz="900" kern="1200" spc="-68" dirty="0">
                <a:solidFill>
                  <a:schemeClr val="tx1"/>
                </a:solidFill>
                <a:latin typeface="Segoe UI Light" pitchFamily="34" charset="0"/>
                <a:ea typeface="+mn-ea"/>
                <a:cs typeface="+mn-cs"/>
              </a:rPr>
              <a:t>Assisted deployment of ADFS will be available through Azure Active Directory Connect.</a:t>
            </a:r>
          </a:p>
          <a:p>
            <a:pPr lvl="1"/>
            <a:endParaRPr lang="en-US" sz="900" kern="1200" spc="-68" dirty="0">
              <a:solidFill>
                <a:schemeClr val="tx1"/>
              </a:solidFill>
              <a:latin typeface="Segoe UI Light" pitchFamily="34" charset="0"/>
              <a:ea typeface="+mn-ea"/>
              <a:cs typeface="+mn-cs"/>
            </a:endParaRPr>
          </a:p>
          <a:p>
            <a:pPr lvl="0"/>
            <a:r>
              <a:rPr lang="en-US" b="1" dirty="0"/>
              <a:t>Authenticating to Azure AD</a:t>
            </a:r>
          </a:p>
          <a:p>
            <a:pPr lvl="1"/>
            <a:r>
              <a:rPr lang="en-US" dirty="0"/>
              <a:t>Enable password hash synchronization so that the Azure AD password for users is the same as the on-premises AD password</a:t>
            </a:r>
          </a:p>
          <a:p>
            <a:pPr lvl="1"/>
            <a:r>
              <a:rPr lang="en-US" dirty="0"/>
              <a:t>Otherwise, users will have different passwords for AD and Azure AD. </a:t>
            </a:r>
          </a:p>
          <a:p>
            <a:pPr lvl="0"/>
            <a:r>
              <a:rPr lang="en-US" b="1" dirty="0"/>
              <a:t>Authenticating to an On-Premises Identity Provider</a:t>
            </a:r>
          </a:p>
          <a:p>
            <a:pPr lvl="1"/>
            <a:r>
              <a:rPr lang="en-US" dirty="0"/>
              <a:t>Azure AD supports the ability to establish an identity federation trust with an on-premises Identity Provider (IdP), such as Active Directory Federation Services (AD FS).  </a:t>
            </a:r>
          </a:p>
          <a:p>
            <a:pPr lvl="1"/>
            <a:r>
              <a:rPr lang="en-US" dirty="0"/>
              <a:t>This enables users to have a desktop Single Sign On experience when accessing resources that are integrated with Azure AD. </a:t>
            </a:r>
          </a:p>
          <a:p>
            <a:pPr marL="0" lvl="1" indent="0">
              <a:buFont typeface="Arial" panose="020B0604020202020204" pitchFamily="34" charset="0"/>
              <a:buNone/>
            </a:pPr>
            <a:endParaRPr lang="en-US" sz="900" kern="1200" dirty="0">
              <a:solidFill>
                <a:schemeClr val="tx1"/>
              </a:solidFill>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4/18/2017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8126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24</a:t>
            </a:fld>
            <a:endParaRPr lang="nl-NL" dirty="0"/>
          </a:p>
        </p:txBody>
      </p:sp>
    </p:spTree>
    <p:extLst>
      <p:ext uri="{BB962C8B-B14F-4D97-AF65-F5344CB8AC3E}">
        <p14:creationId xmlns:p14="http://schemas.microsoft.com/office/powerpoint/2010/main" val="2708377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25</a:t>
            </a:fld>
            <a:endParaRPr lang="nl-NL" dirty="0"/>
          </a:p>
        </p:txBody>
      </p:sp>
    </p:spTree>
    <p:extLst>
      <p:ext uri="{BB962C8B-B14F-4D97-AF65-F5344CB8AC3E}">
        <p14:creationId xmlns:p14="http://schemas.microsoft.com/office/powerpoint/2010/main" val="995961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405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BDF53F-48D6-4CA2-8B82-3D8E3E6D078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7125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28</a:t>
            </a:fld>
            <a:endParaRPr lang="nl-NL" dirty="0"/>
          </a:p>
        </p:txBody>
      </p:sp>
    </p:spTree>
    <p:extLst>
      <p:ext uri="{BB962C8B-B14F-4D97-AF65-F5344CB8AC3E}">
        <p14:creationId xmlns:p14="http://schemas.microsoft.com/office/powerpoint/2010/main" val="3153512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29</a:t>
            </a:fld>
            <a:endParaRPr lang="nl-NL" dirty="0"/>
          </a:p>
        </p:txBody>
      </p:sp>
    </p:spTree>
    <p:extLst>
      <p:ext uri="{BB962C8B-B14F-4D97-AF65-F5344CB8AC3E}">
        <p14:creationId xmlns:p14="http://schemas.microsoft.com/office/powerpoint/2010/main" val="109446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3</a:t>
            </a:fld>
            <a:endParaRPr lang="nl-NL" dirty="0"/>
          </a:p>
        </p:txBody>
      </p:sp>
    </p:spTree>
    <p:extLst>
      <p:ext uri="{BB962C8B-B14F-4D97-AF65-F5344CB8AC3E}">
        <p14:creationId xmlns:p14="http://schemas.microsoft.com/office/powerpoint/2010/main" val="269851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30</a:t>
            </a:fld>
            <a:endParaRPr lang="nl-NL" dirty="0"/>
          </a:p>
        </p:txBody>
      </p:sp>
    </p:spTree>
    <p:extLst>
      <p:ext uri="{BB962C8B-B14F-4D97-AF65-F5344CB8AC3E}">
        <p14:creationId xmlns:p14="http://schemas.microsoft.com/office/powerpoint/2010/main" val="2257334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31</a:t>
            </a:fld>
            <a:endParaRPr lang="nl-NL" dirty="0"/>
          </a:p>
        </p:txBody>
      </p:sp>
    </p:spTree>
    <p:extLst>
      <p:ext uri="{BB962C8B-B14F-4D97-AF65-F5344CB8AC3E}">
        <p14:creationId xmlns:p14="http://schemas.microsoft.com/office/powerpoint/2010/main" val="1176081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dirty="0"/>
          </a:p>
        </p:txBody>
      </p:sp>
      <p:sp>
        <p:nvSpPr>
          <p:cNvPr id="16" name="Date Placeholder 15"/>
          <p:cNvSpPr>
            <a:spLocks noGrp="1"/>
          </p:cNvSpPr>
          <p:nvPr>
            <p:ph type="dt" idx="13"/>
          </p:nvPr>
        </p:nvSpPr>
        <p:spPr/>
        <p:txBody>
          <a:bodyPr/>
          <a:lstStyle/>
          <a:p>
            <a:fld id="{E976D732-92A1-4639-A0E1-31571E261172}" type="datetime8">
              <a:rPr lang="en-US" smtClean="0">
                <a:solidFill>
                  <a:prstClr val="black"/>
                </a:solidFill>
              </a:rPr>
              <a:pPr/>
              <a:t>4/18/2017 3:09 PM</a:t>
            </a:fld>
            <a:endParaRPr lang="en-US" dirty="0">
              <a:solidFill>
                <a:prstClr val="black"/>
              </a:solidFill>
            </a:endParaRPr>
          </a:p>
        </p:txBody>
      </p:sp>
      <p:sp>
        <p:nvSpPr>
          <p:cNvPr id="17" name="Footer Placeholder 1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8" name="Header Placeholder 17"/>
          <p:cNvSpPr>
            <a:spLocks noGrp="1"/>
          </p:cNvSpPr>
          <p:nvPr>
            <p:ph type="hdr" sz="quarter" idx="15"/>
          </p:nvPr>
        </p:nvSpPr>
        <p:spPr/>
        <p:txBody>
          <a:bodyPr/>
          <a:lstStyle/>
          <a:p>
            <a:endParaRPr lang="en-US" dirty="0">
              <a:gradFill>
                <a:gsLst>
                  <a:gs pos="1250">
                    <a:prstClr val="black"/>
                  </a:gs>
                  <a:gs pos="100000">
                    <a:prstClr val="black"/>
                  </a:gs>
                </a:gsLst>
                <a:lin ang="5400000" scaled="0"/>
              </a:gradFill>
            </a:endParaRPr>
          </a:p>
        </p:txBody>
      </p:sp>
    </p:spTree>
    <p:extLst>
      <p:ext uri="{BB962C8B-B14F-4D97-AF65-F5344CB8AC3E}">
        <p14:creationId xmlns:p14="http://schemas.microsoft.com/office/powerpoint/2010/main" val="3971744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5800"/>
            <a:ext cx="6086475"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AU" dirty="0"/>
              <a:t>Identity Protection generates reports and alerts that enables you to investigate these risk events and take appropriate remediation or mitigation action.</a:t>
            </a:r>
          </a:p>
          <a:p>
            <a:endParaRPr lang="en-AU" dirty="0"/>
          </a:p>
          <a:p>
            <a:r>
              <a:rPr lang="en-AU" dirty="0"/>
              <a:t>Identity Protection calculates a user risk level for each user, enabling you to configure risk-based policies to automatically protect the identities of your organization.</a:t>
            </a:r>
          </a:p>
          <a:p>
            <a:r>
              <a:rPr lang="en-AU" dirty="0"/>
              <a:t>can automatically block or offer adaptive remediation actions that include password resets and multi-factor authentication enforcement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4/18/2017 3:09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8250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EEE60-2213-481A-B34A-3D4C5B2D25DA}" type="slidenum">
              <a:rPr kumimoji="0" lang="en-ZA"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ZA"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44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252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4/18/2017 3:09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930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Microsoft Azure is a broad stack of services that runs in our datacenters globally.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Think of the different services as </a:t>
            </a:r>
            <a:r>
              <a:rPr lang="en-US" sz="1000" i="1" kern="1200" dirty="0">
                <a:solidFill>
                  <a:schemeClr val="tx1"/>
                </a:solidFill>
                <a:effectLst/>
                <a:latin typeface="Segoe UI Light" pitchFamily="34" charset="0"/>
                <a:ea typeface="+mn-ea"/>
                <a:cs typeface="+mn-cs"/>
              </a:rPr>
              <a:t>building blocks.</a:t>
            </a:r>
            <a:r>
              <a:rPr lang="en-US" sz="1000" kern="1200" dirty="0">
                <a:solidFill>
                  <a:schemeClr val="tx1"/>
                </a:solidFill>
                <a:effectLst/>
                <a:latin typeface="Segoe UI Light" pitchFamily="34" charset="0"/>
                <a:ea typeface="+mn-ea"/>
                <a:cs typeface="+mn-cs"/>
              </a:rPr>
              <a:t> These services can be categorized</a:t>
            </a:r>
            <a:r>
              <a:rPr lang="en-US" sz="1000" kern="1200" baseline="0" dirty="0">
                <a:solidFill>
                  <a:schemeClr val="tx1"/>
                </a:solidFill>
                <a:effectLst/>
                <a:latin typeface="Segoe UI Light" pitchFamily="34" charset="0"/>
                <a:ea typeface="+mn-ea"/>
                <a:cs typeface="+mn-cs"/>
              </a:rPr>
              <a:t> into three classes – </a:t>
            </a:r>
          </a:p>
          <a:p>
            <a:r>
              <a:rPr lang="en-US" sz="1000" b="1" kern="1200" baseline="0" dirty="0">
                <a:solidFill>
                  <a:schemeClr val="tx1"/>
                </a:solidFill>
                <a:effectLst/>
                <a:latin typeface="Segoe UI Light" pitchFamily="34" charset="0"/>
                <a:ea typeface="+mn-ea"/>
                <a:cs typeface="+mn-cs"/>
              </a:rPr>
              <a:t>Infrastructure services </a:t>
            </a:r>
            <a:r>
              <a:rPr lang="en-US" sz="1000" kern="1200" baseline="0" dirty="0">
                <a:solidFill>
                  <a:schemeClr val="tx1"/>
                </a:solidFill>
                <a:effectLst/>
                <a:latin typeface="Segoe UI Light" pitchFamily="34" charset="0"/>
                <a:ea typeface="+mn-ea"/>
                <a:cs typeface="+mn-cs"/>
              </a:rPr>
              <a:t>which are lower level building blocks, </a:t>
            </a:r>
          </a:p>
          <a:p>
            <a:r>
              <a:rPr lang="en-US" sz="1000" b="1" kern="1200" baseline="0" dirty="0">
                <a:solidFill>
                  <a:schemeClr val="tx1"/>
                </a:solidFill>
                <a:effectLst/>
                <a:latin typeface="Segoe UI Light" pitchFamily="34" charset="0"/>
                <a:ea typeface="+mn-ea"/>
                <a:cs typeface="+mn-cs"/>
              </a:rPr>
              <a:t>Data services </a:t>
            </a:r>
            <a:r>
              <a:rPr lang="en-US" sz="1000" kern="1200" baseline="0" dirty="0">
                <a:solidFill>
                  <a:schemeClr val="tx1"/>
                </a:solidFill>
                <a:effectLst/>
                <a:latin typeface="Segoe UI Light" pitchFamily="34" charset="0"/>
                <a:ea typeface="+mn-ea"/>
                <a:cs typeface="+mn-cs"/>
              </a:rPr>
              <a:t>that provide storage and data management capabilities to apps, and </a:t>
            </a:r>
          </a:p>
          <a:p>
            <a:r>
              <a:rPr lang="en-US" sz="1000" b="1" kern="1200" baseline="0" dirty="0">
                <a:solidFill>
                  <a:schemeClr val="tx1"/>
                </a:solidFill>
                <a:effectLst/>
                <a:latin typeface="Segoe UI Light" pitchFamily="34" charset="0"/>
                <a:ea typeface="+mn-ea"/>
                <a:cs typeface="+mn-cs"/>
              </a:rPr>
              <a:t>App services</a:t>
            </a:r>
            <a:r>
              <a:rPr lang="en-US" sz="1000" kern="1200" baseline="0" dirty="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4/18/2017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0587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that is not all that you can do with Azure. Microsoft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Microsoft Azure mimic your on-premises datacenter and run your current apps with little or no change without the expense of having to own servers of racks, cooling and building costs. Furthermore, you</a:t>
            </a:r>
            <a:r>
              <a:rPr lang="en-US" sz="1000" kern="1200" baseline="0" dirty="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These “building blocks” lets Microsoft Azure to be used as an </a:t>
            </a:r>
            <a:r>
              <a:rPr lang="en-US" sz="1000" b="1" kern="1200" dirty="0">
                <a:solidFill>
                  <a:schemeClr val="tx1"/>
                </a:solidFill>
                <a:effectLst/>
                <a:latin typeface="Segoe UI Light" pitchFamily="34" charset="0"/>
                <a:ea typeface="+mn-ea"/>
                <a:cs typeface="+mn-cs"/>
              </a:rPr>
              <a:t>Infrastructure-a- a-service</a:t>
            </a:r>
            <a:r>
              <a:rPr lang="en-US" sz="1000" kern="1200" dirty="0">
                <a:solidFill>
                  <a:schemeClr val="tx1"/>
                </a:solidFill>
                <a:effectLst/>
                <a:latin typeface="Segoe UI Light" pitchFamily="34" charset="0"/>
                <a:ea typeface="+mn-ea"/>
                <a:cs typeface="+mn-cs"/>
              </a:rPr>
              <a:t>.</a:t>
            </a:r>
          </a:p>
          <a:p>
            <a:endParaRPr lang="en-US" sz="1000" kern="120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So, you see Microsoft Azure offers IaaS +PaaS in one platform.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provides flexibility,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eliminates complexity. Use </a:t>
            </a:r>
            <a:r>
              <a:rPr lang="en-US" sz="1000" b="1" kern="1200" dirty="0" err="1">
                <a:solidFill>
                  <a:schemeClr val="tx1"/>
                </a:solidFill>
                <a:effectLst/>
                <a:latin typeface="Segoe UI Light" pitchFamily="34" charset="0"/>
                <a:ea typeface="+mn-ea"/>
                <a:cs typeface="+mn-cs"/>
              </a:rPr>
              <a:t>PaaS</a:t>
            </a:r>
            <a:r>
              <a:rPr lang="en-US" sz="1000" b="1" kern="1200" dirty="0">
                <a:solidFill>
                  <a:schemeClr val="tx1"/>
                </a:solidFill>
                <a:effectLst/>
                <a:latin typeface="Segoe UI Light" pitchFamily="34" charset="0"/>
                <a:ea typeface="+mn-ea"/>
                <a:cs typeface="+mn-cs"/>
              </a:rPr>
              <a:t> where you can, use </a:t>
            </a:r>
            <a:r>
              <a:rPr lang="en-US" sz="1000" b="1" kern="1200" dirty="0" err="1">
                <a:solidFill>
                  <a:schemeClr val="tx1"/>
                </a:solidFill>
                <a:effectLst/>
                <a:latin typeface="Segoe UI Light" pitchFamily="34" charset="0"/>
                <a:ea typeface="+mn-ea"/>
                <a:cs typeface="+mn-cs"/>
              </a:rPr>
              <a:t>IaaS</a:t>
            </a:r>
            <a:r>
              <a:rPr lang="en-US" sz="1000" b="1" kern="1200" dirty="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a:solidFill>
                  <a:schemeClr val="tx1"/>
                </a:solidFill>
                <a:effectLst/>
                <a:latin typeface="Segoe UI Light" pitchFamily="34" charset="0"/>
                <a:ea typeface="+mn-ea"/>
                <a:cs typeface="+mn-cs"/>
              </a:rPr>
              <a:t> apps of the future</a:t>
            </a:r>
            <a:r>
              <a:rPr lang="en-US" sz="1000" b="1" kern="1200" dirty="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4/18/2017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5205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6</a:t>
            </a:fld>
            <a:endParaRPr lang="nl-NL" dirty="0"/>
          </a:p>
        </p:txBody>
      </p:sp>
    </p:spTree>
    <p:extLst>
      <p:ext uri="{BB962C8B-B14F-4D97-AF65-F5344CB8AC3E}">
        <p14:creationId xmlns:p14="http://schemas.microsoft.com/office/powerpoint/2010/main" val="164066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7350D8B-2424-6F4B-A23A-8AFDC77B9292}" type="slidenum">
              <a:rPr lang="nl-NL" smtClean="0"/>
              <a:t>7</a:t>
            </a:fld>
            <a:endParaRPr lang="nl-NL" dirty="0"/>
          </a:p>
        </p:txBody>
      </p:sp>
    </p:spTree>
    <p:extLst>
      <p:ext uri="{BB962C8B-B14F-4D97-AF65-F5344CB8AC3E}">
        <p14:creationId xmlns:p14="http://schemas.microsoft.com/office/powerpoint/2010/main" val="2032739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4/18/2017 8:48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15924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148C7E-9799-4907-88B4-AF0D6401A204}" type="datetime1">
              <a:rPr lang="en-US" smtClean="0">
                <a:solidFill>
                  <a:prstClr val="black"/>
                </a:solidFill>
              </a:rPr>
              <a:pPr/>
              <a:t>4/18/2017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0242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68" name="Groep 67"/>
          <p:cNvGrpSpPr/>
          <p:nvPr userDrawn="1"/>
        </p:nvGrpSpPr>
        <p:grpSpPr>
          <a:xfrm>
            <a:off x="-19455" y="3674864"/>
            <a:ext cx="12205490" cy="2554239"/>
            <a:chOff x="-19455" y="3674864"/>
            <a:chExt cx="12205490" cy="2554239"/>
          </a:xfrm>
        </p:grpSpPr>
        <p:sp>
          <p:nvSpPr>
            <p:cNvPr id="69" name="Vrije vorm 68"/>
            <p:cNvSpPr/>
            <p:nvPr userDrawn="1"/>
          </p:nvSpPr>
          <p:spPr>
            <a:xfrm flipV="1">
              <a:off x="-19455" y="5528711"/>
              <a:ext cx="6796493" cy="551562"/>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16888 w 7474689"/>
                <a:gd name="connsiteY0" fmla="*/ 970454 h 970454"/>
                <a:gd name="connsiteX1" fmla="*/ 0 w 7474689"/>
                <a:gd name="connsiteY1" fmla="*/ 119850 h 970454"/>
                <a:gd name="connsiteX2" fmla="*/ 7474689 w 7474689"/>
                <a:gd name="connsiteY2" fmla="*/ 460092 h 970454"/>
                <a:gd name="connsiteX3" fmla="*/ 16888 w 7474689"/>
                <a:gd name="connsiteY3" fmla="*/ 970454 h 970454"/>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6625"/>
                <a:gd name="connsiteX1" fmla="*/ 0 w 7508467"/>
                <a:gd name="connsiteY1" fmla="*/ 139937 h 996625"/>
                <a:gd name="connsiteX2" fmla="*/ 7508467 w 7508467"/>
                <a:gd name="connsiteY2" fmla="*/ 373853 h 996625"/>
                <a:gd name="connsiteX3" fmla="*/ 16888 w 7508467"/>
                <a:gd name="connsiteY3" fmla="*/ 990541 h 996625"/>
                <a:gd name="connsiteX0" fmla="*/ 16888 w 7508467"/>
                <a:gd name="connsiteY0" fmla="*/ 949068 h 955152"/>
                <a:gd name="connsiteX1" fmla="*/ 0 w 7508467"/>
                <a:gd name="connsiteY1" fmla="*/ 98464 h 955152"/>
                <a:gd name="connsiteX2" fmla="*/ 7508467 w 7508467"/>
                <a:gd name="connsiteY2" fmla="*/ 332380 h 955152"/>
                <a:gd name="connsiteX3" fmla="*/ 16888 w 7508467"/>
                <a:gd name="connsiteY3" fmla="*/ 949068 h 955152"/>
                <a:gd name="connsiteX0" fmla="*/ 16888 w 7508467"/>
                <a:gd name="connsiteY0" fmla="*/ 969127 h 975211"/>
                <a:gd name="connsiteX1" fmla="*/ 0 w 7508467"/>
                <a:gd name="connsiteY1" fmla="*/ 118523 h 975211"/>
                <a:gd name="connsiteX2" fmla="*/ 7508467 w 7508467"/>
                <a:gd name="connsiteY2" fmla="*/ 352439 h 975211"/>
                <a:gd name="connsiteX3" fmla="*/ 16888 w 7508467"/>
                <a:gd name="connsiteY3" fmla="*/ 969127 h 975211"/>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9965 h 866049"/>
                <a:gd name="connsiteX1" fmla="*/ 0 w 7508467"/>
                <a:gd name="connsiteY1" fmla="*/ 9361 h 866049"/>
                <a:gd name="connsiteX2" fmla="*/ 7508467 w 7508467"/>
                <a:gd name="connsiteY2" fmla="*/ 243277 h 866049"/>
                <a:gd name="connsiteX3" fmla="*/ 16888 w 7508467"/>
                <a:gd name="connsiteY3" fmla="*/ 859965 h 866049"/>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0 w 7525357"/>
                <a:gd name="connsiteY0" fmla="*/ 849333 h 849333"/>
                <a:gd name="connsiteX1" fmla="*/ 16890 w 7525357"/>
                <a:gd name="connsiteY1" fmla="*/ 9361 h 849333"/>
                <a:gd name="connsiteX2" fmla="*/ 7525357 w 7525357"/>
                <a:gd name="connsiteY2" fmla="*/ 243277 h 849333"/>
                <a:gd name="connsiteX3" fmla="*/ 0 w 7525357"/>
                <a:gd name="connsiteY3" fmla="*/ 849333 h 849333"/>
                <a:gd name="connsiteX0" fmla="*/ 0 w 7525357"/>
                <a:gd name="connsiteY0" fmla="*/ 848607 h 848607"/>
                <a:gd name="connsiteX1" fmla="*/ 16890 w 7525357"/>
                <a:gd name="connsiteY1" fmla="*/ 8635 h 848607"/>
                <a:gd name="connsiteX2" fmla="*/ 7525357 w 7525357"/>
                <a:gd name="connsiteY2" fmla="*/ 249695 h 848607"/>
                <a:gd name="connsiteX3" fmla="*/ 0 w 7525357"/>
                <a:gd name="connsiteY3" fmla="*/ 848607 h 848607"/>
                <a:gd name="connsiteX0" fmla="*/ 0 w 7536756"/>
                <a:gd name="connsiteY0" fmla="*/ 848384 h 848384"/>
                <a:gd name="connsiteX1" fmla="*/ 16890 w 7536756"/>
                <a:gd name="connsiteY1" fmla="*/ 8412 h 848384"/>
                <a:gd name="connsiteX2" fmla="*/ 7536756 w 7536756"/>
                <a:gd name="connsiteY2" fmla="*/ 251853 h 848384"/>
                <a:gd name="connsiteX3" fmla="*/ 0 w 7536756"/>
                <a:gd name="connsiteY3" fmla="*/ 848384 h 848384"/>
                <a:gd name="connsiteX0" fmla="*/ 0 w 7540555"/>
                <a:gd name="connsiteY0" fmla="*/ 848606 h 848606"/>
                <a:gd name="connsiteX1" fmla="*/ 16890 w 7540555"/>
                <a:gd name="connsiteY1" fmla="*/ 8634 h 848606"/>
                <a:gd name="connsiteX2" fmla="*/ 7540555 w 7540555"/>
                <a:gd name="connsiteY2" fmla="*/ 249694 h 848606"/>
                <a:gd name="connsiteX3" fmla="*/ 0 w 7540555"/>
                <a:gd name="connsiteY3" fmla="*/ 848606 h 848606"/>
                <a:gd name="connsiteX0" fmla="*/ 0 w 7540555"/>
                <a:gd name="connsiteY0" fmla="*/ 864142 h 864142"/>
                <a:gd name="connsiteX1" fmla="*/ 16890 w 7540555"/>
                <a:gd name="connsiteY1" fmla="*/ 24170 h 864142"/>
                <a:gd name="connsiteX2" fmla="*/ 7540555 w 7540555"/>
                <a:gd name="connsiteY2" fmla="*/ 265230 h 864142"/>
                <a:gd name="connsiteX3" fmla="*/ 0 w 7540555"/>
                <a:gd name="connsiteY3" fmla="*/ 864142 h 864142"/>
                <a:gd name="connsiteX0" fmla="*/ 0 w 7526996"/>
                <a:gd name="connsiteY0" fmla="*/ 478034 h 564477"/>
                <a:gd name="connsiteX1" fmla="*/ 3331 w 7526996"/>
                <a:gd name="connsiteY1" fmla="*/ 24170 h 564477"/>
                <a:gd name="connsiteX2" fmla="*/ 7526996 w 7526996"/>
                <a:gd name="connsiteY2" fmla="*/ 265230 h 564477"/>
                <a:gd name="connsiteX3" fmla="*/ 0 w 7526996"/>
                <a:gd name="connsiteY3" fmla="*/ 478034 h 564477"/>
                <a:gd name="connsiteX0" fmla="*/ 10299 w 7523736"/>
                <a:gd name="connsiteY0" fmla="*/ 330944 h 511114"/>
                <a:gd name="connsiteX1" fmla="*/ 71 w 7523736"/>
                <a:gd name="connsiteY1" fmla="*/ 24170 h 511114"/>
                <a:gd name="connsiteX2" fmla="*/ 7523736 w 7523736"/>
                <a:gd name="connsiteY2" fmla="*/ 265230 h 511114"/>
                <a:gd name="connsiteX3" fmla="*/ 10299 w 7523736"/>
                <a:gd name="connsiteY3" fmla="*/ 330944 h 511114"/>
                <a:gd name="connsiteX0" fmla="*/ 10299 w 7577970"/>
                <a:gd name="connsiteY0" fmla="*/ 310582 h 1143118"/>
                <a:gd name="connsiteX1" fmla="*/ 71 w 7577970"/>
                <a:gd name="connsiteY1" fmla="*/ 3808 h 1143118"/>
                <a:gd name="connsiteX2" fmla="*/ 7577970 w 7577970"/>
                <a:gd name="connsiteY2" fmla="*/ 1017083 h 1143118"/>
                <a:gd name="connsiteX3" fmla="*/ 10299 w 7577970"/>
                <a:gd name="connsiteY3" fmla="*/ 310582 h 1143118"/>
                <a:gd name="connsiteX0" fmla="*/ 10299 w 7577970"/>
                <a:gd name="connsiteY0" fmla="*/ 310582 h 1150340"/>
                <a:gd name="connsiteX1" fmla="*/ 71 w 7577970"/>
                <a:gd name="connsiteY1" fmla="*/ 3808 h 1150340"/>
                <a:gd name="connsiteX2" fmla="*/ 7577970 w 7577970"/>
                <a:gd name="connsiteY2" fmla="*/ 1017083 h 1150340"/>
                <a:gd name="connsiteX3" fmla="*/ 10299 w 7577970"/>
                <a:gd name="connsiteY3" fmla="*/ 310582 h 1150340"/>
                <a:gd name="connsiteX0" fmla="*/ 10299 w 7577970"/>
                <a:gd name="connsiteY0" fmla="*/ 310297 h 1150055"/>
                <a:gd name="connsiteX1" fmla="*/ 71 w 7577970"/>
                <a:gd name="connsiteY1" fmla="*/ 3523 h 1150055"/>
                <a:gd name="connsiteX2" fmla="*/ 7577970 w 7577970"/>
                <a:gd name="connsiteY2" fmla="*/ 1016798 h 1150055"/>
                <a:gd name="connsiteX3" fmla="*/ 10299 w 7577970"/>
                <a:gd name="connsiteY3" fmla="*/ 310297 h 1150055"/>
                <a:gd name="connsiteX0" fmla="*/ 10299 w 7577970"/>
                <a:gd name="connsiteY0" fmla="*/ 306901 h 1146659"/>
                <a:gd name="connsiteX1" fmla="*/ 71 w 7577970"/>
                <a:gd name="connsiteY1" fmla="*/ 127 h 1146659"/>
                <a:gd name="connsiteX2" fmla="*/ 7577970 w 7577970"/>
                <a:gd name="connsiteY2" fmla="*/ 1013402 h 1146659"/>
                <a:gd name="connsiteX3" fmla="*/ 10299 w 7577970"/>
                <a:gd name="connsiteY3" fmla="*/ 306901 h 1146659"/>
                <a:gd name="connsiteX0" fmla="*/ 0 w 7580947"/>
                <a:gd name="connsiteY0" fmla="*/ 266394 h 1143155"/>
                <a:gd name="connsiteX1" fmla="*/ 3048 w 7580947"/>
                <a:gd name="connsiteY1" fmla="*/ 127 h 1143155"/>
                <a:gd name="connsiteX2" fmla="*/ 7580947 w 7580947"/>
                <a:gd name="connsiteY2" fmla="*/ 1013402 h 1143155"/>
                <a:gd name="connsiteX3" fmla="*/ 0 w 7580947"/>
                <a:gd name="connsiteY3" fmla="*/ 266394 h 1143155"/>
                <a:gd name="connsiteX0" fmla="*/ 3730 w 7584677"/>
                <a:gd name="connsiteY0" fmla="*/ 122394 h 999155"/>
                <a:gd name="connsiteX1" fmla="*/ 141 w 7584677"/>
                <a:gd name="connsiteY1" fmla="*/ 151 h 999155"/>
                <a:gd name="connsiteX2" fmla="*/ 7584677 w 7584677"/>
                <a:gd name="connsiteY2" fmla="*/ 869402 h 999155"/>
                <a:gd name="connsiteX3" fmla="*/ 3730 w 7584677"/>
                <a:gd name="connsiteY3" fmla="*/ 122394 h 999155"/>
                <a:gd name="connsiteX0" fmla="*/ 3730 w 7584677"/>
                <a:gd name="connsiteY0" fmla="*/ 144894 h 1021655"/>
                <a:gd name="connsiteX1" fmla="*/ 141 w 7584677"/>
                <a:gd name="connsiteY1" fmla="*/ 146 h 1021655"/>
                <a:gd name="connsiteX2" fmla="*/ 7584677 w 7584677"/>
                <a:gd name="connsiteY2" fmla="*/ 891902 h 1021655"/>
                <a:gd name="connsiteX3" fmla="*/ 3730 w 7584677"/>
                <a:gd name="connsiteY3" fmla="*/ 144894 h 1021655"/>
                <a:gd name="connsiteX0" fmla="*/ 3730 w 7584677"/>
                <a:gd name="connsiteY0" fmla="*/ 144894 h 1020254"/>
                <a:gd name="connsiteX1" fmla="*/ 141 w 7584677"/>
                <a:gd name="connsiteY1" fmla="*/ 146 h 1020254"/>
                <a:gd name="connsiteX2" fmla="*/ 7584677 w 7584677"/>
                <a:gd name="connsiteY2" fmla="*/ 891902 h 1020254"/>
                <a:gd name="connsiteX3" fmla="*/ 3730 w 7584677"/>
                <a:gd name="connsiteY3" fmla="*/ 144894 h 1020254"/>
                <a:gd name="connsiteX0" fmla="*/ 3730 w 7584677"/>
                <a:gd name="connsiteY0" fmla="*/ 225423 h 1100783"/>
                <a:gd name="connsiteX1" fmla="*/ 141 w 7584677"/>
                <a:gd name="connsiteY1" fmla="*/ 80675 h 1100783"/>
                <a:gd name="connsiteX2" fmla="*/ 7584677 w 7584677"/>
                <a:gd name="connsiteY2" fmla="*/ 972431 h 1100783"/>
                <a:gd name="connsiteX3" fmla="*/ 3730 w 7584677"/>
                <a:gd name="connsiteY3" fmla="*/ 225423 h 1100783"/>
                <a:gd name="connsiteX0" fmla="*/ 3730 w 7584677"/>
                <a:gd name="connsiteY0" fmla="*/ 226924 h 1102284"/>
                <a:gd name="connsiteX1" fmla="*/ 141 w 7584677"/>
                <a:gd name="connsiteY1" fmla="*/ 82176 h 1102284"/>
                <a:gd name="connsiteX2" fmla="*/ 7584677 w 7584677"/>
                <a:gd name="connsiteY2" fmla="*/ 973932 h 1102284"/>
                <a:gd name="connsiteX3" fmla="*/ 3730 w 7584677"/>
                <a:gd name="connsiteY3" fmla="*/ 226924 h 1102284"/>
                <a:gd name="connsiteX0" fmla="*/ 3730 w 7591316"/>
                <a:gd name="connsiteY0" fmla="*/ 226389 h 1110011"/>
                <a:gd name="connsiteX1" fmla="*/ 141 w 7591316"/>
                <a:gd name="connsiteY1" fmla="*/ 81641 h 1110011"/>
                <a:gd name="connsiteX2" fmla="*/ 7591316 w 7591316"/>
                <a:gd name="connsiteY2" fmla="*/ 982398 h 1110011"/>
                <a:gd name="connsiteX3" fmla="*/ 3730 w 7591316"/>
                <a:gd name="connsiteY3" fmla="*/ 226389 h 1110011"/>
                <a:gd name="connsiteX0" fmla="*/ 3730 w 7580354"/>
                <a:gd name="connsiteY0" fmla="*/ 254266 h 821497"/>
                <a:gd name="connsiteX1" fmla="*/ 141 w 7580354"/>
                <a:gd name="connsiteY1" fmla="*/ 109518 h 821497"/>
                <a:gd name="connsiteX2" fmla="*/ 7580354 w 7580354"/>
                <a:gd name="connsiteY2" fmla="*/ 656733 h 821497"/>
                <a:gd name="connsiteX3" fmla="*/ 3730 w 7580354"/>
                <a:gd name="connsiteY3" fmla="*/ 254266 h 821497"/>
                <a:gd name="connsiteX0" fmla="*/ 0 w 7620472"/>
                <a:gd name="connsiteY0" fmla="*/ 286406 h 825956"/>
                <a:gd name="connsiteX1" fmla="*/ 40259 w 7620472"/>
                <a:gd name="connsiteY1" fmla="*/ 109518 h 825956"/>
                <a:gd name="connsiteX2" fmla="*/ 7620472 w 7620472"/>
                <a:gd name="connsiteY2" fmla="*/ 656733 h 825956"/>
                <a:gd name="connsiteX3" fmla="*/ 0 w 7620472"/>
                <a:gd name="connsiteY3" fmla="*/ 286406 h 825956"/>
                <a:gd name="connsiteX0" fmla="*/ 0 w 7620472"/>
                <a:gd name="connsiteY0" fmla="*/ 286406 h 936494"/>
                <a:gd name="connsiteX1" fmla="*/ 40259 w 7620472"/>
                <a:gd name="connsiteY1" fmla="*/ 109518 h 936494"/>
                <a:gd name="connsiteX2" fmla="*/ 7620472 w 7620472"/>
                <a:gd name="connsiteY2" fmla="*/ 656733 h 936494"/>
                <a:gd name="connsiteX3" fmla="*/ 0 w 7620472"/>
                <a:gd name="connsiteY3" fmla="*/ 286406 h 936494"/>
                <a:gd name="connsiteX0" fmla="*/ 0 w 7620472"/>
                <a:gd name="connsiteY0" fmla="*/ 286406 h 943561"/>
                <a:gd name="connsiteX1" fmla="*/ 40259 w 7620472"/>
                <a:gd name="connsiteY1" fmla="*/ 109518 h 943561"/>
                <a:gd name="connsiteX2" fmla="*/ 7620472 w 7620472"/>
                <a:gd name="connsiteY2" fmla="*/ 656733 h 943561"/>
                <a:gd name="connsiteX3" fmla="*/ 0 w 7620472"/>
                <a:gd name="connsiteY3" fmla="*/ 286406 h 943561"/>
                <a:gd name="connsiteX0" fmla="*/ 0 w 7620472"/>
                <a:gd name="connsiteY0" fmla="*/ 176889 h 834045"/>
                <a:gd name="connsiteX1" fmla="*/ 40259 w 7620472"/>
                <a:gd name="connsiteY1" fmla="*/ 1 h 834045"/>
                <a:gd name="connsiteX2" fmla="*/ 7620472 w 7620472"/>
                <a:gd name="connsiteY2" fmla="*/ 547216 h 834045"/>
                <a:gd name="connsiteX3" fmla="*/ 0 w 7620472"/>
                <a:gd name="connsiteY3" fmla="*/ 176889 h 834045"/>
                <a:gd name="connsiteX0" fmla="*/ 0 w 7620472"/>
                <a:gd name="connsiteY0" fmla="*/ 244566 h 901722"/>
                <a:gd name="connsiteX1" fmla="*/ 40259 w 7620472"/>
                <a:gd name="connsiteY1" fmla="*/ 67678 h 901722"/>
                <a:gd name="connsiteX2" fmla="*/ 7620472 w 7620472"/>
                <a:gd name="connsiteY2" fmla="*/ 614893 h 901722"/>
                <a:gd name="connsiteX3" fmla="*/ 0 w 7620472"/>
                <a:gd name="connsiteY3" fmla="*/ 244566 h 901722"/>
                <a:gd name="connsiteX0" fmla="*/ 3732 w 7580355"/>
                <a:gd name="connsiteY0" fmla="*/ 260639 h 906838"/>
                <a:gd name="connsiteX1" fmla="*/ 142 w 7580355"/>
                <a:gd name="connsiteY1" fmla="*/ 67680 h 906838"/>
                <a:gd name="connsiteX2" fmla="*/ 7580355 w 7580355"/>
                <a:gd name="connsiteY2" fmla="*/ 614895 h 906838"/>
                <a:gd name="connsiteX3" fmla="*/ 3732 w 7580355"/>
                <a:gd name="connsiteY3" fmla="*/ 260639 h 906838"/>
                <a:gd name="connsiteX0" fmla="*/ 3732 w 7580355"/>
                <a:gd name="connsiteY0" fmla="*/ 260639 h 814464"/>
                <a:gd name="connsiteX1" fmla="*/ 142 w 7580355"/>
                <a:gd name="connsiteY1" fmla="*/ 67680 h 814464"/>
                <a:gd name="connsiteX2" fmla="*/ 7580355 w 7580355"/>
                <a:gd name="connsiteY2" fmla="*/ 614895 h 814464"/>
                <a:gd name="connsiteX3" fmla="*/ 3732 w 7580355"/>
                <a:gd name="connsiteY3" fmla="*/ 260639 h 814464"/>
                <a:gd name="connsiteX0" fmla="*/ 3732 w 7580355"/>
                <a:gd name="connsiteY0" fmla="*/ 260639 h 911177"/>
                <a:gd name="connsiteX1" fmla="*/ 142 w 7580355"/>
                <a:gd name="connsiteY1" fmla="*/ 67680 h 911177"/>
                <a:gd name="connsiteX2" fmla="*/ 7580355 w 7580355"/>
                <a:gd name="connsiteY2" fmla="*/ 614895 h 911177"/>
                <a:gd name="connsiteX3" fmla="*/ 3732 w 7580355"/>
                <a:gd name="connsiteY3" fmla="*/ 260639 h 911177"/>
              </a:gdLst>
              <a:ahLst/>
              <a:cxnLst>
                <a:cxn ang="0">
                  <a:pos x="connsiteX0" y="connsiteY0"/>
                </a:cxn>
                <a:cxn ang="0">
                  <a:pos x="connsiteX1" y="connsiteY1"/>
                </a:cxn>
                <a:cxn ang="0">
                  <a:pos x="connsiteX2" y="connsiteY2"/>
                </a:cxn>
                <a:cxn ang="0">
                  <a:pos x="connsiteX3" y="connsiteY3"/>
                </a:cxn>
              </a:cxnLst>
              <a:rect l="l" t="t" r="r" b="b"/>
              <a:pathLst>
                <a:path w="7580355" h="911177">
                  <a:moveTo>
                    <a:pt x="3732" y="260639"/>
                  </a:moveTo>
                  <a:cubicBezTo>
                    <a:pt x="4842" y="109351"/>
                    <a:pt x="-968" y="218968"/>
                    <a:pt x="142" y="67680"/>
                  </a:cubicBezTo>
                  <a:cubicBezTo>
                    <a:pt x="1805343" y="-205500"/>
                    <a:pt x="5736286" y="423974"/>
                    <a:pt x="7580355" y="614895"/>
                  </a:cubicBezTo>
                  <a:cubicBezTo>
                    <a:pt x="4531560" y="1144872"/>
                    <a:pt x="1951265" y="925613"/>
                    <a:pt x="3732" y="260639"/>
                  </a:cubicBezTo>
                  <a:close/>
                </a:path>
              </a:pathLst>
            </a:custGeom>
            <a:gradFill rotWithShape="1">
              <a:gsLst>
                <a:gs pos="100000">
                  <a:srgbClr val="2A6D97"/>
                </a:gs>
                <a:gs pos="0">
                  <a:srgbClr val="0F295A"/>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0" name="Vrije vorm 69"/>
            <p:cNvSpPr/>
            <p:nvPr userDrawn="1"/>
          </p:nvSpPr>
          <p:spPr>
            <a:xfrm flipH="1" flipV="1">
              <a:off x="6777037" y="5628825"/>
              <a:ext cx="5401992" cy="600278"/>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16888 w 7474689"/>
                <a:gd name="connsiteY0" fmla="*/ 970454 h 970454"/>
                <a:gd name="connsiteX1" fmla="*/ 0 w 7474689"/>
                <a:gd name="connsiteY1" fmla="*/ 119850 h 970454"/>
                <a:gd name="connsiteX2" fmla="*/ 7474689 w 7474689"/>
                <a:gd name="connsiteY2" fmla="*/ 460092 h 970454"/>
                <a:gd name="connsiteX3" fmla="*/ 16888 w 7474689"/>
                <a:gd name="connsiteY3" fmla="*/ 970454 h 970454"/>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6625"/>
                <a:gd name="connsiteX1" fmla="*/ 0 w 7508467"/>
                <a:gd name="connsiteY1" fmla="*/ 139937 h 996625"/>
                <a:gd name="connsiteX2" fmla="*/ 7508467 w 7508467"/>
                <a:gd name="connsiteY2" fmla="*/ 373853 h 996625"/>
                <a:gd name="connsiteX3" fmla="*/ 16888 w 7508467"/>
                <a:gd name="connsiteY3" fmla="*/ 990541 h 996625"/>
                <a:gd name="connsiteX0" fmla="*/ 16888 w 7508467"/>
                <a:gd name="connsiteY0" fmla="*/ 949068 h 955152"/>
                <a:gd name="connsiteX1" fmla="*/ 0 w 7508467"/>
                <a:gd name="connsiteY1" fmla="*/ 98464 h 955152"/>
                <a:gd name="connsiteX2" fmla="*/ 7508467 w 7508467"/>
                <a:gd name="connsiteY2" fmla="*/ 332380 h 955152"/>
                <a:gd name="connsiteX3" fmla="*/ 16888 w 7508467"/>
                <a:gd name="connsiteY3" fmla="*/ 949068 h 955152"/>
                <a:gd name="connsiteX0" fmla="*/ 16888 w 7508467"/>
                <a:gd name="connsiteY0" fmla="*/ 969127 h 975211"/>
                <a:gd name="connsiteX1" fmla="*/ 0 w 7508467"/>
                <a:gd name="connsiteY1" fmla="*/ 118523 h 975211"/>
                <a:gd name="connsiteX2" fmla="*/ 7508467 w 7508467"/>
                <a:gd name="connsiteY2" fmla="*/ 352439 h 975211"/>
                <a:gd name="connsiteX3" fmla="*/ 16888 w 7508467"/>
                <a:gd name="connsiteY3" fmla="*/ 969127 h 975211"/>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9965 h 866049"/>
                <a:gd name="connsiteX1" fmla="*/ 0 w 7508467"/>
                <a:gd name="connsiteY1" fmla="*/ 9361 h 866049"/>
                <a:gd name="connsiteX2" fmla="*/ 7508467 w 7508467"/>
                <a:gd name="connsiteY2" fmla="*/ 243277 h 866049"/>
                <a:gd name="connsiteX3" fmla="*/ 16888 w 7508467"/>
                <a:gd name="connsiteY3" fmla="*/ 859965 h 866049"/>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0 w 7525357"/>
                <a:gd name="connsiteY0" fmla="*/ 849333 h 849333"/>
                <a:gd name="connsiteX1" fmla="*/ 16890 w 7525357"/>
                <a:gd name="connsiteY1" fmla="*/ 9361 h 849333"/>
                <a:gd name="connsiteX2" fmla="*/ 7525357 w 7525357"/>
                <a:gd name="connsiteY2" fmla="*/ 243277 h 849333"/>
                <a:gd name="connsiteX3" fmla="*/ 0 w 7525357"/>
                <a:gd name="connsiteY3" fmla="*/ 849333 h 849333"/>
                <a:gd name="connsiteX0" fmla="*/ 0 w 7525357"/>
                <a:gd name="connsiteY0" fmla="*/ 848607 h 848607"/>
                <a:gd name="connsiteX1" fmla="*/ 16890 w 7525357"/>
                <a:gd name="connsiteY1" fmla="*/ 8635 h 848607"/>
                <a:gd name="connsiteX2" fmla="*/ 7525357 w 7525357"/>
                <a:gd name="connsiteY2" fmla="*/ 249695 h 848607"/>
                <a:gd name="connsiteX3" fmla="*/ 0 w 7525357"/>
                <a:gd name="connsiteY3" fmla="*/ 848607 h 848607"/>
                <a:gd name="connsiteX0" fmla="*/ 0 w 7536756"/>
                <a:gd name="connsiteY0" fmla="*/ 848384 h 848384"/>
                <a:gd name="connsiteX1" fmla="*/ 16890 w 7536756"/>
                <a:gd name="connsiteY1" fmla="*/ 8412 h 848384"/>
                <a:gd name="connsiteX2" fmla="*/ 7536756 w 7536756"/>
                <a:gd name="connsiteY2" fmla="*/ 251853 h 848384"/>
                <a:gd name="connsiteX3" fmla="*/ 0 w 7536756"/>
                <a:gd name="connsiteY3" fmla="*/ 848384 h 848384"/>
                <a:gd name="connsiteX0" fmla="*/ 0 w 7540555"/>
                <a:gd name="connsiteY0" fmla="*/ 848606 h 848606"/>
                <a:gd name="connsiteX1" fmla="*/ 16890 w 7540555"/>
                <a:gd name="connsiteY1" fmla="*/ 8634 h 848606"/>
                <a:gd name="connsiteX2" fmla="*/ 7540555 w 7540555"/>
                <a:gd name="connsiteY2" fmla="*/ 249694 h 848606"/>
                <a:gd name="connsiteX3" fmla="*/ 0 w 7540555"/>
                <a:gd name="connsiteY3" fmla="*/ 848606 h 848606"/>
                <a:gd name="connsiteX0" fmla="*/ 0 w 7540555"/>
                <a:gd name="connsiteY0" fmla="*/ 864142 h 864142"/>
                <a:gd name="connsiteX1" fmla="*/ 16890 w 7540555"/>
                <a:gd name="connsiteY1" fmla="*/ 24170 h 864142"/>
                <a:gd name="connsiteX2" fmla="*/ 7540555 w 7540555"/>
                <a:gd name="connsiteY2" fmla="*/ 265230 h 864142"/>
                <a:gd name="connsiteX3" fmla="*/ 0 w 7540555"/>
                <a:gd name="connsiteY3" fmla="*/ 864142 h 864142"/>
                <a:gd name="connsiteX0" fmla="*/ 0 w 7526996"/>
                <a:gd name="connsiteY0" fmla="*/ 478034 h 564477"/>
                <a:gd name="connsiteX1" fmla="*/ 3331 w 7526996"/>
                <a:gd name="connsiteY1" fmla="*/ 24170 h 564477"/>
                <a:gd name="connsiteX2" fmla="*/ 7526996 w 7526996"/>
                <a:gd name="connsiteY2" fmla="*/ 265230 h 564477"/>
                <a:gd name="connsiteX3" fmla="*/ 0 w 7526996"/>
                <a:gd name="connsiteY3" fmla="*/ 478034 h 564477"/>
                <a:gd name="connsiteX0" fmla="*/ 10299 w 7523736"/>
                <a:gd name="connsiteY0" fmla="*/ 330944 h 511114"/>
                <a:gd name="connsiteX1" fmla="*/ 71 w 7523736"/>
                <a:gd name="connsiteY1" fmla="*/ 24170 h 511114"/>
                <a:gd name="connsiteX2" fmla="*/ 7523736 w 7523736"/>
                <a:gd name="connsiteY2" fmla="*/ 265230 h 511114"/>
                <a:gd name="connsiteX3" fmla="*/ 10299 w 7523736"/>
                <a:gd name="connsiteY3" fmla="*/ 330944 h 511114"/>
                <a:gd name="connsiteX0" fmla="*/ 10299 w 7577970"/>
                <a:gd name="connsiteY0" fmla="*/ 310582 h 1143118"/>
                <a:gd name="connsiteX1" fmla="*/ 71 w 7577970"/>
                <a:gd name="connsiteY1" fmla="*/ 3808 h 1143118"/>
                <a:gd name="connsiteX2" fmla="*/ 7577970 w 7577970"/>
                <a:gd name="connsiteY2" fmla="*/ 1017083 h 1143118"/>
                <a:gd name="connsiteX3" fmla="*/ 10299 w 7577970"/>
                <a:gd name="connsiteY3" fmla="*/ 310582 h 1143118"/>
                <a:gd name="connsiteX0" fmla="*/ 10299 w 7577970"/>
                <a:gd name="connsiteY0" fmla="*/ 310582 h 1150340"/>
                <a:gd name="connsiteX1" fmla="*/ 71 w 7577970"/>
                <a:gd name="connsiteY1" fmla="*/ 3808 h 1150340"/>
                <a:gd name="connsiteX2" fmla="*/ 7577970 w 7577970"/>
                <a:gd name="connsiteY2" fmla="*/ 1017083 h 1150340"/>
                <a:gd name="connsiteX3" fmla="*/ 10299 w 7577970"/>
                <a:gd name="connsiteY3" fmla="*/ 310582 h 1150340"/>
                <a:gd name="connsiteX0" fmla="*/ 10299 w 7577970"/>
                <a:gd name="connsiteY0" fmla="*/ 310297 h 1150055"/>
                <a:gd name="connsiteX1" fmla="*/ 71 w 7577970"/>
                <a:gd name="connsiteY1" fmla="*/ 3523 h 1150055"/>
                <a:gd name="connsiteX2" fmla="*/ 7577970 w 7577970"/>
                <a:gd name="connsiteY2" fmla="*/ 1016798 h 1150055"/>
                <a:gd name="connsiteX3" fmla="*/ 10299 w 7577970"/>
                <a:gd name="connsiteY3" fmla="*/ 310297 h 1150055"/>
                <a:gd name="connsiteX0" fmla="*/ 10299 w 7577970"/>
                <a:gd name="connsiteY0" fmla="*/ 306901 h 1146659"/>
                <a:gd name="connsiteX1" fmla="*/ 71 w 7577970"/>
                <a:gd name="connsiteY1" fmla="*/ 127 h 1146659"/>
                <a:gd name="connsiteX2" fmla="*/ 7577970 w 7577970"/>
                <a:gd name="connsiteY2" fmla="*/ 1013402 h 1146659"/>
                <a:gd name="connsiteX3" fmla="*/ 10299 w 7577970"/>
                <a:gd name="connsiteY3" fmla="*/ 306901 h 1146659"/>
                <a:gd name="connsiteX0" fmla="*/ 0 w 7580947"/>
                <a:gd name="connsiteY0" fmla="*/ 266394 h 1143155"/>
                <a:gd name="connsiteX1" fmla="*/ 3048 w 7580947"/>
                <a:gd name="connsiteY1" fmla="*/ 127 h 1143155"/>
                <a:gd name="connsiteX2" fmla="*/ 7580947 w 7580947"/>
                <a:gd name="connsiteY2" fmla="*/ 1013402 h 1143155"/>
                <a:gd name="connsiteX3" fmla="*/ 0 w 7580947"/>
                <a:gd name="connsiteY3" fmla="*/ 266394 h 1143155"/>
                <a:gd name="connsiteX0" fmla="*/ 3730 w 7584677"/>
                <a:gd name="connsiteY0" fmla="*/ 122394 h 999155"/>
                <a:gd name="connsiteX1" fmla="*/ 141 w 7584677"/>
                <a:gd name="connsiteY1" fmla="*/ 151 h 999155"/>
                <a:gd name="connsiteX2" fmla="*/ 7584677 w 7584677"/>
                <a:gd name="connsiteY2" fmla="*/ 869402 h 999155"/>
                <a:gd name="connsiteX3" fmla="*/ 3730 w 7584677"/>
                <a:gd name="connsiteY3" fmla="*/ 122394 h 999155"/>
                <a:gd name="connsiteX0" fmla="*/ 3730 w 7584677"/>
                <a:gd name="connsiteY0" fmla="*/ 144894 h 1021655"/>
                <a:gd name="connsiteX1" fmla="*/ 141 w 7584677"/>
                <a:gd name="connsiteY1" fmla="*/ 146 h 1021655"/>
                <a:gd name="connsiteX2" fmla="*/ 7584677 w 7584677"/>
                <a:gd name="connsiteY2" fmla="*/ 891902 h 1021655"/>
                <a:gd name="connsiteX3" fmla="*/ 3730 w 7584677"/>
                <a:gd name="connsiteY3" fmla="*/ 144894 h 1021655"/>
                <a:gd name="connsiteX0" fmla="*/ 3730 w 7584677"/>
                <a:gd name="connsiteY0" fmla="*/ 144894 h 1020254"/>
                <a:gd name="connsiteX1" fmla="*/ 141 w 7584677"/>
                <a:gd name="connsiteY1" fmla="*/ 146 h 1020254"/>
                <a:gd name="connsiteX2" fmla="*/ 7584677 w 7584677"/>
                <a:gd name="connsiteY2" fmla="*/ 891902 h 1020254"/>
                <a:gd name="connsiteX3" fmla="*/ 3730 w 7584677"/>
                <a:gd name="connsiteY3" fmla="*/ 144894 h 1020254"/>
                <a:gd name="connsiteX0" fmla="*/ 3730 w 7584677"/>
                <a:gd name="connsiteY0" fmla="*/ 225423 h 1100783"/>
                <a:gd name="connsiteX1" fmla="*/ 141 w 7584677"/>
                <a:gd name="connsiteY1" fmla="*/ 80675 h 1100783"/>
                <a:gd name="connsiteX2" fmla="*/ 7584677 w 7584677"/>
                <a:gd name="connsiteY2" fmla="*/ 972431 h 1100783"/>
                <a:gd name="connsiteX3" fmla="*/ 3730 w 7584677"/>
                <a:gd name="connsiteY3" fmla="*/ 225423 h 1100783"/>
                <a:gd name="connsiteX0" fmla="*/ 3730 w 7584677"/>
                <a:gd name="connsiteY0" fmla="*/ 226924 h 1102284"/>
                <a:gd name="connsiteX1" fmla="*/ 141 w 7584677"/>
                <a:gd name="connsiteY1" fmla="*/ 82176 h 1102284"/>
                <a:gd name="connsiteX2" fmla="*/ 7584677 w 7584677"/>
                <a:gd name="connsiteY2" fmla="*/ 973932 h 1102284"/>
                <a:gd name="connsiteX3" fmla="*/ 3730 w 7584677"/>
                <a:gd name="connsiteY3" fmla="*/ 226924 h 1102284"/>
                <a:gd name="connsiteX0" fmla="*/ 3730 w 7591316"/>
                <a:gd name="connsiteY0" fmla="*/ 226389 h 1110011"/>
                <a:gd name="connsiteX1" fmla="*/ 141 w 7591316"/>
                <a:gd name="connsiteY1" fmla="*/ 81641 h 1110011"/>
                <a:gd name="connsiteX2" fmla="*/ 7591316 w 7591316"/>
                <a:gd name="connsiteY2" fmla="*/ 982398 h 1110011"/>
                <a:gd name="connsiteX3" fmla="*/ 3730 w 7591316"/>
                <a:gd name="connsiteY3" fmla="*/ 226389 h 1110011"/>
                <a:gd name="connsiteX0" fmla="*/ 3730 w 7591316"/>
                <a:gd name="connsiteY0" fmla="*/ 226389 h 1118114"/>
                <a:gd name="connsiteX1" fmla="*/ 141 w 7591316"/>
                <a:gd name="connsiteY1" fmla="*/ 81641 h 1118114"/>
                <a:gd name="connsiteX2" fmla="*/ 7591316 w 7591316"/>
                <a:gd name="connsiteY2" fmla="*/ 982398 h 1118114"/>
                <a:gd name="connsiteX3" fmla="*/ 3730 w 7591316"/>
                <a:gd name="connsiteY3" fmla="*/ 226389 h 1118114"/>
                <a:gd name="connsiteX0" fmla="*/ 3730 w 7591316"/>
                <a:gd name="connsiteY0" fmla="*/ 226389 h 1134577"/>
                <a:gd name="connsiteX1" fmla="*/ 141 w 7591316"/>
                <a:gd name="connsiteY1" fmla="*/ 81641 h 1134577"/>
                <a:gd name="connsiteX2" fmla="*/ 7591316 w 7591316"/>
                <a:gd name="connsiteY2" fmla="*/ 982398 h 1134577"/>
                <a:gd name="connsiteX3" fmla="*/ 3730 w 7591316"/>
                <a:gd name="connsiteY3" fmla="*/ 226389 h 1134577"/>
              </a:gdLst>
              <a:ahLst/>
              <a:cxnLst>
                <a:cxn ang="0">
                  <a:pos x="connsiteX0" y="connsiteY0"/>
                </a:cxn>
                <a:cxn ang="0">
                  <a:pos x="connsiteX1" y="connsiteY1"/>
                </a:cxn>
                <a:cxn ang="0">
                  <a:pos x="connsiteX2" y="connsiteY2"/>
                </a:cxn>
                <a:cxn ang="0">
                  <a:pos x="connsiteX3" y="connsiteY3"/>
                </a:cxn>
              </a:cxnLst>
              <a:rect l="l" t="t" r="r" b="b"/>
              <a:pathLst>
                <a:path w="7591316" h="1134577">
                  <a:moveTo>
                    <a:pt x="3730" y="226389"/>
                  </a:moveTo>
                  <a:cubicBezTo>
                    <a:pt x="4840" y="75101"/>
                    <a:pt x="-969" y="232929"/>
                    <a:pt x="141" y="81641"/>
                  </a:cubicBezTo>
                  <a:cubicBezTo>
                    <a:pt x="1849190" y="-304029"/>
                    <a:pt x="5747247" y="791477"/>
                    <a:pt x="7591316" y="982398"/>
                  </a:cubicBezTo>
                  <a:cubicBezTo>
                    <a:pt x="3650677" y="1563817"/>
                    <a:pt x="295998" y="296772"/>
                    <a:pt x="3730" y="226389"/>
                  </a:cubicBezTo>
                  <a:close/>
                </a:path>
              </a:pathLst>
            </a:custGeom>
            <a:gradFill rotWithShape="1">
              <a:gsLst>
                <a:gs pos="0">
                  <a:srgbClr val="EB0087"/>
                </a:gs>
                <a:gs pos="100000">
                  <a:srgbClr val="D15A99"/>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1" name="Vrije vorm 70"/>
            <p:cNvSpPr/>
            <p:nvPr userDrawn="1"/>
          </p:nvSpPr>
          <p:spPr>
            <a:xfrm flipH="1">
              <a:off x="7454529" y="3861394"/>
              <a:ext cx="4725877" cy="864142"/>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16888 w 7474689"/>
                <a:gd name="connsiteY0" fmla="*/ 970454 h 970454"/>
                <a:gd name="connsiteX1" fmla="*/ 0 w 7474689"/>
                <a:gd name="connsiteY1" fmla="*/ 119850 h 970454"/>
                <a:gd name="connsiteX2" fmla="*/ 7474689 w 7474689"/>
                <a:gd name="connsiteY2" fmla="*/ 460092 h 970454"/>
                <a:gd name="connsiteX3" fmla="*/ 16888 w 7474689"/>
                <a:gd name="connsiteY3" fmla="*/ 970454 h 970454"/>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6625"/>
                <a:gd name="connsiteX1" fmla="*/ 0 w 7508467"/>
                <a:gd name="connsiteY1" fmla="*/ 139937 h 996625"/>
                <a:gd name="connsiteX2" fmla="*/ 7508467 w 7508467"/>
                <a:gd name="connsiteY2" fmla="*/ 373853 h 996625"/>
                <a:gd name="connsiteX3" fmla="*/ 16888 w 7508467"/>
                <a:gd name="connsiteY3" fmla="*/ 990541 h 996625"/>
                <a:gd name="connsiteX0" fmla="*/ 16888 w 7508467"/>
                <a:gd name="connsiteY0" fmla="*/ 949068 h 955152"/>
                <a:gd name="connsiteX1" fmla="*/ 0 w 7508467"/>
                <a:gd name="connsiteY1" fmla="*/ 98464 h 955152"/>
                <a:gd name="connsiteX2" fmla="*/ 7508467 w 7508467"/>
                <a:gd name="connsiteY2" fmla="*/ 332380 h 955152"/>
                <a:gd name="connsiteX3" fmla="*/ 16888 w 7508467"/>
                <a:gd name="connsiteY3" fmla="*/ 949068 h 955152"/>
                <a:gd name="connsiteX0" fmla="*/ 16888 w 7508467"/>
                <a:gd name="connsiteY0" fmla="*/ 969127 h 975211"/>
                <a:gd name="connsiteX1" fmla="*/ 0 w 7508467"/>
                <a:gd name="connsiteY1" fmla="*/ 118523 h 975211"/>
                <a:gd name="connsiteX2" fmla="*/ 7508467 w 7508467"/>
                <a:gd name="connsiteY2" fmla="*/ 352439 h 975211"/>
                <a:gd name="connsiteX3" fmla="*/ 16888 w 7508467"/>
                <a:gd name="connsiteY3" fmla="*/ 969127 h 975211"/>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9965 h 866049"/>
                <a:gd name="connsiteX1" fmla="*/ 0 w 7508467"/>
                <a:gd name="connsiteY1" fmla="*/ 9361 h 866049"/>
                <a:gd name="connsiteX2" fmla="*/ 7508467 w 7508467"/>
                <a:gd name="connsiteY2" fmla="*/ 243277 h 866049"/>
                <a:gd name="connsiteX3" fmla="*/ 16888 w 7508467"/>
                <a:gd name="connsiteY3" fmla="*/ 859965 h 866049"/>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0 w 7525357"/>
                <a:gd name="connsiteY0" fmla="*/ 849333 h 849333"/>
                <a:gd name="connsiteX1" fmla="*/ 16890 w 7525357"/>
                <a:gd name="connsiteY1" fmla="*/ 9361 h 849333"/>
                <a:gd name="connsiteX2" fmla="*/ 7525357 w 7525357"/>
                <a:gd name="connsiteY2" fmla="*/ 243277 h 849333"/>
                <a:gd name="connsiteX3" fmla="*/ 0 w 7525357"/>
                <a:gd name="connsiteY3" fmla="*/ 849333 h 849333"/>
                <a:gd name="connsiteX0" fmla="*/ 0 w 7525357"/>
                <a:gd name="connsiteY0" fmla="*/ 848607 h 848607"/>
                <a:gd name="connsiteX1" fmla="*/ 16890 w 7525357"/>
                <a:gd name="connsiteY1" fmla="*/ 8635 h 848607"/>
                <a:gd name="connsiteX2" fmla="*/ 7525357 w 7525357"/>
                <a:gd name="connsiteY2" fmla="*/ 249695 h 848607"/>
                <a:gd name="connsiteX3" fmla="*/ 0 w 7525357"/>
                <a:gd name="connsiteY3" fmla="*/ 848607 h 848607"/>
                <a:gd name="connsiteX0" fmla="*/ 0 w 7536756"/>
                <a:gd name="connsiteY0" fmla="*/ 848384 h 848384"/>
                <a:gd name="connsiteX1" fmla="*/ 16890 w 7536756"/>
                <a:gd name="connsiteY1" fmla="*/ 8412 h 848384"/>
                <a:gd name="connsiteX2" fmla="*/ 7536756 w 7536756"/>
                <a:gd name="connsiteY2" fmla="*/ 251853 h 848384"/>
                <a:gd name="connsiteX3" fmla="*/ 0 w 7536756"/>
                <a:gd name="connsiteY3" fmla="*/ 848384 h 848384"/>
                <a:gd name="connsiteX0" fmla="*/ 0 w 7540555"/>
                <a:gd name="connsiteY0" fmla="*/ 848606 h 848606"/>
                <a:gd name="connsiteX1" fmla="*/ 16890 w 7540555"/>
                <a:gd name="connsiteY1" fmla="*/ 8634 h 848606"/>
                <a:gd name="connsiteX2" fmla="*/ 7540555 w 7540555"/>
                <a:gd name="connsiteY2" fmla="*/ 249694 h 848606"/>
                <a:gd name="connsiteX3" fmla="*/ 0 w 7540555"/>
                <a:gd name="connsiteY3" fmla="*/ 848606 h 848606"/>
                <a:gd name="connsiteX0" fmla="*/ 0 w 7540555"/>
                <a:gd name="connsiteY0" fmla="*/ 864142 h 864142"/>
                <a:gd name="connsiteX1" fmla="*/ 16890 w 7540555"/>
                <a:gd name="connsiteY1" fmla="*/ 24170 h 864142"/>
                <a:gd name="connsiteX2" fmla="*/ 7540555 w 7540555"/>
                <a:gd name="connsiteY2" fmla="*/ 265230 h 864142"/>
                <a:gd name="connsiteX3" fmla="*/ 0 w 7540555"/>
                <a:gd name="connsiteY3" fmla="*/ 864142 h 864142"/>
              </a:gdLst>
              <a:ahLst/>
              <a:cxnLst>
                <a:cxn ang="0">
                  <a:pos x="connsiteX0" y="connsiteY0"/>
                </a:cxn>
                <a:cxn ang="0">
                  <a:pos x="connsiteX1" y="connsiteY1"/>
                </a:cxn>
                <a:cxn ang="0">
                  <a:pos x="connsiteX2" y="connsiteY2"/>
                </a:cxn>
                <a:cxn ang="0">
                  <a:pos x="connsiteX3" y="connsiteY3"/>
                </a:cxn>
              </a:cxnLst>
              <a:rect l="l" t="t" r="r" b="b"/>
              <a:pathLst>
                <a:path w="7540555" h="864142">
                  <a:moveTo>
                    <a:pt x="0" y="864142"/>
                  </a:moveTo>
                  <a:lnTo>
                    <a:pt x="16890" y="24170"/>
                  </a:lnTo>
                  <a:cubicBezTo>
                    <a:pt x="2215709" y="-43095"/>
                    <a:pt x="4970176" y="27770"/>
                    <a:pt x="7540555" y="265230"/>
                  </a:cubicBezTo>
                  <a:cubicBezTo>
                    <a:pt x="3318824" y="779136"/>
                    <a:pt x="1677302" y="860598"/>
                    <a:pt x="0" y="864142"/>
                  </a:cubicBezTo>
                  <a:close/>
                </a:path>
              </a:pathLst>
            </a:custGeom>
            <a:gradFill rotWithShape="1">
              <a:gsLst>
                <a:gs pos="100000">
                  <a:srgbClr val="3B84AE"/>
                </a:gs>
                <a:gs pos="0">
                  <a:srgbClr val="5AC0E8"/>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2" name="Vrije vorm 71"/>
            <p:cNvSpPr/>
            <p:nvPr userDrawn="1"/>
          </p:nvSpPr>
          <p:spPr>
            <a:xfrm flipH="1">
              <a:off x="7454529" y="4132899"/>
              <a:ext cx="4725877" cy="598912"/>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16888 w 7474689"/>
                <a:gd name="connsiteY0" fmla="*/ 970454 h 970454"/>
                <a:gd name="connsiteX1" fmla="*/ 0 w 7474689"/>
                <a:gd name="connsiteY1" fmla="*/ 119850 h 970454"/>
                <a:gd name="connsiteX2" fmla="*/ 7474689 w 7474689"/>
                <a:gd name="connsiteY2" fmla="*/ 460092 h 970454"/>
                <a:gd name="connsiteX3" fmla="*/ 16888 w 7474689"/>
                <a:gd name="connsiteY3" fmla="*/ 970454 h 970454"/>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0541"/>
                <a:gd name="connsiteX1" fmla="*/ 0 w 7508467"/>
                <a:gd name="connsiteY1" fmla="*/ 139937 h 990541"/>
                <a:gd name="connsiteX2" fmla="*/ 7508467 w 7508467"/>
                <a:gd name="connsiteY2" fmla="*/ 373853 h 990541"/>
                <a:gd name="connsiteX3" fmla="*/ 16888 w 7508467"/>
                <a:gd name="connsiteY3" fmla="*/ 990541 h 990541"/>
                <a:gd name="connsiteX0" fmla="*/ 16888 w 7508467"/>
                <a:gd name="connsiteY0" fmla="*/ 990541 h 996625"/>
                <a:gd name="connsiteX1" fmla="*/ 0 w 7508467"/>
                <a:gd name="connsiteY1" fmla="*/ 139937 h 996625"/>
                <a:gd name="connsiteX2" fmla="*/ 7508467 w 7508467"/>
                <a:gd name="connsiteY2" fmla="*/ 373853 h 996625"/>
                <a:gd name="connsiteX3" fmla="*/ 16888 w 7508467"/>
                <a:gd name="connsiteY3" fmla="*/ 990541 h 996625"/>
                <a:gd name="connsiteX0" fmla="*/ 16888 w 7508467"/>
                <a:gd name="connsiteY0" fmla="*/ 949068 h 955152"/>
                <a:gd name="connsiteX1" fmla="*/ 0 w 7508467"/>
                <a:gd name="connsiteY1" fmla="*/ 98464 h 955152"/>
                <a:gd name="connsiteX2" fmla="*/ 7508467 w 7508467"/>
                <a:gd name="connsiteY2" fmla="*/ 332380 h 955152"/>
                <a:gd name="connsiteX3" fmla="*/ 16888 w 7508467"/>
                <a:gd name="connsiteY3" fmla="*/ 949068 h 955152"/>
                <a:gd name="connsiteX0" fmla="*/ 16888 w 7508467"/>
                <a:gd name="connsiteY0" fmla="*/ 969127 h 975211"/>
                <a:gd name="connsiteX1" fmla="*/ 0 w 7508467"/>
                <a:gd name="connsiteY1" fmla="*/ 118523 h 975211"/>
                <a:gd name="connsiteX2" fmla="*/ 7508467 w 7508467"/>
                <a:gd name="connsiteY2" fmla="*/ 352439 h 975211"/>
                <a:gd name="connsiteX3" fmla="*/ 16888 w 7508467"/>
                <a:gd name="connsiteY3" fmla="*/ 969127 h 975211"/>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0604 h 856688"/>
                <a:gd name="connsiteX1" fmla="*/ 0 w 7508467"/>
                <a:gd name="connsiteY1" fmla="*/ 0 h 856688"/>
                <a:gd name="connsiteX2" fmla="*/ 7508467 w 7508467"/>
                <a:gd name="connsiteY2" fmla="*/ 233916 h 856688"/>
                <a:gd name="connsiteX3" fmla="*/ 16888 w 7508467"/>
                <a:gd name="connsiteY3" fmla="*/ 850604 h 856688"/>
                <a:gd name="connsiteX0" fmla="*/ 16888 w 7508467"/>
                <a:gd name="connsiteY0" fmla="*/ 859965 h 866049"/>
                <a:gd name="connsiteX1" fmla="*/ 0 w 7508467"/>
                <a:gd name="connsiteY1" fmla="*/ 9361 h 866049"/>
                <a:gd name="connsiteX2" fmla="*/ 7508467 w 7508467"/>
                <a:gd name="connsiteY2" fmla="*/ 243277 h 866049"/>
                <a:gd name="connsiteX3" fmla="*/ 16888 w 7508467"/>
                <a:gd name="connsiteY3" fmla="*/ 859965 h 866049"/>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16888 w 7508467"/>
                <a:gd name="connsiteY0" fmla="*/ 859965 h 859965"/>
                <a:gd name="connsiteX1" fmla="*/ 0 w 7508467"/>
                <a:gd name="connsiteY1" fmla="*/ 9361 h 859965"/>
                <a:gd name="connsiteX2" fmla="*/ 7508467 w 7508467"/>
                <a:gd name="connsiteY2" fmla="*/ 243277 h 859965"/>
                <a:gd name="connsiteX3" fmla="*/ 16888 w 7508467"/>
                <a:gd name="connsiteY3" fmla="*/ 859965 h 859965"/>
                <a:gd name="connsiteX0" fmla="*/ 0 w 7525357"/>
                <a:gd name="connsiteY0" fmla="*/ 849333 h 849333"/>
                <a:gd name="connsiteX1" fmla="*/ 16890 w 7525357"/>
                <a:gd name="connsiteY1" fmla="*/ 9361 h 849333"/>
                <a:gd name="connsiteX2" fmla="*/ 7525357 w 7525357"/>
                <a:gd name="connsiteY2" fmla="*/ 243277 h 849333"/>
                <a:gd name="connsiteX3" fmla="*/ 0 w 7525357"/>
                <a:gd name="connsiteY3" fmla="*/ 849333 h 849333"/>
                <a:gd name="connsiteX0" fmla="*/ 0 w 7525357"/>
                <a:gd name="connsiteY0" fmla="*/ 848607 h 848607"/>
                <a:gd name="connsiteX1" fmla="*/ 16890 w 7525357"/>
                <a:gd name="connsiteY1" fmla="*/ 8635 h 848607"/>
                <a:gd name="connsiteX2" fmla="*/ 7525357 w 7525357"/>
                <a:gd name="connsiteY2" fmla="*/ 249695 h 848607"/>
                <a:gd name="connsiteX3" fmla="*/ 0 w 7525357"/>
                <a:gd name="connsiteY3" fmla="*/ 848607 h 848607"/>
                <a:gd name="connsiteX0" fmla="*/ 0 w 7536756"/>
                <a:gd name="connsiteY0" fmla="*/ 848384 h 848384"/>
                <a:gd name="connsiteX1" fmla="*/ 16890 w 7536756"/>
                <a:gd name="connsiteY1" fmla="*/ 8412 h 848384"/>
                <a:gd name="connsiteX2" fmla="*/ 7536756 w 7536756"/>
                <a:gd name="connsiteY2" fmla="*/ 251853 h 848384"/>
                <a:gd name="connsiteX3" fmla="*/ 0 w 7536756"/>
                <a:gd name="connsiteY3" fmla="*/ 848384 h 848384"/>
                <a:gd name="connsiteX0" fmla="*/ 0 w 7540555"/>
                <a:gd name="connsiteY0" fmla="*/ 848606 h 848606"/>
                <a:gd name="connsiteX1" fmla="*/ 16890 w 7540555"/>
                <a:gd name="connsiteY1" fmla="*/ 8634 h 848606"/>
                <a:gd name="connsiteX2" fmla="*/ 7540555 w 7540555"/>
                <a:gd name="connsiteY2" fmla="*/ 249694 h 848606"/>
                <a:gd name="connsiteX3" fmla="*/ 0 w 7540555"/>
                <a:gd name="connsiteY3" fmla="*/ 848606 h 848606"/>
                <a:gd name="connsiteX0" fmla="*/ 0 w 7540555"/>
                <a:gd name="connsiteY0" fmla="*/ 864142 h 864142"/>
                <a:gd name="connsiteX1" fmla="*/ 16890 w 7540555"/>
                <a:gd name="connsiteY1" fmla="*/ 24170 h 864142"/>
                <a:gd name="connsiteX2" fmla="*/ 7540555 w 7540555"/>
                <a:gd name="connsiteY2" fmla="*/ 265230 h 864142"/>
                <a:gd name="connsiteX3" fmla="*/ 0 w 7540555"/>
                <a:gd name="connsiteY3" fmla="*/ 864142 h 864142"/>
                <a:gd name="connsiteX0" fmla="*/ 14153 w 7554708"/>
                <a:gd name="connsiteY0" fmla="*/ 677951 h 677951"/>
                <a:gd name="connsiteX1" fmla="*/ 0 w 7554708"/>
                <a:gd name="connsiteY1" fmla="*/ 275724 h 677951"/>
                <a:gd name="connsiteX2" fmla="*/ 7554708 w 7554708"/>
                <a:gd name="connsiteY2" fmla="*/ 79039 h 677951"/>
                <a:gd name="connsiteX3" fmla="*/ 14153 w 7554708"/>
                <a:gd name="connsiteY3" fmla="*/ 677951 h 677951"/>
                <a:gd name="connsiteX0" fmla="*/ 14153 w 7554708"/>
                <a:gd name="connsiteY0" fmla="*/ 598912 h 598912"/>
                <a:gd name="connsiteX1" fmla="*/ 0 w 7554708"/>
                <a:gd name="connsiteY1" fmla="*/ 196685 h 598912"/>
                <a:gd name="connsiteX2" fmla="*/ 7554708 w 7554708"/>
                <a:gd name="connsiteY2" fmla="*/ 0 h 598912"/>
                <a:gd name="connsiteX3" fmla="*/ 14153 w 7554708"/>
                <a:gd name="connsiteY3" fmla="*/ 598912 h 598912"/>
                <a:gd name="connsiteX0" fmla="*/ 0 w 7540555"/>
                <a:gd name="connsiteY0" fmla="*/ 598912 h 598912"/>
                <a:gd name="connsiteX1" fmla="*/ 1369 w 7540555"/>
                <a:gd name="connsiteY1" fmla="*/ 371783 h 598912"/>
                <a:gd name="connsiteX2" fmla="*/ 7540555 w 7540555"/>
                <a:gd name="connsiteY2" fmla="*/ 0 h 598912"/>
                <a:gd name="connsiteX3" fmla="*/ 0 w 7540555"/>
                <a:gd name="connsiteY3" fmla="*/ 598912 h 598912"/>
                <a:gd name="connsiteX0" fmla="*/ 0 w 7540555"/>
                <a:gd name="connsiteY0" fmla="*/ 598912 h 598912"/>
                <a:gd name="connsiteX1" fmla="*/ 1369 w 7540555"/>
                <a:gd name="connsiteY1" fmla="*/ 245324 h 598912"/>
                <a:gd name="connsiteX2" fmla="*/ 7540555 w 7540555"/>
                <a:gd name="connsiteY2" fmla="*/ 0 h 598912"/>
                <a:gd name="connsiteX3" fmla="*/ 0 w 7540555"/>
                <a:gd name="connsiteY3" fmla="*/ 598912 h 598912"/>
                <a:gd name="connsiteX0" fmla="*/ 0 w 7540555"/>
                <a:gd name="connsiteY0" fmla="*/ 598912 h 598912"/>
                <a:gd name="connsiteX1" fmla="*/ 1369 w 7540555"/>
                <a:gd name="connsiteY1" fmla="*/ 245324 h 598912"/>
                <a:gd name="connsiteX2" fmla="*/ 7540555 w 7540555"/>
                <a:gd name="connsiteY2" fmla="*/ 0 h 598912"/>
                <a:gd name="connsiteX3" fmla="*/ 0 w 7540555"/>
                <a:gd name="connsiteY3" fmla="*/ 598912 h 598912"/>
                <a:gd name="connsiteX0" fmla="*/ 0 w 7540555"/>
                <a:gd name="connsiteY0" fmla="*/ 598912 h 598912"/>
                <a:gd name="connsiteX1" fmla="*/ 1369 w 7540555"/>
                <a:gd name="connsiteY1" fmla="*/ 245324 h 598912"/>
                <a:gd name="connsiteX2" fmla="*/ 7540555 w 7540555"/>
                <a:gd name="connsiteY2" fmla="*/ 0 h 598912"/>
                <a:gd name="connsiteX3" fmla="*/ 0 w 7540555"/>
                <a:gd name="connsiteY3" fmla="*/ 598912 h 598912"/>
                <a:gd name="connsiteX0" fmla="*/ 0 w 7540555"/>
                <a:gd name="connsiteY0" fmla="*/ 598912 h 598912"/>
                <a:gd name="connsiteX1" fmla="*/ 1369 w 7540555"/>
                <a:gd name="connsiteY1" fmla="*/ 245324 h 598912"/>
                <a:gd name="connsiteX2" fmla="*/ 7540555 w 7540555"/>
                <a:gd name="connsiteY2" fmla="*/ 0 h 598912"/>
                <a:gd name="connsiteX3" fmla="*/ 0 w 7540555"/>
                <a:gd name="connsiteY3" fmla="*/ 598912 h 598912"/>
                <a:gd name="connsiteX0" fmla="*/ 0 w 7540555"/>
                <a:gd name="connsiteY0" fmla="*/ 598912 h 598912"/>
                <a:gd name="connsiteX1" fmla="*/ 1369 w 7540555"/>
                <a:gd name="connsiteY1" fmla="*/ 245324 h 598912"/>
                <a:gd name="connsiteX2" fmla="*/ 7540555 w 7540555"/>
                <a:gd name="connsiteY2" fmla="*/ 0 h 598912"/>
                <a:gd name="connsiteX3" fmla="*/ 0 w 7540555"/>
                <a:gd name="connsiteY3" fmla="*/ 598912 h 598912"/>
              </a:gdLst>
              <a:ahLst/>
              <a:cxnLst>
                <a:cxn ang="0">
                  <a:pos x="connsiteX0" y="connsiteY0"/>
                </a:cxn>
                <a:cxn ang="0">
                  <a:pos x="connsiteX1" y="connsiteY1"/>
                </a:cxn>
                <a:cxn ang="0">
                  <a:pos x="connsiteX2" y="connsiteY2"/>
                </a:cxn>
                <a:cxn ang="0">
                  <a:pos x="connsiteX3" y="connsiteY3"/>
                </a:cxn>
              </a:cxnLst>
              <a:rect l="l" t="t" r="r" b="b"/>
              <a:pathLst>
                <a:path w="7540555" h="598912">
                  <a:moveTo>
                    <a:pt x="0" y="598912"/>
                  </a:moveTo>
                  <a:cubicBezTo>
                    <a:pt x="456" y="523202"/>
                    <a:pt x="913" y="321034"/>
                    <a:pt x="1369" y="245324"/>
                  </a:cubicBezTo>
                  <a:cubicBezTo>
                    <a:pt x="1257202" y="270553"/>
                    <a:pt x="5058536" y="159596"/>
                    <a:pt x="7540555" y="0"/>
                  </a:cubicBezTo>
                  <a:cubicBezTo>
                    <a:pt x="3318824" y="513906"/>
                    <a:pt x="1677302" y="595368"/>
                    <a:pt x="0" y="598912"/>
                  </a:cubicBezTo>
                  <a:close/>
                </a:path>
              </a:pathLst>
            </a:custGeom>
            <a:gradFill flip="none" rotWithShape="1">
              <a:gsLst>
                <a:gs pos="100000">
                  <a:srgbClr val="4B7397"/>
                </a:gs>
                <a:gs pos="0">
                  <a:srgbClr val="5AC0E8"/>
                </a:gs>
              </a:gsLst>
              <a:lin ang="0" scaled="1"/>
              <a:tileRect/>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3" name="Vrije vorm 72"/>
            <p:cNvSpPr/>
            <p:nvPr userDrawn="1"/>
          </p:nvSpPr>
          <p:spPr>
            <a:xfrm>
              <a:off x="-10633" y="3674864"/>
              <a:ext cx="7474689" cy="630212"/>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Lst>
              <a:ahLst/>
              <a:cxnLst>
                <a:cxn ang="0">
                  <a:pos x="connsiteX0" y="connsiteY0"/>
                </a:cxn>
                <a:cxn ang="0">
                  <a:pos x="connsiteX1" y="connsiteY1"/>
                </a:cxn>
                <a:cxn ang="0">
                  <a:pos x="connsiteX2" y="connsiteY2"/>
                </a:cxn>
                <a:cxn ang="0">
                  <a:pos x="connsiteX3" y="connsiteY3"/>
                </a:cxn>
              </a:cxnLst>
              <a:rect l="l" t="t" r="r" b="b"/>
              <a:pathLst>
                <a:path w="7474689" h="630212">
                  <a:moveTo>
                    <a:pt x="0" y="630212"/>
                  </a:moveTo>
                  <a:lnTo>
                    <a:pt x="0" y="119850"/>
                  </a:lnTo>
                  <a:cubicBezTo>
                    <a:pt x="3055089" y="-213303"/>
                    <a:pt x="6407888" y="229719"/>
                    <a:pt x="7474689" y="460092"/>
                  </a:cubicBezTo>
                  <a:cubicBezTo>
                    <a:pt x="4823638" y="293515"/>
                    <a:pt x="1119963" y="445914"/>
                    <a:pt x="0" y="630212"/>
                  </a:cubicBezTo>
                  <a:close/>
                </a:path>
              </a:pathLst>
            </a:custGeom>
            <a:gradFill rotWithShape="1">
              <a:gsLst>
                <a:gs pos="100000">
                  <a:srgbClr val="918CC8">
                    <a:lumMod val="75000"/>
                  </a:srgbClr>
                </a:gs>
                <a:gs pos="0">
                  <a:srgbClr val="28A7DA"/>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4" name="Vrije vorm 73"/>
            <p:cNvSpPr/>
            <p:nvPr userDrawn="1"/>
          </p:nvSpPr>
          <p:spPr>
            <a:xfrm>
              <a:off x="-19455" y="5164667"/>
              <a:ext cx="12198485" cy="974178"/>
            </a:xfrm>
            <a:custGeom>
              <a:avLst/>
              <a:gdLst>
                <a:gd name="connsiteX0" fmla="*/ 0 w 12198485"/>
                <a:gd name="connsiteY0" fmla="*/ 233464 h 690664"/>
                <a:gd name="connsiteX1" fmla="*/ 12198485 w 12198485"/>
                <a:gd name="connsiteY1" fmla="*/ 0 h 690664"/>
                <a:gd name="connsiteX2" fmla="*/ 12198485 w 12198485"/>
                <a:gd name="connsiteY2" fmla="*/ 690664 h 690664"/>
                <a:gd name="connsiteX3" fmla="*/ 6799634 w 12198485"/>
                <a:gd name="connsiteY3" fmla="*/ 262647 h 690664"/>
                <a:gd name="connsiteX4" fmla="*/ 29183 w 12198485"/>
                <a:gd name="connsiteY4" fmla="*/ 476655 h 690664"/>
                <a:gd name="connsiteX5" fmla="*/ 0 w 12198485"/>
                <a:gd name="connsiteY5" fmla="*/ 233464 h 690664"/>
                <a:gd name="connsiteX0" fmla="*/ 0 w 12198485"/>
                <a:gd name="connsiteY0" fmla="*/ 233464 h 690664"/>
                <a:gd name="connsiteX1" fmla="*/ 12198485 w 12198485"/>
                <a:gd name="connsiteY1" fmla="*/ 0 h 690664"/>
                <a:gd name="connsiteX2" fmla="*/ 12198485 w 12198485"/>
                <a:gd name="connsiteY2" fmla="*/ 690664 h 690664"/>
                <a:gd name="connsiteX3" fmla="*/ 6799634 w 12198485"/>
                <a:gd name="connsiteY3" fmla="*/ 262647 h 690664"/>
                <a:gd name="connsiteX4" fmla="*/ 9727 w 12198485"/>
                <a:gd name="connsiteY4" fmla="*/ 476655 h 690664"/>
                <a:gd name="connsiteX5" fmla="*/ 0 w 12198485"/>
                <a:gd name="connsiteY5" fmla="*/ 233464 h 690664"/>
                <a:gd name="connsiteX0" fmla="*/ 0 w 12198485"/>
                <a:gd name="connsiteY0" fmla="*/ 480895 h 938095"/>
                <a:gd name="connsiteX1" fmla="*/ 12198485 w 12198485"/>
                <a:gd name="connsiteY1" fmla="*/ 247431 h 938095"/>
                <a:gd name="connsiteX2" fmla="*/ 12198485 w 12198485"/>
                <a:gd name="connsiteY2" fmla="*/ 938095 h 938095"/>
                <a:gd name="connsiteX3" fmla="*/ 6799634 w 12198485"/>
                <a:gd name="connsiteY3" fmla="*/ 510078 h 938095"/>
                <a:gd name="connsiteX4" fmla="*/ 9727 w 12198485"/>
                <a:gd name="connsiteY4" fmla="*/ 724086 h 938095"/>
                <a:gd name="connsiteX5" fmla="*/ 0 w 12198485"/>
                <a:gd name="connsiteY5" fmla="*/ 480895 h 938095"/>
                <a:gd name="connsiteX0" fmla="*/ 0 w 12198485"/>
                <a:gd name="connsiteY0" fmla="*/ 491507 h 948707"/>
                <a:gd name="connsiteX1" fmla="*/ 12198485 w 12198485"/>
                <a:gd name="connsiteY1" fmla="*/ 258043 h 948707"/>
                <a:gd name="connsiteX2" fmla="*/ 12198485 w 12198485"/>
                <a:gd name="connsiteY2" fmla="*/ 948707 h 948707"/>
                <a:gd name="connsiteX3" fmla="*/ 6799634 w 12198485"/>
                <a:gd name="connsiteY3" fmla="*/ 520690 h 948707"/>
                <a:gd name="connsiteX4" fmla="*/ 9727 w 12198485"/>
                <a:gd name="connsiteY4" fmla="*/ 734698 h 948707"/>
                <a:gd name="connsiteX5" fmla="*/ 0 w 12198485"/>
                <a:gd name="connsiteY5" fmla="*/ 491507 h 948707"/>
                <a:gd name="connsiteX0" fmla="*/ 0 w 12198485"/>
                <a:gd name="connsiteY0" fmla="*/ 516978 h 974178"/>
                <a:gd name="connsiteX1" fmla="*/ 12198485 w 12198485"/>
                <a:gd name="connsiteY1" fmla="*/ 283514 h 974178"/>
                <a:gd name="connsiteX2" fmla="*/ 12198485 w 12198485"/>
                <a:gd name="connsiteY2" fmla="*/ 974178 h 974178"/>
                <a:gd name="connsiteX3" fmla="*/ 6799634 w 12198485"/>
                <a:gd name="connsiteY3" fmla="*/ 546161 h 974178"/>
                <a:gd name="connsiteX4" fmla="*/ 9727 w 12198485"/>
                <a:gd name="connsiteY4" fmla="*/ 760169 h 974178"/>
                <a:gd name="connsiteX5" fmla="*/ 0 w 12198485"/>
                <a:gd name="connsiteY5" fmla="*/ 516978 h 974178"/>
                <a:gd name="connsiteX0" fmla="*/ 0 w 12198485"/>
                <a:gd name="connsiteY0" fmla="*/ 516978 h 974178"/>
                <a:gd name="connsiteX1" fmla="*/ 12198485 w 12198485"/>
                <a:gd name="connsiteY1" fmla="*/ 283514 h 974178"/>
                <a:gd name="connsiteX2" fmla="*/ 12198485 w 12198485"/>
                <a:gd name="connsiteY2" fmla="*/ 974178 h 974178"/>
                <a:gd name="connsiteX3" fmla="*/ 6799634 w 12198485"/>
                <a:gd name="connsiteY3" fmla="*/ 546161 h 974178"/>
                <a:gd name="connsiteX4" fmla="*/ 9727 w 12198485"/>
                <a:gd name="connsiteY4" fmla="*/ 760169 h 974178"/>
                <a:gd name="connsiteX5" fmla="*/ 0 w 12198485"/>
                <a:gd name="connsiteY5" fmla="*/ 516978 h 974178"/>
                <a:gd name="connsiteX0" fmla="*/ 0 w 12198485"/>
                <a:gd name="connsiteY0" fmla="*/ 516978 h 974178"/>
                <a:gd name="connsiteX1" fmla="*/ 12198485 w 12198485"/>
                <a:gd name="connsiteY1" fmla="*/ 283514 h 974178"/>
                <a:gd name="connsiteX2" fmla="*/ 12198485 w 12198485"/>
                <a:gd name="connsiteY2" fmla="*/ 974178 h 974178"/>
                <a:gd name="connsiteX3" fmla="*/ 6799634 w 12198485"/>
                <a:gd name="connsiteY3" fmla="*/ 546161 h 974178"/>
                <a:gd name="connsiteX4" fmla="*/ 9727 w 12198485"/>
                <a:gd name="connsiteY4" fmla="*/ 760169 h 974178"/>
                <a:gd name="connsiteX5" fmla="*/ 0 w 12198485"/>
                <a:gd name="connsiteY5" fmla="*/ 516978 h 974178"/>
                <a:gd name="connsiteX0" fmla="*/ 0 w 12198485"/>
                <a:gd name="connsiteY0" fmla="*/ 516978 h 974178"/>
                <a:gd name="connsiteX1" fmla="*/ 12198485 w 12198485"/>
                <a:gd name="connsiteY1" fmla="*/ 283514 h 974178"/>
                <a:gd name="connsiteX2" fmla="*/ 12198485 w 12198485"/>
                <a:gd name="connsiteY2" fmla="*/ 974178 h 974178"/>
                <a:gd name="connsiteX3" fmla="*/ 6799634 w 12198485"/>
                <a:gd name="connsiteY3" fmla="*/ 546161 h 974178"/>
                <a:gd name="connsiteX4" fmla="*/ 9727 w 12198485"/>
                <a:gd name="connsiteY4" fmla="*/ 760169 h 974178"/>
                <a:gd name="connsiteX5" fmla="*/ 0 w 12198485"/>
                <a:gd name="connsiteY5" fmla="*/ 516978 h 974178"/>
                <a:gd name="connsiteX0" fmla="*/ 0 w 12198485"/>
                <a:gd name="connsiteY0" fmla="*/ 516978 h 974178"/>
                <a:gd name="connsiteX1" fmla="*/ 12198485 w 12198485"/>
                <a:gd name="connsiteY1" fmla="*/ 283514 h 974178"/>
                <a:gd name="connsiteX2" fmla="*/ 12198485 w 12198485"/>
                <a:gd name="connsiteY2" fmla="*/ 974178 h 974178"/>
                <a:gd name="connsiteX3" fmla="*/ 6799634 w 12198485"/>
                <a:gd name="connsiteY3" fmla="*/ 546161 h 974178"/>
                <a:gd name="connsiteX4" fmla="*/ 9727 w 12198485"/>
                <a:gd name="connsiteY4" fmla="*/ 760169 h 974178"/>
                <a:gd name="connsiteX5" fmla="*/ 0 w 12198485"/>
                <a:gd name="connsiteY5" fmla="*/ 516978 h 9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485" h="974178">
                  <a:moveTo>
                    <a:pt x="0" y="516978"/>
                  </a:moveTo>
                  <a:cubicBezTo>
                    <a:pt x="4659550" y="-514153"/>
                    <a:pt x="9513650" y="322425"/>
                    <a:pt x="12198485" y="283514"/>
                  </a:cubicBezTo>
                  <a:lnTo>
                    <a:pt x="12198485" y="974178"/>
                  </a:lnTo>
                  <a:cubicBezTo>
                    <a:pt x="11070077" y="646680"/>
                    <a:pt x="8638162" y="348365"/>
                    <a:pt x="6799634" y="546161"/>
                  </a:cubicBezTo>
                  <a:cubicBezTo>
                    <a:pt x="5081081" y="364578"/>
                    <a:pt x="2525948" y="202450"/>
                    <a:pt x="9727" y="760169"/>
                  </a:cubicBezTo>
                  <a:lnTo>
                    <a:pt x="0" y="516978"/>
                  </a:lnTo>
                  <a:close/>
                </a:path>
              </a:pathLst>
            </a:custGeom>
            <a:gradFill rotWithShape="1">
              <a:gsLst>
                <a:gs pos="50800">
                  <a:srgbClr val="212D61"/>
                </a:gs>
                <a:gs pos="100000">
                  <a:srgbClr val="510370"/>
                </a:gs>
                <a:gs pos="1000">
                  <a:srgbClr val="0B1948"/>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5" name="Vrije vorm 74"/>
            <p:cNvSpPr/>
            <p:nvPr userDrawn="1"/>
          </p:nvSpPr>
          <p:spPr>
            <a:xfrm>
              <a:off x="-10634" y="4894806"/>
              <a:ext cx="12196669" cy="795862"/>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8180125"/>
                <a:gd name="connsiteY0" fmla="*/ 510362 h 510362"/>
                <a:gd name="connsiteX1" fmla="*/ 0 w 8180125"/>
                <a:gd name="connsiteY1" fmla="*/ 0 h 510362"/>
                <a:gd name="connsiteX2" fmla="*/ 7020715 w 8180125"/>
                <a:gd name="connsiteY2" fmla="*/ 245526 h 510362"/>
                <a:gd name="connsiteX3" fmla="*/ 7474689 w 8180125"/>
                <a:gd name="connsiteY3" fmla="*/ 340242 h 510362"/>
                <a:gd name="connsiteX4" fmla="*/ 0 w 8180125"/>
                <a:gd name="connsiteY4" fmla="*/ 510362 h 510362"/>
                <a:gd name="connsiteX0" fmla="*/ 0 w 7474689"/>
                <a:gd name="connsiteY0" fmla="*/ 510362 h 510362"/>
                <a:gd name="connsiteX1" fmla="*/ 0 w 7474689"/>
                <a:gd name="connsiteY1" fmla="*/ 0 h 510362"/>
                <a:gd name="connsiteX2" fmla="*/ 7020715 w 7474689"/>
                <a:gd name="connsiteY2" fmla="*/ 245526 h 510362"/>
                <a:gd name="connsiteX3" fmla="*/ 7474689 w 7474689"/>
                <a:gd name="connsiteY3" fmla="*/ 340242 h 510362"/>
                <a:gd name="connsiteX4" fmla="*/ 0 w 7474689"/>
                <a:gd name="connsiteY4" fmla="*/ 510362 h 510362"/>
                <a:gd name="connsiteX0" fmla="*/ 0 w 7486338"/>
                <a:gd name="connsiteY0" fmla="*/ 510362 h 510362"/>
                <a:gd name="connsiteX1" fmla="*/ 0 w 7486338"/>
                <a:gd name="connsiteY1" fmla="*/ 0 h 510362"/>
                <a:gd name="connsiteX2" fmla="*/ 7486338 w 7486338"/>
                <a:gd name="connsiteY2" fmla="*/ 274953 h 510362"/>
                <a:gd name="connsiteX3" fmla="*/ 7474689 w 7486338"/>
                <a:gd name="connsiteY3" fmla="*/ 340242 h 510362"/>
                <a:gd name="connsiteX4" fmla="*/ 0 w 7486338"/>
                <a:gd name="connsiteY4" fmla="*/ 510362 h 510362"/>
                <a:gd name="connsiteX0" fmla="*/ 0 w 7474689"/>
                <a:gd name="connsiteY0" fmla="*/ 510362 h 510362"/>
                <a:gd name="connsiteX1" fmla="*/ 0 w 7474689"/>
                <a:gd name="connsiteY1" fmla="*/ 0 h 510362"/>
                <a:gd name="connsiteX2" fmla="*/ 7474399 w 7474689"/>
                <a:gd name="connsiteY2" fmla="*/ 289666 h 510362"/>
                <a:gd name="connsiteX3" fmla="*/ 7474689 w 7474689"/>
                <a:gd name="connsiteY3" fmla="*/ 340242 h 510362"/>
                <a:gd name="connsiteX4" fmla="*/ 0 w 7474689"/>
                <a:gd name="connsiteY4" fmla="*/ 510362 h 510362"/>
                <a:gd name="connsiteX0" fmla="*/ 0 w 7474689"/>
                <a:gd name="connsiteY0" fmla="*/ 385300 h 385300"/>
                <a:gd name="connsiteX1" fmla="*/ 0 w 7474689"/>
                <a:gd name="connsiteY1" fmla="*/ 0 h 385300"/>
                <a:gd name="connsiteX2" fmla="*/ 7474399 w 7474689"/>
                <a:gd name="connsiteY2" fmla="*/ 164604 h 385300"/>
                <a:gd name="connsiteX3" fmla="*/ 7474689 w 7474689"/>
                <a:gd name="connsiteY3" fmla="*/ 215180 h 385300"/>
                <a:gd name="connsiteX4" fmla="*/ 0 w 7474689"/>
                <a:gd name="connsiteY4" fmla="*/ 385300 h 385300"/>
                <a:gd name="connsiteX0" fmla="*/ 0 w 7474689"/>
                <a:gd name="connsiteY0" fmla="*/ 598898 h 598898"/>
                <a:gd name="connsiteX1" fmla="*/ 0 w 7474689"/>
                <a:gd name="connsiteY1" fmla="*/ 213598 h 598898"/>
                <a:gd name="connsiteX2" fmla="*/ 7474399 w 7474689"/>
                <a:gd name="connsiteY2" fmla="*/ 378202 h 598898"/>
                <a:gd name="connsiteX3" fmla="*/ 7474689 w 7474689"/>
                <a:gd name="connsiteY3" fmla="*/ 428778 h 598898"/>
                <a:gd name="connsiteX4" fmla="*/ 0 w 7474689"/>
                <a:gd name="connsiteY4" fmla="*/ 598898 h 598898"/>
                <a:gd name="connsiteX0" fmla="*/ 0 w 7474400"/>
                <a:gd name="connsiteY0" fmla="*/ 598898 h 598898"/>
                <a:gd name="connsiteX1" fmla="*/ 0 w 7474400"/>
                <a:gd name="connsiteY1" fmla="*/ 213598 h 598898"/>
                <a:gd name="connsiteX2" fmla="*/ 7474399 w 7474400"/>
                <a:gd name="connsiteY2" fmla="*/ 378202 h 598898"/>
                <a:gd name="connsiteX3" fmla="*/ 7468719 w 7474400"/>
                <a:gd name="connsiteY3" fmla="*/ 509700 h 598898"/>
                <a:gd name="connsiteX4" fmla="*/ 0 w 7474400"/>
                <a:gd name="connsiteY4" fmla="*/ 598898 h 598898"/>
                <a:gd name="connsiteX0" fmla="*/ 0 w 7474400"/>
                <a:gd name="connsiteY0" fmla="*/ 598898 h 598898"/>
                <a:gd name="connsiteX1" fmla="*/ 0 w 7474400"/>
                <a:gd name="connsiteY1" fmla="*/ 213598 h 598898"/>
                <a:gd name="connsiteX2" fmla="*/ 7474399 w 7474400"/>
                <a:gd name="connsiteY2" fmla="*/ 378202 h 598898"/>
                <a:gd name="connsiteX3" fmla="*/ 7468719 w 7474400"/>
                <a:gd name="connsiteY3" fmla="*/ 509700 h 598898"/>
                <a:gd name="connsiteX4" fmla="*/ 0 w 7474400"/>
                <a:gd name="connsiteY4" fmla="*/ 598898 h 598898"/>
                <a:gd name="connsiteX0" fmla="*/ 0 w 7474399"/>
                <a:gd name="connsiteY0" fmla="*/ 598898 h 598898"/>
                <a:gd name="connsiteX1" fmla="*/ 0 w 7474399"/>
                <a:gd name="connsiteY1" fmla="*/ 213598 h 598898"/>
                <a:gd name="connsiteX2" fmla="*/ 7474399 w 7474399"/>
                <a:gd name="connsiteY2" fmla="*/ 378202 h 598898"/>
                <a:gd name="connsiteX3" fmla="*/ 7462749 w 7474399"/>
                <a:gd name="connsiteY3" fmla="*/ 458205 h 598898"/>
                <a:gd name="connsiteX4" fmla="*/ 0 w 7474399"/>
                <a:gd name="connsiteY4" fmla="*/ 598898 h 598898"/>
                <a:gd name="connsiteX0" fmla="*/ 0 w 7474399"/>
                <a:gd name="connsiteY0" fmla="*/ 598898 h 598898"/>
                <a:gd name="connsiteX1" fmla="*/ 0 w 7474399"/>
                <a:gd name="connsiteY1" fmla="*/ 213598 h 598898"/>
                <a:gd name="connsiteX2" fmla="*/ 7474399 w 7474399"/>
                <a:gd name="connsiteY2" fmla="*/ 378202 h 598898"/>
                <a:gd name="connsiteX3" fmla="*/ 7462749 w 7474399"/>
                <a:gd name="connsiteY3" fmla="*/ 458205 h 598898"/>
                <a:gd name="connsiteX4" fmla="*/ 0 w 7474399"/>
                <a:gd name="connsiteY4" fmla="*/ 598898 h 598898"/>
                <a:gd name="connsiteX0" fmla="*/ 0 w 7481705"/>
                <a:gd name="connsiteY0" fmla="*/ 601872 h 601872"/>
                <a:gd name="connsiteX1" fmla="*/ 0 w 7481705"/>
                <a:gd name="connsiteY1" fmla="*/ 216572 h 601872"/>
                <a:gd name="connsiteX2" fmla="*/ 7481705 w 7481705"/>
                <a:gd name="connsiteY2" fmla="*/ 366769 h 601872"/>
                <a:gd name="connsiteX3" fmla="*/ 7462749 w 7481705"/>
                <a:gd name="connsiteY3" fmla="*/ 461179 h 601872"/>
                <a:gd name="connsiteX4" fmla="*/ 0 w 7481705"/>
                <a:gd name="connsiteY4" fmla="*/ 601872 h 601872"/>
                <a:gd name="connsiteX0" fmla="*/ 0 w 7484668"/>
                <a:gd name="connsiteY0" fmla="*/ 601872 h 601872"/>
                <a:gd name="connsiteX1" fmla="*/ 0 w 7484668"/>
                <a:gd name="connsiteY1" fmla="*/ 216572 h 601872"/>
                <a:gd name="connsiteX2" fmla="*/ 7481705 w 7484668"/>
                <a:gd name="connsiteY2" fmla="*/ 366769 h 601872"/>
                <a:gd name="connsiteX3" fmla="*/ 7484668 w 7484668"/>
                <a:gd name="connsiteY3" fmla="*/ 466581 h 601872"/>
                <a:gd name="connsiteX4" fmla="*/ 0 w 7484668"/>
                <a:gd name="connsiteY4" fmla="*/ 601872 h 601872"/>
                <a:gd name="connsiteX0" fmla="*/ 0 w 7484668"/>
                <a:gd name="connsiteY0" fmla="*/ 601872 h 601872"/>
                <a:gd name="connsiteX1" fmla="*/ 0 w 7484668"/>
                <a:gd name="connsiteY1" fmla="*/ 216572 h 601872"/>
                <a:gd name="connsiteX2" fmla="*/ 7481705 w 7484668"/>
                <a:gd name="connsiteY2" fmla="*/ 366769 h 601872"/>
                <a:gd name="connsiteX3" fmla="*/ 7484668 w 7484668"/>
                <a:gd name="connsiteY3" fmla="*/ 466581 h 601872"/>
                <a:gd name="connsiteX4" fmla="*/ 0 w 7484668"/>
                <a:gd name="connsiteY4" fmla="*/ 601872 h 60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668" h="601872">
                  <a:moveTo>
                    <a:pt x="0" y="601872"/>
                  </a:moveTo>
                  <a:lnTo>
                    <a:pt x="0" y="216572"/>
                  </a:lnTo>
                  <a:cubicBezTo>
                    <a:pt x="4228597" y="-324441"/>
                    <a:pt x="4990239" y="311901"/>
                    <a:pt x="7481705" y="366769"/>
                  </a:cubicBezTo>
                  <a:cubicBezTo>
                    <a:pt x="7482693" y="400040"/>
                    <a:pt x="7483680" y="433310"/>
                    <a:pt x="7484668" y="466581"/>
                  </a:cubicBezTo>
                  <a:cubicBezTo>
                    <a:pt x="7137853" y="528058"/>
                    <a:pt x="2600405" y="-156238"/>
                    <a:pt x="0" y="601872"/>
                  </a:cubicBezTo>
                  <a:close/>
                </a:path>
              </a:pathLst>
            </a:custGeom>
            <a:gradFill rotWithShape="1">
              <a:gsLst>
                <a:gs pos="50800">
                  <a:srgbClr val="462C6B"/>
                </a:gs>
                <a:gs pos="100000">
                  <a:srgbClr val="58013E"/>
                </a:gs>
                <a:gs pos="0">
                  <a:srgbClr val="1D66AA"/>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6" name="Vrije vorm 75"/>
            <p:cNvSpPr/>
            <p:nvPr userDrawn="1"/>
          </p:nvSpPr>
          <p:spPr>
            <a:xfrm>
              <a:off x="-10633" y="3980184"/>
              <a:ext cx="12190136" cy="1421636"/>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894047"/>
                <a:gd name="connsiteY0" fmla="*/ 590178 h 779981"/>
                <a:gd name="connsiteX1" fmla="*/ 0 w 7894047"/>
                <a:gd name="connsiteY1" fmla="*/ 79816 h 779981"/>
                <a:gd name="connsiteX2" fmla="*/ 7894047 w 7894047"/>
                <a:gd name="connsiteY2" fmla="*/ 779981 h 779981"/>
                <a:gd name="connsiteX3" fmla="*/ 0 w 7894047"/>
                <a:gd name="connsiteY3" fmla="*/ 590178 h 779981"/>
                <a:gd name="connsiteX0" fmla="*/ 0 w 7894047"/>
                <a:gd name="connsiteY0" fmla="*/ 690329 h 880132"/>
                <a:gd name="connsiteX1" fmla="*/ 0 w 7894047"/>
                <a:gd name="connsiteY1" fmla="*/ 179967 h 880132"/>
                <a:gd name="connsiteX2" fmla="*/ 7894047 w 7894047"/>
                <a:gd name="connsiteY2" fmla="*/ 880132 h 880132"/>
                <a:gd name="connsiteX3" fmla="*/ 0 w 7894047"/>
                <a:gd name="connsiteY3" fmla="*/ 690329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28156 h 888776"/>
                <a:gd name="connsiteX1" fmla="*/ 0 w 7894047"/>
                <a:gd name="connsiteY1" fmla="*/ 188611 h 888776"/>
                <a:gd name="connsiteX2" fmla="*/ 7894047 w 7894047"/>
                <a:gd name="connsiteY2" fmla="*/ 888776 h 888776"/>
                <a:gd name="connsiteX3" fmla="*/ 0 w 7894047"/>
                <a:gd name="connsiteY3" fmla="*/ 728156 h 888776"/>
                <a:gd name="connsiteX0" fmla="*/ 0 w 7894047"/>
                <a:gd name="connsiteY0" fmla="*/ 677521 h 838141"/>
                <a:gd name="connsiteX1" fmla="*/ 0 w 7894047"/>
                <a:gd name="connsiteY1" fmla="*/ 137976 h 838141"/>
                <a:gd name="connsiteX2" fmla="*/ 7894047 w 7894047"/>
                <a:gd name="connsiteY2" fmla="*/ 838141 h 838141"/>
                <a:gd name="connsiteX3" fmla="*/ 0 w 7894047"/>
                <a:gd name="connsiteY3" fmla="*/ 677521 h 838141"/>
                <a:gd name="connsiteX0" fmla="*/ 0 w 7894047"/>
                <a:gd name="connsiteY0" fmla="*/ 612662 h 773282"/>
                <a:gd name="connsiteX1" fmla="*/ 0 w 7894047"/>
                <a:gd name="connsiteY1" fmla="*/ 73117 h 773282"/>
                <a:gd name="connsiteX2" fmla="*/ 7894047 w 7894047"/>
                <a:gd name="connsiteY2" fmla="*/ 773282 h 773282"/>
                <a:gd name="connsiteX3" fmla="*/ 0 w 7894047"/>
                <a:gd name="connsiteY3" fmla="*/ 612662 h 773282"/>
                <a:gd name="connsiteX0" fmla="*/ 0 w 7894047"/>
                <a:gd name="connsiteY0" fmla="*/ 734442 h 895062"/>
                <a:gd name="connsiteX1" fmla="*/ 0 w 7894047"/>
                <a:gd name="connsiteY1" fmla="*/ 194897 h 895062"/>
                <a:gd name="connsiteX2" fmla="*/ 7894047 w 7894047"/>
                <a:gd name="connsiteY2" fmla="*/ 895062 h 895062"/>
                <a:gd name="connsiteX3" fmla="*/ 0 w 7894047"/>
                <a:gd name="connsiteY3" fmla="*/ 734442 h 895062"/>
                <a:gd name="connsiteX0" fmla="*/ 13528 w 7907575"/>
                <a:gd name="connsiteY0" fmla="*/ 579587 h 740207"/>
                <a:gd name="connsiteX1" fmla="*/ 0 w 7907575"/>
                <a:gd name="connsiteY1" fmla="*/ 215140 h 740207"/>
                <a:gd name="connsiteX2" fmla="*/ 7907575 w 7907575"/>
                <a:gd name="connsiteY2" fmla="*/ 740207 h 740207"/>
                <a:gd name="connsiteX3" fmla="*/ 13528 w 7907575"/>
                <a:gd name="connsiteY3" fmla="*/ 579587 h 740207"/>
                <a:gd name="connsiteX0" fmla="*/ 0 w 7894047"/>
                <a:gd name="connsiteY0" fmla="*/ 470544 h 631164"/>
                <a:gd name="connsiteX1" fmla="*/ 135276 w 7894047"/>
                <a:gd name="connsiteY1" fmla="*/ 232557 h 631164"/>
                <a:gd name="connsiteX2" fmla="*/ 7894047 w 7894047"/>
                <a:gd name="connsiteY2" fmla="*/ 631164 h 631164"/>
                <a:gd name="connsiteX3" fmla="*/ 0 w 7894047"/>
                <a:gd name="connsiteY3" fmla="*/ 470544 h 631164"/>
                <a:gd name="connsiteX0" fmla="*/ 1 w 7894048"/>
                <a:gd name="connsiteY0" fmla="*/ 630757 h 791377"/>
                <a:gd name="connsiteX1" fmla="*/ 0 w 7894048"/>
                <a:gd name="connsiteY1" fmla="*/ 207944 h 791377"/>
                <a:gd name="connsiteX2" fmla="*/ 7894048 w 7894048"/>
                <a:gd name="connsiteY2" fmla="*/ 791377 h 791377"/>
                <a:gd name="connsiteX3" fmla="*/ 1 w 7894048"/>
                <a:gd name="connsiteY3" fmla="*/ 630757 h 791377"/>
                <a:gd name="connsiteX0" fmla="*/ 1 w 7894048"/>
                <a:gd name="connsiteY0" fmla="*/ 685679 h 846299"/>
                <a:gd name="connsiteX1" fmla="*/ 0 w 7894048"/>
                <a:gd name="connsiteY1" fmla="*/ 262866 h 846299"/>
                <a:gd name="connsiteX2" fmla="*/ 7894048 w 7894048"/>
                <a:gd name="connsiteY2" fmla="*/ 846299 h 846299"/>
                <a:gd name="connsiteX3" fmla="*/ 1 w 7894048"/>
                <a:gd name="connsiteY3" fmla="*/ 685679 h 846299"/>
                <a:gd name="connsiteX0" fmla="*/ 1 w 7894048"/>
                <a:gd name="connsiteY0" fmla="*/ 737743 h 898363"/>
                <a:gd name="connsiteX1" fmla="*/ 0 w 7894048"/>
                <a:gd name="connsiteY1" fmla="*/ 314930 h 898363"/>
                <a:gd name="connsiteX2" fmla="*/ 7894048 w 7894048"/>
                <a:gd name="connsiteY2" fmla="*/ 898363 h 898363"/>
                <a:gd name="connsiteX3" fmla="*/ 1 w 7894048"/>
                <a:gd name="connsiteY3" fmla="*/ 737743 h 898363"/>
                <a:gd name="connsiteX0" fmla="*/ 1 w 7894048"/>
                <a:gd name="connsiteY0" fmla="*/ 815172 h 975792"/>
                <a:gd name="connsiteX1" fmla="*/ 0 w 7894048"/>
                <a:gd name="connsiteY1" fmla="*/ 392359 h 975792"/>
                <a:gd name="connsiteX2" fmla="*/ 7894048 w 7894048"/>
                <a:gd name="connsiteY2" fmla="*/ 975792 h 975792"/>
                <a:gd name="connsiteX3" fmla="*/ 1 w 7894048"/>
                <a:gd name="connsiteY3" fmla="*/ 815172 h 975792"/>
                <a:gd name="connsiteX0" fmla="*/ 1 w 7894048"/>
                <a:gd name="connsiteY0" fmla="*/ 791107 h 951727"/>
                <a:gd name="connsiteX1" fmla="*/ 0 w 7894048"/>
                <a:gd name="connsiteY1" fmla="*/ 368294 h 951727"/>
                <a:gd name="connsiteX2" fmla="*/ 7894048 w 7894048"/>
                <a:gd name="connsiteY2" fmla="*/ 951727 h 951727"/>
                <a:gd name="connsiteX3" fmla="*/ 1 w 7894048"/>
                <a:gd name="connsiteY3" fmla="*/ 791107 h 951727"/>
                <a:gd name="connsiteX0" fmla="*/ 1 w 7894048"/>
                <a:gd name="connsiteY0" fmla="*/ 736232 h 896852"/>
                <a:gd name="connsiteX1" fmla="*/ 0 w 7894048"/>
                <a:gd name="connsiteY1" fmla="*/ 313419 h 896852"/>
                <a:gd name="connsiteX2" fmla="*/ 7894048 w 7894048"/>
                <a:gd name="connsiteY2" fmla="*/ 896852 h 896852"/>
                <a:gd name="connsiteX3" fmla="*/ 1 w 7894048"/>
                <a:gd name="connsiteY3" fmla="*/ 736232 h 896852"/>
                <a:gd name="connsiteX0" fmla="*/ 1 w 7894048"/>
                <a:gd name="connsiteY0" fmla="*/ 711019 h 871639"/>
                <a:gd name="connsiteX1" fmla="*/ 0 w 7894048"/>
                <a:gd name="connsiteY1" fmla="*/ 288206 h 871639"/>
                <a:gd name="connsiteX2" fmla="*/ 7894048 w 7894048"/>
                <a:gd name="connsiteY2" fmla="*/ 871639 h 871639"/>
                <a:gd name="connsiteX3" fmla="*/ 1 w 7894048"/>
                <a:gd name="connsiteY3" fmla="*/ 711019 h 871639"/>
                <a:gd name="connsiteX0" fmla="*/ 1 w 8627891"/>
                <a:gd name="connsiteY0" fmla="*/ 711019 h 910704"/>
                <a:gd name="connsiteX1" fmla="*/ 0 w 8627891"/>
                <a:gd name="connsiteY1" fmla="*/ 288206 h 910704"/>
                <a:gd name="connsiteX2" fmla="*/ 7894048 w 8627891"/>
                <a:gd name="connsiteY2" fmla="*/ 871639 h 910704"/>
                <a:gd name="connsiteX3" fmla="*/ 7389386 w 8627891"/>
                <a:gd name="connsiteY3" fmla="*/ 840849 h 910704"/>
                <a:gd name="connsiteX4" fmla="*/ 1 w 8627891"/>
                <a:gd name="connsiteY4" fmla="*/ 711019 h 910704"/>
                <a:gd name="connsiteX0" fmla="*/ 1 w 8849365"/>
                <a:gd name="connsiteY0" fmla="*/ 711019 h 1328545"/>
                <a:gd name="connsiteX1" fmla="*/ 0 w 8849365"/>
                <a:gd name="connsiteY1" fmla="*/ 288206 h 1328545"/>
                <a:gd name="connsiteX2" fmla="*/ 7894048 w 8849365"/>
                <a:gd name="connsiteY2" fmla="*/ 871639 h 1328545"/>
                <a:gd name="connsiteX3" fmla="*/ 7893741 w 8849365"/>
                <a:gd name="connsiteY3" fmla="*/ 1327232 h 1328545"/>
                <a:gd name="connsiteX4" fmla="*/ 1 w 8849365"/>
                <a:gd name="connsiteY4" fmla="*/ 711019 h 1328545"/>
                <a:gd name="connsiteX0" fmla="*/ 1 w 7894048"/>
                <a:gd name="connsiteY0" fmla="*/ 711019 h 1327232"/>
                <a:gd name="connsiteX1" fmla="*/ 0 w 7894048"/>
                <a:gd name="connsiteY1" fmla="*/ 288206 h 1327232"/>
                <a:gd name="connsiteX2" fmla="*/ 7894048 w 7894048"/>
                <a:gd name="connsiteY2" fmla="*/ 871639 h 1327232"/>
                <a:gd name="connsiteX3" fmla="*/ 7893741 w 7894048"/>
                <a:gd name="connsiteY3" fmla="*/ 1327232 h 1327232"/>
                <a:gd name="connsiteX4" fmla="*/ 1 w 7894048"/>
                <a:gd name="connsiteY4" fmla="*/ 711019 h 1327232"/>
                <a:gd name="connsiteX0" fmla="*/ 1 w 7900352"/>
                <a:gd name="connsiteY0" fmla="*/ 752280 h 1368493"/>
                <a:gd name="connsiteX1" fmla="*/ 0 w 7900352"/>
                <a:gd name="connsiteY1" fmla="*/ 329467 h 1368493"/>
                <a:gd name="connsiteX2" fmla="*/ 7900352 w 7900352"/>
                <a:gd name="connsiteY2" fmla="*/ 708619 h 1368493"/>
                <a:gd name="connsiteX3" fmla="*/ 7893741 w 7900352"/>
                <a:gd name="connsiteY3" fmla="*/ 1368493 h 1368493"/>
                <a:gd name="connsiteX4" fmla="*/ 1 w 7900352"/>
                <a:gd name="connsiteY4" fmla="*/ 752280 h 1368493"/>
                <a:gd name="connsiteX0" fmla="*/ 0 w 7900351"/>
                <a:gd name="connsiteY0" fmla="*/ 805456 h 1421669"/>
                <a:gd name="connsiteX1" fmla="*/ 12608 w 7900351"/>
                <a:gd name="connsiteY1" fmla="*/ 314550 h 1421669"/>
                <a:gd name="connsiteX2" fmla="*/ 7900351 w 7900351"/>
                <a:gd name="connsiteY2" fmla="*/ 761795 h 1421669"/>
                <a:gd name="connsiteX3" fmla="*/ 7893740 w 7900351"/>
                <a:gd name="connsiteY3" fmla="*/ 1421669 h 1421669"/>
                <a:gd name="connsiteX4" fmla="*/ 0 w 7900351"/>
                <a:gd name="connsiteY4" fmla="*/ 805456 h 1421669"/>
                <a:gd name="connsiteX0" fmla="*/ 0 w 7900351"/>
                <a:gd name="connsiteY0" fmla="*/ 805456 h 1421669"/>
                <a:gd name="connsiteX1" fmla="*/ 12608 w 7900351"/>
                <a:gd name="connsiteY1" fmla="*/ 314550 h 1421669"/>
                <a:gd name="connsiteX2" fmla="*/ 7900351 w 7900351"/>
                <a:gd name="connsiteY2" fmla="*/ 761795 h 1421669"/>
                <a:gd name="connsiteX3" fmla="*/ 7893740 w 7900351"/>
                <a:gd name="connsiteY3" fmla="*/ 1421669 h 1421669"/>
                <a:gd name="connsiteX4" fmla="*/ 0 w 7900351"/>
                <a:gd name="connsiteY4" fmla="*/ 805456 h 1421669"/>
                <a:gd name="connsiteX0" fmla="*/ 1 w 7900352"/>
                <a:gd name="connsiteY0" fmla="*/ 805456 h 1421669"/>
                <a:gd name="connsiteX1" fmla="*/ 0 w 7900352"/>
                <a:gd name="connsiteY1" fmla="*/ 314550 h 1421669"/>
                <a:gd name="connsiteX2" fmla="*/ 7900352 w 7900352"/>
                <a:gd name="connsiteY2" fmla="*/ 761795 h 1421669"/>
                <a:gd name="connsiteX3" fmla="*/ 7893741 w 7900352"/>
                <a:gd name="connsiteY3" fmla="*/ 1421669 h 1421669"/>
                <a:gd name="connsiteX4" fmla="*/ 1 w 7900352"/>
                <a:gd name="connsiteY4" fmla="*/ 805456 h 1421669"/>
                <a:gd name="connsiteX0" fmla="*/ 1 w 7900352"/>
                <a:gd name="connsiteY0" fmla="*/ 728618 h 1344831"/>
                <a:gd name="connsiteX1" fmla="*/ 0 w 7900352"/>
                <a:gd name="connsiteY1" fmla="*/ 237712 h 1344831"/>
                <a:gd name="connsiteX2" fmla="*/ 7900352 w 7900352"/>
                <a:gd name="connsiteY2" fmla="*/ 684957 h 1344831"/>
                <a:gd name="connsiteX3" fmla="*/ 7893741 w 7900352"/>
                <a:gd name="connsiteY3" fmla="*/ 1344831 h 1344831"/>
                <a:gd name="connsiteX4" fmla="*/ 1 w 7900352"/>
                <a:gd name="connsiteY4" fmla="*/ 728618 h 1344831"/>
                <a:gd name="connsiteX0" fmla="*/ 1 w 7900352"/>
                <a:gd name="connsiteY0" fmla="*/ 666857 h 1283070"/>
                <a:gd name="connsiteX1" fmla="*/ 0 w 7900352"/>
                <a:gd name="connsiteY1" fmla="*/ 175951 h 1283070"/>
                <a:gd name="connsiteX2" fmla="*/ 7900352 w 7900352"/>
                <a:gd name="connsiteY2" fmla="*/ 623196 h 1283070"/>
                <a:gd name="connsiteX3" fmla="*/ 7893741 w 7900352"/>
                <a:gd name="connsiteY3" fmla="*/ 1283070 h 1283070"/>
                <a:gd name="connsiteX4" fmla="*/ 1 w 7900352"/>
                <a:gd name="connsiteY4" fmla="*/ 666857 h 1283070"/>
                <a:gd name="connsiteX0" fmla="*/ 1 w 7900352"/>
                <a:gd name="connsiteY0" fmla="*/ 729528 h 1345741"/>
                <a:gd name="connsiteX1" fmla="*/ 0 w 7900352"/>
                <a:gd name="connsiteY1" fmla="*/ 238622 h 1345741"/>
                <a:gd name="connsiteX2" fmla="*/ 7900352 w 7900352"/>
                <a:gd name="connsiteY2" fmla="*/ 685867 h 1345741"/>
                <a:gd name="connsiteX3" fmla="*/ 7893741 w 7900352"/>
                <a:gd name="connsiteY3" fmla="*/ 1345741 h 1345741"/>
                <a:gd name="connsiteX4" fmla="*/ 1 w 7900352"/>
                <a:gd name="connsiteY4" fmla="*/ 729528 h 1345741"/>
                <a:gd name="connsiteX0" fmla="*/ 1 w 7900352"/>
                <a:gd name="connsiteY0" fmla="*/ 728348 h 1344561"/>
                <a:gd name="connsiteX1" fmla="*/ 0 w 7900352"/>
                <a:gd name="connsiteY1" fmla="*/ 237442 h 1344561"/>
                <a:gd name="connsiteX2" fmla="*/ 7900352 w 7900352"/>
                <a:gd name="connsiteY2" fmla="*/ 684687 h 1344561"/>
                <a:gd name="connsiteX3" fmla="*/ 7893741 w 7900352"/>
                <a:gd name="connsiteY3" fmla="*/ 1344561 h 1344561"/>
                <a:gd name="connsiteX4" fmla="*/ 1 w 7900352"/>
                <a:gd name="connsiteY4" fmla="*/ 728348 h 1344561"/>
                <a:gd name="connsiteX0" fmla="*/ 1 w 7900352"/>
                <a:gd name="connsiteY0" fmla="*/ 728348 h 1344561"/>
                <a:gd name="connsiteX1" fmla="*/ 0 w 7900352"/>
                <a:gd name="connsiteY1" fmla="*/ 237442 h 1344561"/>
                <a:gd name="connsiteX2" fmla="*/ 7900352 w 7900352"/>
                <a:gd name="connsiteY2" fmla="*/ 684687 h 1344561"/>
                <a:gd name="connsiteX3" fmla="*/ 7893741 w 7900352"/>
                <a:gd name="connsiteY3" fmla="*/ 1344561 h 1344561"/>
                <a:gd name="connsiteX4" fmla="*/ 1 w 7900352"/>
                <a:gd name="connsiteY4" fmla="*/ 728348 h 1344561"/>
                <a:gd name="connsiteX0" fmla="*/ 1 w 7900352"/>
                <a:gd name="connsiteY0" fmla="*/ 728348 h 1345926"/>
                <a:gd name="connsiteX1" fmla="*/ 0 w 7900352"/>
                <a:gd name="connsiteY1" fmla="*/ 237442 h 1345926"/>
                <a:gd name="connsiteX2" fmla="*/ 7900352 w 7900352"/>
                <a:gd name="connsiteY2" fmla="*/ 684687 h 1345926"/>
                <a:gd name="connsiteX3" fmla="*/ 7893741 w 7900352"/>
                <a:gd name="connsiteY3" fmla="*/ 1344561 h 1345926"/>
                <a:gd name="connsiteX4" fmla="*/ 1 w 7900352"/>
                <a:gd name="connsiteY4" fmla="*/ 728348 h 1345926"/>
                <a:gd name="connsiteX0" fmla="*/ 1 w 7900352"/>
                <a:gd name="connsiteY0" fmla="*/ 728348 h 1345839"/>
                <a:gd name="connsiteX1" fmla="*/ 0 w 7900352"/>
                <a:gd name="connsiteY1" fmla="*/ 237442 h 1345839"/>
                <a:gd name="connsiteX2" fmla="*/ 7900352 w 7900352"/>
                <a:gd name="connsiteY2" fmla="*/ 684687 h 1345839"/>
                <a:gd name="connsiteX3" fmla="*/ 7893741 w 7900352"/>
                <a:gd name="connsiteY3" fmla="*/ 1344561 h 1345839"/>
                <a:gd name="connsiteX4" fmla="*/ 1 w 7900352"/>
                <a:gd name="connsiteY4" fmla="*/ 728348 h 1345839"/>
                <a:gd name="connsiteX0" fmla="*/ 1 w 7900352"/>
                <a:gd name="connsiteY0" fmla="*/ 728348 h 1353201"/>
                <a:gd name="connsiteX1" fmla="*/ 0 w 7900352"/>
                <a:gd name="connsiteY1" fmla="*/ 237442 h 1353201"/>
                <a:gd name="connsiteX2" fmla="*/ 7900352 w 7900352"/>
                <a:gd name="connsiteY2" fmla="*/ 684687 h 1353201"/>
                <a:gd name="connsiteX3" fmla="*/ 7893741 w 7900352"/>
                <a:gd name="connsiteY3" fmla="*/ 1344561 h 1353201"/>
                <a:gd name="connsiteX4" fmla="*/ 1 w 7900352"/>
                <a:gd name="connsiteY4" fmla="*/ 728348 h 1353201"/>
                <a:gd name="connsiteX0" fmla="*/ 1 w 7900352"/>
                <a:gd name="connsiteY0" fmla="*/ 768350 h 1393203"/>
                <a:gd name="connsiteX1" fmla="*/ 0 w 7900352"/>
                <a:gd name="connsiteY1" fmla="*/ 277444 h 1393203"/>
                <a:gd name="connsiteX2" fmla="*/ 7900352 w 7900352"/>
                <a:gd name="connsiteY2" fmla="*/ 724689 h 1393203"/>
                <a:gd name="connsiteX3" fmla="*/ 7893741 w 7900352"/>
                <a:gd name="connsiteY3" fmla="*/ 1384563 h 1393203"/>
                <a:gd name="connsiteX4" fmla="*/ 1 w 7900352"/>
                <a:gd name="connsiteY4" fmla="*/ 768350 h 1393203"/>
                <a:gd name="connsiteX0" fmla="*/ 1 w 7900352"/>
                <a:gd name="connsiteY0" fmla="*/ 780035 h 1404888"/>
                <a:gd name="connsiteX1" fmla="*/ 0 w 7900352"/>
                <a:gd name="connsiteY1" fmla="*/ 289129 h 1404888"/>
                <a:gd name="connsiteX2" fmla="*/ 7900352 w 7900352"/>
                <a:gd name="connsiteY2" fmla="*/ 736374 h 1404888"/>
                <a:gd name="connsiteX3" fmla="*/ 7893741 w 7900352"/>
                <a:gd name="connsiteY3" fmla="*/ 1396248 h 1404888"/>
                <a:gd name="connsiteX4" fmla="*/ 1 w 7900352"/>
                <a:gd name="connsiteY4" fmla="*/ 780035 h 1404888"/>
                <a:gd name="connsiteX0" fmla="*/ 1 w 7900352"/>
                <a:gd name="connsiteY0" fmla="*/ 818945 h 1405096"/>
                <a:gd name="connsiteX1" fmla="*/ 0 w 7900352"/>
                <a:gd name="connsiteY1" fmla="*/ 289129 h 1405096"/>
                <a:gd name="connsiteX2" fmla="*/ 7900352 w 7900352"/>
                <a:gd name="connsiteY2" fmla="*/ 736374 h 1405096"/>
                <a:gd name="connsiteX3" fmla="*/ 7893741 w 7900352"/>
                <a:gd name="connsiteY3" fmla="*/ 1396248 h 1405096"/>
                <a:gd name="connsiteX4" fmla="*/ 1 w 7900352"/>
                <a:gd name="connsiteY4" fmla="*/ 818945 h 1405096"/>
                <a:gd name="connsiteX0" fmla="*/ 1 w 7900352"/>
                <a:gd name="connsiteY0" fmla="*/ 848102 h 1434253"/>
                <a:gd name="connsiteX1" fmla="*/ 0 w 7900352"/>
                <a:gd name="connsiteY1" fmla="*/ 318286 h 1434253"/>
                <a:gd name="connsiteX2" fmla="*/ 7900352 w 7900352"/>
                <a:gd name="connsiteY2" fmla="*/ 765531 h 1434253"/>
                <a:gd name="connsiteX3" fmla="*/ 7893741 w 7900352"/>
                <a:gd name="connsiteY3" fmla="*/ 1425405 h 1434253"/>
                <a:gd name="connsiteX4" fmla="*/ 1 w 7900352"/>
                <a:gd name="connsiteY4" fmla="*/ 848102 h 1434253"/>
                <a:gd name="connsiteX0" fmla="*/ 1 w 7900352"/>
                <a:gd name="connsiteY0" fmla="*/ 835485 h 1421636"/>
                <a:gd name="connsiteX1" fmla="*/ 0 w 7900352"/>
                <a:gd name="connsiteY1" fmla="*/ 305669 h 1421636"/>
                <a:gd name="connsiteX2" fmla="*/ 7900352 w 7900352"/>
                <a:gd name="connsiteY2" fmla="*/ 752914 h 1421636"/>
                <a:gd name="connsiteX3" fmla="*/ 7893741 w 7900352"/>
                <a:gd name="connsiteY3" fmla="*/ 1412788 h 1421636"/>
                <a:gd name="connsiteX4" fmla="*/ 1 w 7900352"/>
                <a:gd name="connsiteY4" fmla="*/ 835485 h 1421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0352" h="1421636">
                  <a:moveTo>
                    <a:pt x="1" y="835485"/>
                  </a:moveTo>
                  <a:cubicBezTo>
                    <a:pt x="1" y="694547"/>
                    <a:pt x="0" y="446607"/>
                    <a:pt x="0" y="305669"/>
                  </a:cubicBezTo>
                  <a:cubicBezTo>
                    <a:pt x="5458327" y="-513867"/>
                    <a:pt x="4856384" y="551722"/>
                    <a:pt x="7900352" y="752914"/>
                  </a:cubicBezTo>
                  <a:cubicBezTo>
                    <a:pt x="7900250" y="904778"/>
                    <a:pt x="7893843" y="1260924"/>
                    <a:pt x="7893741" y="1412788"/>
                  </a:cubicBezTo>
                  <a:cubicBezTo>
                    <a:pt x="6155670" y="1551388"/>
                    <a:pt x="4610742" y="3464"/>
                    <a:pt x="1" y="835485"/>
                  </a:cubicBezTo>
                  <a:close/>
                </a:path>
              </a:pathLst>
            </a:custGeom>
            <a:gradFill rotWithShape="1">
              <a:gsLst>
                <a:gs pos="50800">
                  <a:srgbClr val="737090"/>
                </a:gs>
                <a:gs pos="100000">
                  <a:srgbClr val="642D91"/>
                </a:gs>
                <a:gs pos="0">
                  <a:srgbClr val="BEB432"/>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77" name="Vrije vorm 76"/>
            <p:cNvSpPr/>
            <p:nvPr userDrawn="1"/>
          </p:nvSpPr>
          <p:spPr>
            <a:xfrm>
              <a:off x="-10634" y="4507439"/>
              <a:ext cx="11353083" cy="871639"/>
            </a:xfrm>
            <a:custGeom>
              <a:avLst/>
              <a:gdLst>
                <a:gd name="connsiteX0" fmla="*/ 0 w 7474689"/>
                <a:gd name="connsiteY0" fmla="*/ 510362 h 510362"/>
                <a:gd name="connsiteX1" fmla="*/ 0 w 7474689"/>
                <a:gd name="connsiteY1" fmla="*/ 0 h 510362"/>
                <a:gd name="connsiteX2" fmla="*/ 7474689 w 7474689"/>
                <a:gd name="connsiteY2" fmla="*/ 340242 h 510362"/>
                <a:gd name="connsiteX3" fmla="*/ 0 w 7474689"/>
                <a:gd name="connsiteY3" fmla="*/ 510362 h 510362"/>
                <a:gd name="connsiteX0" fmla="*/ 0 w 7474689"/>
                <a:gd name="connsiteY0" fmla="*/ 614856 h 614856"/>
                <a:gd name="connsiteX1" fmla="*/ 0 w 7474689"/>
                <a:gd name="connsiteY1" fmla="*/ 104494 h 614856"/>
                <a:gd name="connsiteX2" fmla="*/ 7474689 w 7474689"/>
                <a:gd name="connsiteY2" fmla="*/ 444736 h 614856"/>
                <a:gd name="connsiteX3" fmla="*/ 0 w 7474689"/>
                <a:gd name="connsiteY3" fmla="*/ 614856 h 614856"/>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49475 h 649475"/>
                <a:gd name="connsiteX1" fmla="*/ 0 w 7474689"/>
                <a:gd name="connsiteY1" fmla="*/ 139113 h 649475"/>
                <a:gd name="connsiteX2" fmla="*/ 7474689 w 7474689"/>
                <a:gd name="connsiteY2" fmla="*/ 479355 h 649475"/>
                <a:gd name="connsiteX3" fmla="*/ 0 w 7474689"/>
                <a:gd name="connsiteY3" fmla="*/ 649475 h 649475"/>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474689"/>
                <a:gd name="connsiteY0" fmla="*/ 630212 h 630212"/>
                <a:gd name="connsiteX1" fmla="*/ 0 w 7474689"/>
                <a:gd name="connsiteY1" fmla="*/ 119850 h 630212"/>
                <a:gd name="connsiteX2" fmla="*/ 7474689 w 7474689"/>
                <a:gd name="connsiteY2" fmla="*/ 460092 h 630212"/>
                <a:gd name="connsiteX3" fmla="*/ 0 w 7474689"/>
                <a:gd name="connsiteY3" fmla="*/ 630212 h 630212"/>
                <a:gd name="connsiteX0" fmla="*/ 0 w 7894047"/>
                <a:gd name="connsiteY0" fmla="*/ 590178 h 779981"/>
                <a:gd name="connsiteX1" fmla="*/ 0 w 7894047"/>
                <a:gd name="connsiteY1" fmla="*/ 79816 h 779981"/>
                <a:gd name="connsiteX2" fmla="*/ 7894047 w 7894047"/>
                <a:gd name="connsiteY2" fmla="*/ 779981 h 779981"/>
                <a:gd name="connsiteX3" fmla="*/ 0 w 7894047"/>
                <a:gd name="connsiteY3" fmla="*/ 590178 h 779981"/>
                <a:gd name="connsiteX0" fmla="*/ 0 w 7894047"/>
                <a:gd name="connsiteY0" fmla="*/ 690329 h 880132"/>
                <a:gd name="connsiteX1" fmla="*/ 0 w 7894047"/>
                <a:gd name="connsiteY1" fmla="*/ 179967 h 880132"/>
                <a:gd name="connsiteX2" fmla="*/ 7894047 w 7894047"/>
                <a:gd name="connsiteY2" fmla="*/ 880132 h 880132"/>
                <a:gd name="connsiteX3" fmla="*/ 0 w 7894047"/>
                <a:gd name="connsiteY3" fmla="*/ 690329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19512 h 880132"/>
                <a:gd name="connsiteX1" fmla="*/ 0 w 7894047"/>
                <a:gd name="connsiteY1" fmla="*/ 179967 h 880132"/>
                <a:gd name="connsiteX2" fmla="*/ 7894047 w 7894047"/>
                <a:gd name="connsiteY2" fmla="*/ 880132 h 880132"/>
                <a:gd name="connsiteX3" fmla="*/ 0 w 7894047"/>
                <a:gd name="connsiteY3" fmla="*/ 719512 h 880132"/>
                <a:gd name="connsiteX0" fmla="*/ 0 w 7894047"/>
                <a:gd name="connsiteY0" fmla="*/ 728156 h 888776"/>
                <a:gd name="connsiteX1" fmla="*/ 0 w 7894047"/>
                <a:gd name="connsiteY1" fmla="*/ 188611 h 888776"/>
                <a:gd name="connsiteX2" fmla="*/ 7894047 w 7894047"/>
                <a:gd name="connsiteY2" fmla="*/ 888776 h 888776"/>
                <a:gd name="connsiteX3" fmla="*/ 0 w 7894047"/>
                <a:gd name="connsiteY3" fmla="*/ 728156 h 888776"/>
                <a:gd name="connsiteX0" fmla="*/ 0 w 7894047"/>
                <a:gd name="connsiteY0" fmla="*/ 677521 h 838141"/>
                <a:gd name="connsiteX1" fmla="*/ 0 w 7894047"/>
                <a:gd name="connsiteY1" fmla="*/ 137976 h 838141"/>
                <a:gd name="connsiteX2" fmla="*/ 7894047 w 7894047"/>
                <a:gd name="connsiteY2" fmla="*/ 838141 h 838141"/>
                <a:gd name="connsiteX3" fmla="*/ 0 w 7894047"/>
                <a:gd name="connsiteY3" fmla="*/ 677521 h 838141"/>
                <a:gd name="connsiteX0" fmla="*/ 0 w 7894047"/>
                <a:gd name="connsiteY0" fmla="*/ 612662 h 773282"/>
                <a:gd name="connsiteX1" fmla="*/ 0 w 7894047"/>
                <a:gd name="connsiteY1" fmla="*/ 73117 h 773282"/>
                <a:gd name="connsiteX2" fmla="*/ 7894047 w 7894047"/>
                <a:gd name="connsiteY2" fmla="*/ 773282 h 773282"/>
                <a:gd name="connsiteX3" fmla="*/ 0 w 7894047"/>
                <a:gd name="connsiteY3" fmla="*/ 612662 h 773282"/>
                <a:gd name="connsiteX0" fmla="*/ 0 w 7894047"/>
                <a:gd name="connsiteY0" fmla="*/ 734442 h 895062"/>
                <a:gd name="connsiteX1" fmla="*/ 0 w 7894047"/>
                <a:gd name="connsiteY1" fmla="*/ 194897 h 895062"/>
                <a:gd name="connsiteX2" fmla="*/ 7894047 w 7894047"/>
                <a:gd name="connsiteY2" fmla="*/ 895062 h 895062"/>
                <a:gd name="connsiteX3" fmla="*/ 0 w 7894047"/>
                <a:gd name="connsiteY3" fmla="*/ 734442 h 895062"/>
                <a:gd name="connsiteX0" fmla="*/ 13528 w 7907575"/>
                <a:gd name="connsiteY0" fmla="*/ 579587 h 740207"/>
                <a:gd name="connsiteX1" fmla="*/ 0 w 7907575"/>
                <a:gd name="connsiteY1" fmla="*/ 215140 h 740207"/>
                <a:gd name="connsiteX2" fmla="*/ 7907575 w 7907575"/>
                <a:gd name="connsiteY2" fmla="*/ 740207 h 740207"/>
                <a:gd name="connsiteX3" fmla="*/ 13528 w 7907575"/>
                <a:gd name="connsiteY3" fmla="*/ 579587 h 740207"/>
                <a:gd name="connsiteX0" fmla="*/ 0 w 7894047"/>
                <a:gd name="connsiteY0" fmla="*/ 470544 h 631164"/>
                <a:gd name="connsiteX1" fmla="*/ 135276 w 7894047"/>
                <a:gd name="connsiteY1" fmla="*/ 232557 h 631164"/>
                <a:gd name="connsiteX2" fmla="*/ 7894047 w 7894047"/>
                <a:gd name="connsiteY2" fmla="*/ 631164 h 631164"/>
                <a:gd name="connsiteX3" fmla="*/ 0 w 7894047"/>
                <a:gd name="connsiteY3" fmla="*/ 470544 h 631164"/>
                <a:gd name="connsiteX0" fmla="*/ 1 w 7894048"/>
                <a:gd name="connsiteY0" fmla="*/ 630757 h 791377"/>
                <a:gd name="connsiteX1" fmla="*/ 0 w 7894048"/>
                <a:gd name="connsiteY1" fmla="*/ 207944 h 791377"/>
                <a:gd name="connsiteX2" fmla="*/ 7894048 w 7894048"/>
                <a:gd name="connsiteY2" fmla="*/ 791377 h 791377"/>
                <a:gd name="connsiteX3" fmla="*/ 1 w 7894048"/>
                <a:gd name="connsiteY3" fmla="*/ 630757 h 791377"/>
                <a:gd name="connsiteX0" fmla="*/ 1 w 7894048"/>
                <a:gd name="connsiteY0" fmla="*/ 685679 h 846299"/>
                <a:gd name="connsiteX1" fmla="*/ 0 w 7894048"/>
                <a:gd name="connsiteY1" fmla="*/ 262866 h 846299"/>
                <a:gd name="connsiteX2" fmla="*/ 7894048 w 7894048"/>
                <a:gd name="connsiteY2" fmla="*/ 846299 h 846299"/>
                <a:gd name="connsiteX3" fmla="*/ 1 w 7894048"/>
                <a:gd name="connsiteY3" fmla="*/ 685679 h 846299"/>
                <a:gd name="connsiteX0" fmla="*/ 1 w 7894048"/>
                <a:gd name="connsiteY0" fmla="*/ 737743 h 898363"/>
                <a:gd name="connsiteX1" fmla="*/ 0 w 7894048"/>
                <a:gd name="connsiteY1" fmla="*/ 314930 h 898363"/>
                <a:gd name="connsiteX2" fmla="*/ 7894048 w 7894048"/>
                <a:gd name="connsiteY2" fmla="*/ 898363 h 898363"/>
                <a:gd name="connsiteX3" fmla="*/ 1 w 7894048"/>
                <a:gd name="connsiteY3" fmla="*/ 737743 h 898363"/>
                <a:gd name="connsiteX0" fmla="*/ 1 w 7894048"/>
                <a:gd name="connsiteY0" fmla="*/ 815172 h 975792"/>
                <a:gd name="connsiteX1" fmla="*/ 0 w 7894048"/>
                <a:gd name="connsiteY1" fmla="*/ 392359 h 975792"/>
                <a:gd name="connsiteX2" fmla="*/ 7894048 w 7894048"/>
                <a:gd name="connsiteY2" fmla="*/ 975792 h 975792"/>
                <a:gd name="connsiteX3" fmla="*/ 1 w 7894048"/>
                <a:gd name="connsiteY3" fmla="*/ 815172 h 975792"/>
                <a:gd name="connsiteX0" fmla="*/ 1 w 7894048"/>
                <a:gd name="connsiteY0" fmla="*/ 791107 h 951727"/>
                <a:gd name="connsiteX1" fmla="*/ 0 w 7894048"/>
                <a:gd name="connsiteY1" fmla="*/ 368294 h 951727"/>
                <a:gd name="connsiteX2" fmla="*/ 7894048 w 7894048"/>
                <a:gd name="connsiteY2" fmla="*/ 951727 h 951727"/>
                <a:gd name="connsiteX3" fmla="*/ 1 w 7894048"/>
                <a:gd name="connsiteY3" fmla="*/ 791107 h 951727"/>
                <a:gd name="connsiteX0" fmla="*/ 1 w 7894048"/>
                <a:gd name="connsiteY0" fmla="*/ 736232 h 896852"/>
                <a:gd name="connsiteX1" fmla="*/ 0 w 7894048"/>
                <a:gd name="connsiteY1" fmla="*/ 313419 h 896852"/>
                <a:gd name="connsiteX2" fmla="*/ 7894048 w 7894048"/>
                <a:gd name="connsiteY2" fmla="*/ 896852 h 896852"/>
                <a:gd name="connsiteX3" fmla="*/ 1 w 7894048"/>
                <a:gd name="connsiteY3" fmla="*/ 736232 h 896852"/>
                <a:gd name="connsiteX0" fmla="*/ 1 w 7894048"/>
                <a:gd name="connsiteY0" fmla="*/ 711019 h 871639"/>
                <a:gd name="connsiteX1" fmla="*/ 0 w 7894048"/>
                <a:gd name="connsiteY1" fmla="*/ 288206 h 871639"/>
                <a:gd name="connsiteX2" fmla="*/ 7894048 w 7894048"/>
                <a:gd name="connsiteY2" fmla="*/ 871639 h 871639"/>
                <a:gd name="connsiteX3" fmla="*/ 1 w 7894048"/>
                <a:gd name="connsiteY3" fmla="*/ 711019 h 871639"/>
              </a:gdLst>
              <a:ahLst/>
              <a:cxnLst>
                <a:cxn ang="0">
                  <a:pos x="connsiteX0" y="connsiteY0"/>
                </a:cxn>
                <a:cxn ang="0">
                  <a:pos x="connsiteX1" y="connsiteY1"/>
                </a:cxn>
                <a:cxn ang="0">
                  <a:pos x="connsiteX2" y="connsiteY2"/>
                </a:cxn>
                <a:cxn ang="0">
                  <a:pos x="connsiteX3" y="connsiteY3"/>
                </a:cxn>
              </a:cxnLst>
              <a:rect l="l" t="t" r="r" b="b"/>
              <a:pathLst>
                <a:path w="7894048" h="871639">
                  <a:moveTo>
                    <a:pt x="1" y="711019"/>
                  </a:moveTo>
                  <a:cubicBezTo>
                    <a:pt x="1" y="570081"/>
                    <a:pt x="0" y="429144"/>
                    <a:pt x="0" y="288206"/>
                  </a:cubicBezTo>
                  <a:cubicBezTo>
                    <a:pt x="4651359" y="-482691"/>
                    <a:pt x="5285087" y="495350"/>
                    <a:pt x="7894048" y="871639"/>
                  </a:cubicBezTo>
                  <a:cubicBezTo>
                    <a:pt x="6115534" y="792611"/>
                    <a:pt x="3886381" y="40338"/>
                    <a:pt x="1" y="711019"/>
                  </a:cubicBezTo>
                  <a:close/>
                </a:path>
              </a:pathLst>
            </a:custGeom>
            <a:gradFill rotWithShape="1">
              <a:gsLst>
                <a:gs pos="50800">
                  <a:srgbClr val="67496D"/>
                </a:gs>
                <a:gs pos="100000">
                  <a:srgbClr val="591755"/>
                </a:gs>
                <a:gs pos="0">
                  <a:srgbClr val="BEB432"/>
                </a:gs>
              </a:gsLst>
              <a:lin ang="0" scaled="0"/>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grpSp>
      <p:sp>
        <p:nvSpPr>
          <p:cNvPr id="17" name="Rechthoek 16" hidden="1"/>
          <p:cNvSpPr/>
          <p:nvPr userDrawn="1"/>
        </p:nvSpPr>
        <p:spPr>
          <a:xfrm>
            <a:off x="-10633" y="1222744"/>
            <a:ext cx="12180408" cy="56352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sp>
        <p:nvSpPr>
          <p:cNvPr id="2" name="Titel 1"/>
          <p:cNvSpPr>
            <a:spLocks noGrp="1"/>
          </p:cNvSpPr>
          <p:nvPr>
            <p:ph type="ctrTitle"/>
          </p:nvPr>
        </p:nvSpPr>
        <p:spPr>
          <a:xfrm>
            <a:off x="302832" y="1222744"/>
            <a:ext cx="11468331" cy="1348115"/>
          </a:xfrm>
        </p:spPr>
        <p:txBody>
          <a:bodyPr lIns="0" rIns="0" anchor="ctr" anchorCtr="0">
            <a:normAutofit/>
          </a:bodyPr>
          <a:lstStyle>
            <a:lvl1pPr marL="0" indent="0">
              <a:defRPr sz="4800"/>
            </a:lvl1pPr>
          </a:lstStyle>
          <a:p>
            <a:r>
              <a:rPr lang="en-US"/>
              <a:t>Click to edit Master title style</a:t>
            </a:r>
            <a:endParaRPr lang="nl-NL" dirty="0"/>
          </a:p>
        </p:txBody>
      </p:sp>
      <p:sp>
        <p:nvSpPr>
          <p:cNvPr id="3" name="Subtitel 2"/>
          <p:cNvSpPr>
            <a:spLocks noGrp="1"/>
          </p:cNvSpPr>
          <p:nvPr>
            <p:ph type="subTitle" idx="1"/>
          </p:nvPr>
        </p:nvSpPr>
        <p:spPr>
          <a:xfrm>
            <a:off x="302825" y="2589513"/>
            <a:ext cx="11468331" cy="778982"/>
          </a:xfrm>
        </p:spPr>
        <p:txBody>
          <a:bodyPr/>
          <a:lstStyle>
            <a:lvl1pPr marL="0" indent="0" algn="l">
              <a:buNone/>
              <a:defRPr b="1" i="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grpSp>
        <p:nvGrpSpPr>
          <p:cNvPr id="4" name="Group 6"/>
          <p:cNvGrpSpPr>
            <a:grpSpLocks noChangeAspect="1"/>
          </p:cNvGrpSpPr>
          <p:nvPr userDrawn="1"/>
        </p:nvGrpSpPr>
        <p:grpSpPr bwMode="auto">
          <a:xfrm>
            <a:off x="442274" y="193781"/>
            <a:ext cx="2977953" cy="569988"/>
            <a:chOff x="1626" y="-294"/>
            <a:chExt cx="5141" cy="984"/>
          </a:xfrm>
        </p:grpSpPr>
        <p:sp>
          <p:nvSpPr>
            <p:cNvPr id="5" name="Freeform 8"/>
            <p:cNvSpPr>
              <a:spLocks/>
            </p:cNvSpPr>
            <p:nvPr/>
          </p:nvSpPr>
          <p:spPr bwMode="auto">
            <a:xfrm>
              <a:off x="6042" y="-37"/>
              <a:ext cx="725" cy="727"/>
            </a:xfrm>
            <a:custGeom>
              <a:avLst/>
              <a:gdLst>
                <a:gd name="T0" fmla="*/ 362 w 725"/>
                <a:gd name="T1" fmla="*/ 0 h 727"/>
                <a:gd name="T2" fmla="*/ 421 w 725"/>
                <a:gd name="T3" fmla="*/ 5 h 727"/>
                <a:gd name="T4" fmla="*/ 477 w 725"/>
                <a:gd name="T5" fmla="*/ 19 h 727"/>
                <a:gd name="T6" fmla="*/ 529 w 725"/>
                <a:gd name="T7" fmla="*/ 41 h 727"/>
                <a:gd name="T8" fmla="*/ 577 w 725"/>
                <a:gd name="T9" fmla="*/ 70 h 727"/>
                <a:gd name="T10" fmla="*/ 619 w 725"/>
                <a:gd name="T11" fmla="*/ 106 h 727"/>
                <a:gd name="T12" fmla="*/ 655 w 725"/>
                <a:gd name="T13" fmla="*/ 148 h 727"/>
                <a:gd name="T14" fmla="*/ 685 w 725"/>
                <a:gd name="T15" fmla="*/ 197 h 727"/>
                <a:gd name="T16" fmla="*/ 707 w 725"/>
                <a:gd name="T17" fmla="*/ 248 h 727"/>
                <a:gd name="T18" fmla="*/ 721 w 725"/>
                <a:gd name="T19" fmla="*/ 304 h 727"/>
                <a:gd name="T20" fmla="*/ 725 w 725"/>
                <a:gd name="T21" fmla="*/ 364 h 727"/>
                <a:gd name="T22" fmla="*/ 721 w 725"/>
                <a:gd name="T23" fmla="*/ 423 h 727"/>
                <a:gd name="T24" fmla="*/ 707 w 725"/>
                <a:gd name="T25" fmla="*/ 477 h 727"/>
                <a:gd name="T26" fmla="*/ 685 w 725"/>
                <a:gd name="T27" fmla="*/ 531 h 727"/>
                <a:gd name="T28" fmla="*/ 655 w 725"/>
                <a:gd name="T29" fmla="*/ 577 h 727"/>
                <a:gd name="T30" fmla="*/ 619 w 725"/>
                <a:gd name="T31" fmla="*/ 619 h 727"/>
                <a:gd name="T32" fmla="*/ 577 w 725"/>
                <a:gd name="T33" fmla="*/ 657 h 727"/>
                <a:gd name="T34" fmla="*/ 529 w 725"/>
                <a:gd name="T35" fmla="*/ 686 h 727"/>
                <a:gd name="T36" fmla="*/ 477 w 725"/>
                <a:gd name="T37" fmla="*/ 708 h 727"/>
                <a:gd name="T38" fmla="*/ 421 w 725"/>
                <a:gd name="T39" fmla="*/ 722 h 727"/>
                <a:gd name="T40" fmla="*/ 362 w 725"/>
                <a:gd name="T41" fmla="*/ 727 h 727"/>
                <a:gd name="T42" fmla="*/ 303 w 725"/>
                <a:gd name="T43" fmla="*/ 722 h 727"/>
                <a:gd name="T44" fmla="*/ 248 w 725"/>
                <a:gd name="T45" fmla="*/ 708 h 727"/>
                <a:gd name="T46" fmla="*/ 195 w 725"/>
                <a:gd name="T47" fmla="*/ 686 h 727"/>
                <a:gd name="T48" fmla="*/ 148 w 725"/>
                <a:gd name="T49" fmla="*/ 657 h 727"/>
                <a:gd name="T50" fmla="*/ 106 w 725"/>
                <a:gd name="T51" fmla="*/ 619 h 727"/>
                <a:gd name="T52" fmla="*/ 69 w 725"/>
                <a:gd name="T53" fmla="*/ 577 h 727"/>
                <a:gd name="T54" fmla="*/ 39 w 725"/>
                <a:gd name="T55" fmla="*/ 531 h 727"/>
                <a:gd name="T56" fmla="*/ 17 w 725"/>
                <a:gd name="T57" fmla="*/ 477 h 727"/>
                <a:gd name="T58" fmla="*/ 5 w 725"/>
                <a:gd name="T59" fmla="*/ 423 h 727"/>
                <a:gd name="T60" fmla="*/ 0 w 725"/>
                <a:gd name="T61" fmla="*/ 364 h 727"/>
                <a:gd name="T62" fmla="*/ 5 w 725"/>
                <a:gd name="T63" fmla="*/ 304 h 727"/>
                <a:gd name="T64" fmla="*/ 17 w 725"/>
                <a:gd name="T65" fmla="*/ 248 h 727"/>
                <a:gd name="T66" fmla="*/ 39 w 725"/>
                <a:gd name="T67" fmla="*/ 197 h 727"/>
                <a:gd name="T68" fmla="*/ 69 w 725"/>
                <a:gd name="T69" fmla="*/ 148 h 727"/>
                <a:gd name="T70" fmla="*/ 106 w 725"/>
                <a:gd name="T71" fmla="*/ 106 h 727"/>
                <a:gd name="T72" fmla="*/ 148 w 725"/>
                <a:gd name="T73" fmla="*/ 70 h 727"/>
                <a:gd name="T74" fmla="*/ 195 w 725"/>
                <a:gd name="T75" fmla="*/ 41 h 727"/>
                <a:gd name="T76" fmla="*/ 248 w 725"/>
                <a:gd name="T77" fmla="*/ 19 h 727"/>
                <a:gd name="T78" fmla="*/ 303 w 725"/>
                <a:gd name="T79" fmla="*/ 5 h 727"/>
                <a:gd name="T80" fmla="*/ 362 w 725"/>
                <a:gd name="T8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5" h="727">
                  <a:moveTo>
                    <a:pt x="362" y="0"/>
                  </a:moveTo>
                  <a:lnTo>
                    <a:pt x="421" y="5"/>
                  </a:lnTo>
                  <a:lnTo>
                    <a:pt x="477" y="19"/>
                  </a:lnTo>
                  <a:lnTo>
                    <a:pt x="529" y="41"/>
                  </a:lnTo>
                  <a:lnTo>
                    <a:pt x="577" y="70"/>
                  </a:lnTo>
                  <a:lnTo>
                    <a:pt x="619" y="106"/>
                  </a:lnTo>
                  <a:lnTo>
                    <a:pt x="655" y="148"/>
                  </a:lnTo>
                  <a:lnTo>
                    <a:pt x="685" y="197"/>
                  </a:lnTo>
                  <a:lnTo>
                    <a:pt x="707" y="248"/>
                  </a:lnTo>
                  <a:lnTo>
                    <a:pt x="721" y="304"/>
                  </a:lnTo>
                  <a:lnTo>
                    <a:pt x="725" y="364"/>
                  </a:lnTo>
                  <a:lnTo>
                    <a:pt x="721" y="423"/>
                  </a:lnTo>
                  <a:lnTo>
                    <a:pt x="707" y="477"/>
                  </a:lnTo>
                  <a:lnTo>
                    <a:pt x="685" y="531"/>
                  </a:lnTo>
                  <a:lnTo>
                    <a:pt x="655" y="577"/>
                  </a:lnTo>
                  <a:lnTo>
                    <a:pt x="619" y="619"/>
                  </a:lnTo>
                  <a:lnTo>
                    <a:pt x="577" y="657"/>
                  </a:lnTo>
                  <a:lnTo>
                    <a:pt x="529" y="686"/>
                  </a:lnTo>
                  <a:lnTo>
                    <a:pt x="477" y="708"/>
                  </a:lnTo>
                  <a:lnTo>
                    <a:pt x="421" y="722"/>
                  </a:lnTo>
                  <a:lnTo>
                    <a:pt x="362" y="727"/>
                  </a:lnTo>
                  <a:lnTo>
                    <a:pt x="303" y="722"/>
                  </a:lnTo>
                  <a:lnTo>
                    <a:pt x="248" y="708"/>
                  </a:lnTo>
                  <a:lnTo>
                    <a:pt x="195" y="686"/>
                  </a:lnTo>
                  <a:lnTo>
                    <a:pt x="148" y="657"/>
                  </a:lnTo>
                  <a:lnTo>
                    <a:pt x="106" y="619"/>
                  </a:lnTo>
                  <a:lnTo>
                    <a:pt x="69" y="577"/>
                  </a:lnTo>
                  <a:lnTo>
                    <a:pt x="39" y="531"/>
                  </a:lnTo>
                  <a:lnTo>
                    <a:pt x="17" y="477"/>
                  </a:lnTo>
                  <a:lnTo>
                    <a:pt x="5" y="423"/>
                  </a:lnTo>
                  <a:lnTo>
                    <a:pt x="0" y="364"/>
                  </a:lnTo>
                  <a:lnTo>
                    <a:pt x="5" y="304"/>
                  </a:lnTo>
                  <a:lnTo>
                    <a:pt x="17" y="248"/>
                  </a:lnTo>
                  <a:lnTo>
                    <a:pt x="39" y="197"/>
                  </a:lnTo>
                  <a:lnTo>
                    <a:pt x="69" y="148"/>
                  </a:lnTo>
                  <a:lnTo>
                    <a:pt x="106" y="106"/>
                  </a:lnTo>
                  <a:lnTo>
                    <a:pt x="148" y="70"/>
                  </a:lnTo>
                  <a:lnTo>
                    <a:pt x="195" y="41"/>
                  </a:lnTo>
                  <a:lnTo>
                    <a:pt x="248" y="19"/>
                  </a:lnTo>
                  <a:lnTo>
                    <a:pt x="303" y="5"/>
                  </a:lnTo>
                  <a:lnTo>
                    <a:pt x="36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6" name="Freeform 9"/>
            <p:cNvSpPr>
              <a:spLocks/>
            </p:cNvSpPr>
            <p:nvPr/>
          </p:nvSpPr>
          <p:spPr bwMode="auto">
            <a:xfrm>
              <a:off x="5506" y="-21"/>
              <a:ext cx="349" cy="700"/>
            </a:xfrm>
            <a:custGeom>
              <a:avLst/>
              <a:gdLst>
                <a:gd name="T0" fmla="*/ 229 w 349"/>
                <a:gd name="T1" fmla="*/ 0 h 700"/>
                <a:gd name="T2" fmla="*/ 349 w 349"/>
                <a:gd name="T3" fmla="*/ 0 h 700"/>
                <a:gd name="T4" fmla="*/ 349 w 349"/>
                <a:gd name="T5" fmla="*/ 700 h 700"/>
                <a:gd name="T6" fmla="*/ 175 w 349"/>
                <a:gd name="T7" fmla="*/ 700 h 700"/>
                <a:gd name="T8" fmla="*/ 175 w 349"/>
                <a:gd name="T9" fmla="*/ 178 h 700"/>
                <a:gd name="T10" fmla="*/ 36 w 349"/>
                <a:gd name="T11" fmla="*/ 212 h 700"/>
                <a:gd name="T12" fmla="*/ 0 w 349"/>
                <a:gd name="T13" fmla="*/ 69 h 700"/>
                <a:gd name="T14" fmla="*/ 229 w 349"/>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700">
                  <a:moveTo>
                    <a:pt x="229" y="0"/>
                  </a:moveTo>
                  <a:lnTo>
                    <a:pt x="349" y="0"/>
                  </a:lnTo>
                  <a:lnTo>
                    <a:pt x="349" y="700"/>
                  </a:lnTo>
                  <a:lnTo>
                    <a:pt x="175" y="700"/>
                  </a:lnTo>
                  <a:lnTo>
                    <a:pt x="175" y="178"/>
                  </a:lnTo>
                  <a:lnTo>
                    <a:pt x="36" y="212"/>
                  </a:lnTo>
                  <a:lnTo>
                    <a:pt x="0" y="69"/>
                  </a:lnTo>
                  <a:lnTo>
                    <a:pt x="2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7" name="Freeform 10"/>
            <p:cNvSpPr>
              <a:spLocks/>
            </p:cNvSpPr>
            <p:nvPr/>
          </p:nvSpPr>
          <p:spPr bwMode="auto">
            <a:xfrm>
              <a:off x="2621" y="168"/>
              <a:ext cx="412" cy="413"/>
            </a:xfrm>
            <a:custGeom>
              <a:avLst/>
              <a:gdLst>
                <a:gd name="T0" fmla="*/ 206 w 412"/>
                <a:gd name="T1" fmla="*/ 0 h 413"/>
                <a:gd name="T2" fmla="*/ 248 w 412"/>
                <a:gd name="T3" fmla="*/ 4 h 413"/>
                <a:gd name="T4" fmla="*/ 287 w 412"/>
                <a:gd name="T5" fmla="*/ 17 h 413"/>
                <a:gd name="T6" fmla="*/ 321 w 412"/>
                <a:gd name="T7" fmla="*/ 35 h 413"/>
                <a:gd name="T8" fmla="*/ 353 w 412"/>
                <a:gd name="T9" fmla="*/ 60 h 413"/>
                <a:gd name="T10" fmla="*/ 378 w 412"/>
                <a:gd name="T11" fmla="*/ 92 h 413"/>
                <a:gd name="T12" fmla="*/ 396 w 412"/>
                <a:gd name="T13" fmla="*/ 126 h 413"/>
                <a:gd name="T14" fmla="*/ 409 w 412"/>
                <a:gd name="T15" fmla="*/ 165 h 413"/>
                <a:gd name="T16" fmla="*/ 412 w 412"/>
                <a:gd name="T17" fmla="*/ 207 h 413"/>
                <a:gd name="T18" fmla="*/ 409 w 412"/>
                <a:gd name="T19" fmla="*/ 248 h 413"/>
                <a:gd name="T20" fmla="*/ 396 w 412"/>
                <a:gd name="T21" fmla="*/ 287 h 413"/>
                <a:gd name="T22" fmla="*/ 378 w 412"/>
                <a:gd name="T23" fmla="*/ 322 h 413"/>
                <a:gd name="T24" fmla="*/ 353 w 412"/>
                <a:gd name="T25" fmla="*/ 352 h 413"/>
                <a:gd name="T26" fmla="*/ 321 w 412"/>
                <a:gd name="T27" fmla="*/ 377 h 413"/>
                <a:gd name="T28" fmla="*/ 287 w 412"/>
                <a:gd name="T29" fmla="*/ 396 h 413"/>
                <a:gd name="T30" fmla="*/ 248 w 412"/>
                <a:gd name="T31" fmla="*/ 408 h 413"/>
                <a:gd name="T32" fmla="*/ 206 w 412"/>
                <a:gd name="T33" fmla="*/ 413 h 413"/>
                <a:gd name="T34" fmla="*/ 164 w 412"/>
                <a:gd name="T35" fmla="*/ 408 h 413"/>
                <a:gd name="T36" fmla="*/ 127 w 412"/>
                <a:gd name="T37" fmla="*/ 396 h 413"/>
                <a:gd name="T38" fmla="*/ 91 w 412"/>
                <a:gd name="T39" fmla="*/ 377 h 413"/>
                <a:gd name="T40" fmla="*/ 61 w 412"/>
                <a:gd name="T41" fmla="*/ 352 h 413"/>
                <a:gd name="T42" fmla="*/ 36 w 412"/>
                <a:gd name="T43" fmla="*/ 322 h 413"/>
                <a:gd name="T44" fmla="*/ 16 w 412"/>
                <a:gd name="T45" fmla="*/ 287 h 413"/>
                <a:gd name="T46" fmla="*/ 5 w 412"/>
                <a:gd name="T47" fmla="*/ 248 h 413"/>
                <a:gd name="T48" fmla="*/ 0 w 412"/>
                <a:gd name="T49" fmla="*/ 207 h 413"/>
                <a:gd name="T50" fmla="*/ 5 w 412"/>
                <a:gd name="T51" fmla="*/ 165 h 413"/>
                <a:gd name="T52" fmla="*/ 16 w 412"/>
                <a:gd name="T53" fmla="*/ 126 h 413"/>
                <a:gd name="T54" fmla="*/ 36 w 412"/>
                <a:gd name="T55" fmla="*/ 92 h 413"/>
                <a:gd name="T56" fmla="*/ 61 w 412"/>
                <a:gd name="T57" fmla="*/ 60 h 413"/>
                <a:gd name="T58" fmla="*/ 91 w 412"/>
                <a:gd name="T59" fmla="*/ 35 h 413"/>
                <a:gd name="T60" fmla="*/ 127 w 412"/>
                <a:gd name="T61" fmla="*/ 17 h 413"/>
                <a:gd name="T62" fmla="*/ 164 w 412"/>
                <a:gd name="T63" fmla="*/ 4 h 413"/>
                <a:gd name="T64" fmla="*/ 206 w 412"/>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3">
                  <a:moveTo>
                    <a:pt x="206" y="0"/>
                  </a:moveTo>
                  <a:lnTo>
                    <a:pt x="248" y="4"/>
                  </a:lnTo>
                  <a:lnTo>
                    <a:pt x="287" y="17"/>
                  </a:lnTo>
                  <a:lnTo>
                    <a:pt x="321" y="35"/>
                  </a:lnTo>
                  <a:lnTo>
                    <a:pt x="353" y="60"/>
                  </a:lnTo>
                  <a:lnTo>
                    <a:pt x="378" y="92"/>
                  </a:lnTo>
                  <a:lnTo>
                    <a:pt x="396" y="126"/>
                  </a:lnTo>
                  <a:lnTo>
                    <a:pt x="409" y="165"/>
                  </a:lnTo>
                  <a:lnTo>
                    <a:pt x="412" y="207"/>
                  </a:lnTo>
                  <a:lnTo>
                    <a:pt x="409" y="248"/>
                  </a:lnTo>
                  <a:lnTo>
                    <a:pt x="396" y="287"/>
                  </a:lnTo>
                  <a:lnTo>
                    <a:pt x="378" y="322"/>
                  </a:lnTo>
                  <a:lnTo>
                    <a:pt x="353" y="352"/>
                  </a:lnTo>
                  <a:lnTo>
                    <a:pt x="321" y="377"/>
                  </a:lnTo>
                  <a:lnTo>
                    <a:pt x="287" y="396"/>
                  </a:lnTo>
                  <a:lnTo>
                    <a:pt x="248" y="408"/>
                  </a:lnTo>
                  <a:lnTo>
                    <a:pt x="206" y="413"/>
                  </a:lnTo>
                  <a:lnTo>
                    <a:pt x="164" y="408"/>
                  </a:lnTo>
                  <a:lnTo>
                    <a:pt x="127" y="396"/>
                  </a:lnTo>
                  <a:lnTo>
                    <a:pt x="91" y="377"/>
                  </a:lnTo>
                  <a:lnTo>
                    <a:pt x="61" y="352"/>
                  </a:lnTo>
                  <a:lnTo>
                    <a:pt x="36" y="322"/>
                  </a:lnTo>
                  <a:lnTo>
                    <a:pt x="16" y="287"/>
                  </a:lnTo>
                  <a:lnTo>
                    <a:pt x="5" y="248"/>
                  </a:lnTo>
                  <a:lnTo>
                    <a:pt x="0" y="207"/>
                  </a:lnTo>
                  <a:lnTo>
                    <a:pt x="5" y="165"/>
                  </a:lnTo>
                  <a:lnTo>
                    <a:pt x="16" y="126"/>
                  </a:lnTo>
                  <a:lnTo>
                    <a:pt x="36" y="92"/>
                  </a:lnTo>
                  <a:lnTo>
                    <a:pt x="61" y="60"/>
                  </a:lnTo>
                  <a:lnTo>
                    <a:pt x="91" y="35"/>
                  </a:lnTo>
                  <a:lnTo>
                    <a:pt x="127" y="17"/>
                  </a:lnTo>
                  <a:lnTo>
                    <a:pt x="164" y="4"/>
                  </a:lnTo>
                  <a:lnTo>
                    <a:pt x="20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Freeform 11"/>
            <p:cNvSpPr>
              <a:spLocks/>
            </p:cNvSpPr>
            <p:nvPr/>
          </p:nvSpPr>
          <p:spPr bwMode="auto">
            <a:xfrm>
              <a:off x="4098" y="168"/>
              <a:ext cx="413" cy="413"/>
            </a:xfrm>
            <a:custGeom>
              <a:avLst/>
              <a:gdLst>
                <a:gd name="T0" fmla="*/ 206 w 413"/>
                <a:gd name="T1" fmla="*/ 0 h 413"/>
                <a:gd name="T2" fmla="*/ 248 w 413"/>
                <a:gd name="T3" fmla="*/ 4 h 413"/>
                <a:gd name="T4" fmla="*/ 287 w 413"/>
                <a:gd name="T5" fmla="*/ 17 h 413"/>
                <a:gd name="T6" fmla="*/ 321 w 413"/>
                <a:gd name="T7" fmla="*/ 35 h 413"/>
                <a:gd name="T8" fmla="*/ 352 w 413"/>
                <a:gd name="T9" fmla="*/ 60 h 413"/>
                <a:gd name="T10" fmla="*/ 377 w 413"/>
                <a:gd name="T11" fmla="*/ 92 h 413"/>
                <a:gd name="T12" fmla="*/ 396 w 413"/>
                <a:gd name="T13" fmla="*/ 126 h 413"/>
                <a:gd name="T14" fmla="*/ 408 w 413"/>
                <a:gd name="T15" fmla="*/ 165 h 413"/>
                <a:gd name="T16" fmla="*/ 413 w 413"/>
                <a:gd name="T17" fmla="*/ 207 h 413"/>
                <a:gd name="T18" fmla="*/ 408 w 413"/>
                <a:gd name="T19" fmla="*/ 248 h 413"/>
                <a:gd name="T20" fmla="*/ 396 w 413"/>
                <a:gd name="T21" fmla="*/ 287 h 413"/>
                <a:gd name="T22" fmla="*/ 377 w 413"/>
                <a:gd name="T23" fmla="*/ 322 h 413"/>
                <a:gd name="T24" fmla="*/ 352 w 413"/>
                <a:gd name="T25" fmla="*/ 352 h 413"/>
                <a:gd name="T26" fmla="*/ 321 w 413"/>
                <a:gd name="T27" fmla="*/ 377 h 413"/>
                <a:gd name="T28" fmla="*/ 287 w 413"/>
                <a:gd name="T29" fmla="*/ 396 h 413"/>
                <a:gd name="T30" fmla="*/ 248 w 413"/>
                <a:gd name="T31" fmla="*/ 408 h 413"/>
                <a:gd name="T32" fmla="*/ 206 w 413"/>
                <a:gd name="T33" fmla="*/ 413 h 413"/>
                <a:gd name="T34" fmla="*/ 165 w 413"/>
                <a:gd name="T35" fmla="*/ 408 h 413"/>
                <a:gd name="T36" fmla="*/ 126 w 413"/>
                <a:gd name="T37" fmla="*/ 396 h 413"/>
                <a:gd name="T38" fmla="*/ 90 w 413"/>
                <a:gd name="T39" fmla="*/ 377 h 413"/>
                <a:gd name="T40" fmla="*/ 61 w 413"/>
                <a:gd name="T41" fmla="*/ 352 h 413"/>
                <a:gd name="T42" fmla="*/ 36 w 413"/>
                <a:gd name="T43" fmla="*/ 322 h 413"/>
                <a:gd name="T44" fmla="*/ 17 w 413"/>
                <a:gd name="T45" fmla="*/ 287 h 413"/>
                <a:gd name="T46" fmla="*/ 5 w 413"/>
                <a:gd name="T47" fmla="*/ 248 h 413"/>
                <a:gd name="T48" fmla="*/ 0 w 413"/>
                <a:gd name="T49" fmla="*/ 207 h 413"/>
                <a:gd name="T50" fmla="*/ 5 w 413"/>
                <a:gd name="T51" fmla="*/ 165 h 413"/>
                <a:gd name="T52" fmla="*/ 17 w 413"/>
                <a:gd name="T53" fmla="*/ 126 h 413"/>
                <a:gd name="T54" fmla="*/ 36 w 413"/>
                <a:gd name="T55" fmla="*/ 92 h 413"/>
                <a:gd name="T56" fmla="*/ 61 w 413"/>
                <a:gd name="T57" fmla="*/ 60 h 413"/>
                <a:gd name="T58" fmla="*/ 90 w 413"/>
                <a:gd name="T59" fmla="*/ 35 h 413"/>
                <a:gd name="T60" fmla="*/ 126 w 413"/>
                <a:gd name="T61" fmla="*/ 17 h 413"/>
                <a:gd name="T62" fmla="*/ 165 w 413"/>
                <a:gd name="T63" fmla="*/ 4 h 413"/>
                <a:gd name="T64" fmla="*/ 206 w 413"/>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3" h="413">
                  <a:moveTo>
                    <a:pt x="206" y="0"/>
                  </a:moveTo>
                  <a:lnTo>
                    <a:pt x="248" y="4"/>
                  </a:lnTo>
                  <a:lnTo>
                    <a:pt x="287" y="17"/>
                  </a:lnTo>
                  <a:lnTo>
                    <a:pt x="321" y="35"/>
                  </a:lnTo>
                  <a:lnTo>
                    <a:pt x="352" y="60"/>
                  </a:lnTo>
                  <a:lnTo>
                    <a:pt x="377" y="92"/>
                  </a:lnTo>
                  <a:lnTo>
                    <a:pt x="396" y="126"/>
                  </a:lnTo>
                  <a:lnTo>
                    <a:pt x="408" y="165"/>
                  </a:lnTo>
                  <a:lnTo>
                    <a:pt x="413" y="207"/>
                  </a:lnTo>
                  <a:lnTo>
                    <a:pt x="408" y="248"/>
                  </a:lnTo>
                  <a:lnTo>
                    <a:pt x="396" y="287"/>
                  </a:lnTo>
                  <a:lnTo>
                    <a:pt x="377" y="322"/>
                  </a:lnTo>
                  <a:lnTo>
                    <a:pt x="352" y="352"/>
                  </a:lnTo>
                  <a:lnTo>
                    <a:pt x="321" y="377"/>
                  </a:lnTo>
                  <a:lnTo>
                    <a:pt x="287" y="396"/>
                  </a:lnTo>
                  <a:lnTo>
                    <a:pt x="248" y="408"/>
                  </a:lnTo>
                  <a:lnTo>
                    <a:pt x="206" y="413"/>
                  </a:lnTo>
                  <a:lnTo>
                    <a:pt x="165" y="408"/>
                  </a:lnTo>
                  <a:lnTo>
                    <a:pt x="126" y="396"/>
                  </a:lnTo>
                  <a:lnTo>
                    <a:pt x="90" y="377"/>
                  </a:lnTo>
                  <a:lnTo>
                    <a:pt x="61" y="352"/>
                  </a:lnTo>
                  <a:lnTo>
                    <a:pt x="36" y="322"/>
                  </a:lnTo>
                  <a:lnTo>
                    <a:pt x="17" y="287"/>
                  </a:lnTo>
                  <a:lnTo>
                    <a:pt x="5" y="248"/>
                  </a:lnTo>
                  <a:lnTo>
                    <a:pt x="0" y="207"/>
                  </a:lnTo>
                  <a:lnTo>
                    <a:pt x="5" y="165"/>
                  </a:lnTo>
                  <a:lnTo>
                    <a:pt x="17" y="126"/>
                  </a:lnTo>
                  <a:lnTo>
                    <a:pt x="36" y="92"/>
                  </a:lnTo>
                  <a:lnTo>
                    <a:pt x="61" y="60"/>
                  </a:lnTo>
                  <a:lnTo>
                    <a:pt x="90" y="35"/>
                  </a:lnTo>
                  <a:lnTo>
                    <a:pt x="126" y="17"/>
                  </a:lnTo>
                  <a:lnTo>
                    <a:pt x="165" y="4"/>
                  </a:lnTo>
                  <a:lnTo>
                    <a:pt x="20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9" name="Freeform 12"/>
            <p:cNvSpPr>
              <a:spLocks/>
            </p:cNvSpPr>
            <p:nvPr/>
          </p:nvSpPr>
          <p:spPr bwMode="auto">
            <a:xfrm>
              <a:off x="3167" y="-90"/>
              <a:ext cx="390" cy="780"/>
            </a:xfrm>
            <a:custGeom>
              <a:avLst/>
              <a:gdLst>
                <a:gd name="T0" fmla="*/ 72 w 390"/>
                <a:gd name="T1" fmla="*/ 0 h 780"/>
                <a:gd name="T2" fmla="*/ 246 w 390"/>
                <a:gd name="T3" fmla="*/ 0 h 780"/>
                <a:gd name="T4" fmla="*/ 246 w 390"/>
                <a:gd name="T5" fmla="*/ 158 h 780"/>
                <a:gd name="T6" fmla="*/ 390 w 390"/>
                <a:gd name="T7" fmla="*/ 158 h 780"/>
                <a:gd name="T8" fmla="*/ 390 w 390"/>
                <a:gd name="T9" fmla="*/ 306 h 780"/>
                <a:gd name="T10" fmla="*/ 246 w 390"/>
                <a:gd name="T11" fmla="*/ 306 h 780"/>
                <a:gd name="T12" fmla="*/ 246 w 390"/>
                <a:gd name="T13" fmla="*/ 566 h 780"/>
                <a:gd name="T14" fmla="*/ 248 w 390"/>
                <a:gd name="T15" fmla="*/ 588 h 780"/>
                <a:gd name="T16" fmla="*/ 254 w 390"/>
                <a:gd name="T17" fmla="*/ 605 h 780"/>
                <a:gd name="T18" fmla="*/ 265 w 390"/>
                <a:gd name="T19" fmla="*/ 618 h 780"/>
                <a:gd name="T20" fmla="*/ 281 w 390"/>
                <a:gd name="T21" fmla="*/ 624 h 780"/>
                <a:gd name="T22" fmla="*/ 302 w 390"/>
                <a:gd name="T23" fmla="*/ 627 h 780"/>
                <a:gd name="T24" fmla="*/ 332 w 390"/>
                <a:gd name="T25" fmla="*/ 624 h 780"/>
                <a:gd name="T26" fmla="*/ 362 w 390"/>
                <a:gd name="T27" fmla="*/ 616 h 780"/>
                <a:gd name="T28" fmla="*/ 387 w 390"/>
                <a:gd name="T29" fmla="*/ 605 h 780"/>
                <a:gd name="T30" fmla="*/ 387 w 390"/>
                <a:gd name="T31" fmla="*/ 744 h 780"/>
                <a:gd name="T32" fmla="*/ 359 w 390"/>
                <a:gd name="T33" fmla="*/ 758 h 780"/>
                <a:gd name="T34" fmla="*/ 327 w 390"/>
                <a:gd name="T35" fmla="*/ 771 h 780"/>
                <a:gd name="T36" fmla="*/ 292 w 390"/>
                <a:gd name="T37" fmla="*/ 777 h 780"/>
                <a:gd name="T38" fmla="*/ 251 w 390"/>
                <a:gd name="T39" fmla="*/ 780 h 780"/>
                <a:gd name="T40" fmla="*/ 212 w 390"/>
                <a:gd name="T41" fmla="*/ 775 h 780"/>
                <a:gd name="T42" fmla="*/ 178 w 390"/>
                <a:gd name="T43" fmla="*/ 766 h 780"/>
                <a:gd name="T44" fmla="*/ 148 w 390"/>
                <a:gd name="T45" fmla="*/ 749 h 780"/>
                <a:gd name="T46" fmla="*/ 122 w 390"/>
                <a:gd name="T47" fmla="*/ 727 h 780"/>
                <a:gd name="T48" fmla="*/ 101 w 390"/>
                <a:gd name="T49" fmla="*/ 699 h 780"/>
                <a:gd name="T50" fmla="*/ 86 w 390"/>
                <a:gd name="T51" fmla="*/ 668 h 780"/>
                <a:gd name="T52" fmla="*/ 76 w 390"/>
                <a:gd name="T53" fmla="*/ 633 h 780"/>
                <a:gd name="T54" fmla="*/ 72 w 390"/>
                <a:gd name="T55" fmla="*/ 596 h 780"/>
                <a:gd name="T56" fmla="*/ 72 w 390"/>
                <a:gd name="T57" fmla="*/ 306 h 780"/>
                <a:gd name="T58" fmla="*/ 0 w 390"/>
                <a:gd name="T59" fmla="*/ 306 h 780"/>
                <a:gd name="T60" fmla="*/ 0 w 390"/>
                <a:gd name="T61" fmla="*/ 158 h 780"/>
                <a:gd name="T62" fmla="*/ 72 w 390"/>
                <a:gd name="T63" fmla="*/ 158 h 780"/>
                <a:gd name="T64" fmla="*/ 72 w 390"/>
                <a:gd name="T6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780">
                  <a:moveTo>
                    <a:pt x="72" y="0"/>
                  </a:moveTo>
                  <a:lnTo>
                    <a:pt x="246" y="0"/>
                  </a:lnTo>
                  <a:lnTo>
                    <a:pt x="246" y="158"/>
                  </a:lnTo>
                  <a:lnTo>
                    <a:pt x="390" y="158"/>
                  </a:lnTo>
                  <a:lnTo>
                    <a:pt x="390" y="306"/>
                  </a:lnTo>
                  <a:lnTo>
                    <a:pt x="246" y="306"/>
                  </a:lnTo>
                  <a:lnTo>
                    <a:pt x="246" y="566"/>
                  </a:lnTo>
                  <a:lnTo>
                    <a:pt x="248" y="588"/>
                  </a:lnTo>
                  <a:lnTo>
                    <a:pt x="254" y="605"/>
                  </a:lnTo>
                  <a:lnTo>
                    <a:pt x="265" y="618"/>
                  </a:lnTo>
                  <a:lnTo>
                    <a:pt x="281" y="624"/>
                  </a:lnTo>
                  <a:lnTo>
                    <a:pt x="302" y="627"/>
                  </a:lnTo>
                  <a:lnTo>
                    <a:pt x="332" y="624"/>
                  </a:lnTo>
                  <a:lnTo>
                    <a:pt x="362" y="616"/>
                  </a:lnTo>
                  <a:lnTo>
                    <a:pt x="387" y="605"/>
                  </a:lnTo>
                  <a:lnTo>
                    <a:pt x="387" y="744"/>
                  </a:lnTo>
                  <a:lnTo>
                    <a:pt x="359" y="758"/>
                  </a:lnTo>
                  <a:lnTo>
                    <a:pt x="327" y="771"/>
                  </a:lnTo>
                  <a:lnTo>
                    <a:pt x="292" y="777"/>
                  </a:lnTo>
                  <a:lnTo>
                    <a:pt x="251" y="780"/>
                  </a:lnTo>
                  <a:lnTo>
                    <a:pt x="212" y="775"/>
                  </a:lnTo>
                  <a:lnTo>
                    <a:pt x="178" y="766"/>
                  </a:lnTo>
                  <a:lnTo>
                    <a:pt x="148" y="749"/>
                  </a:lnTo>
                  <a:lnTo>
                    <a:pt x="122" y="727"/>
                  </a:lnTo>
                  <a:lnTo>
                    <a:pt x="101" y="699"/>
                  </a:lnTo>
                  <a:lnTo>
                    <a:pt x="86" y="668"/>
                  </a:lnTo>
                  <a:lnTo>
                    <a:pt x="76" y="633"/>
                  </a:lnTo>
                  <a:lnTo>
                    <a:pt x="72" y="596"/>
                  </a:lnTo>
                  <a:lnTo>
                    <a:pt x="72" y="306"/>
                  </a:lnTo>
                  <a:lnTo>
                    <a:pt x="0" y="306"/>
                  </a:lnTo>
                  <a:lnTo>
                    <a:pt x="0" y="158"/>
                  </a:lnTo>
                  <a:lnTo>
                    <a:pt x="72" y="158"/>
                  </a:lnTo>
                  <a:lnTo>
                    <a:pt x="7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13"/>
            <p:cNvSpPr>
              <a:spLocks/>
            </p:cNvSpPr>
            <p:nvPr/>
          </p:nvSpPr>
          <p:spPr bwMode="auto">
            <a:xfrm>
              <a:off x="4683" y="55"/>
              <a:ext cx="559" cy="624"/>
            </a:xfrm>
            <a:custGeom>
              <a:avLst/>
              <a:gdLst>
                <a:gd name="T0" fmla="*/ 352 w 559"/>
                <a:gd name="T1" fmla="*/ 0 h 624"/>
                <a:gd name="T2" fmla="*/ 394 w 559"/>
                <a:gd name="T3" fmla="*/ 3 h 624"/>
                <a:gd name="T4" fmla="*/ 432 w 559"/>
                <a:gd name="T5" fmla="*/ 13 h 624"/>
                <a:gd name="T6" fmla="*/ 464 w 559"/>
                <a:gd name="T7" fmla="*/ 28 h 624"/>
                <a:gd name="T8" fmla="*/ 492 w 559"/>
                <a:gd name="T9" fmla="*/ 50 h 624"/>
                <a:gd name="T10" fmla="*/ 517 w 559"/>
                <a:gd name="T11" fmla="*/ 75 h 624"/>
                <a:gd name="T12" fmla="*/ 536 w 559"/>
                <a:gd name="T13" fmla="*/ 106 h 624"/>
                <a:gd name="T14" fmla="*/ 548 w 559"/>
                <a:gd name="T15" fmla="*/ 142 h 624"/>
                <a:gd name="T16" fmla="*/ 558 w 559"/>
                <a:gd name="T17" fmla="*/ 183 h 624"/>
                <a:gd name="T18" fmla="*/ 559 w 559"/>
                <a:gd name="T19" fmla="*/ 228 h 624"/>
                <a:gd name="T20" fmla="*/ 559 w 559"/>
                <a:gd name="T21" fmla="*/ 624 h 624"/>
                <a:gd name="T22" fmla="*/ 386 w 559"/>
                <a:gd name="T23" fmla="*/ 624 h 624"/>
                <a:gd name="T24" fmla="*/ 386 w 559"/>
                <a:gd name="T25" fmla="*/ 283 h 624"/>
                <a:gd name="T26" fmla="*/ 385 w 559"/>
                <a:gd name="T27" fmla="*/ 250 h 624"/>
                <a:gd name="T28" fmla="*/ 377 w 559"/>
                <a:gd name="T29" fmla="*/ 222 h 624"/>
                <a:gd name="T30" fmla="*/ 366 w 559"/>
                <a:gd name="T31" fmla="*/ 200 h 624"/>
                <a:gd name="T32" fmla="*/ 350 w 559"/>
                <a:gd name="T33" fmla="*/ 181 h 624"/>
                <a:gd name="T34" fmla="*/ 332 w 559"/>
                <a:gd name="T35" fmla="*/ 169 h 624"/>
                <a:gd name="T36" fmla="*/ 308 w 559"/>
                <a:gd name="T37" fmla="*/ 161 h 624"/>
                <a:gd name="T38" fmla="*/ 282 w 559"/>
                <a:gd name="T39" fmla="*/ 158 h 624"/>
                <a:gd name="T40" fmla="*/ 255 w 559"/>
                <a:gd name="T41" fmla="*/ 161 h 624"/>
                <a:gd name="T42" fmla="*/ 232 w 559"/>
                <a:gd name="T43" fmla="*/ 169 h 624"/>
                <a:gd name="T44" fmla="*/ 212 w 559"/>
                <a:gd name="T45" fmla="*/ 181 h 624"/>
                <a:gd name="T46" fmla="*/ 194 w 559"/>
                <a:gd name="T47" fmla="*/ 200 h 624"/>
                <a:gd name="T48" fmla="*/ 184 w 559"/>
                <a:gd name="T49" fmla="*/ 222 h 624"/>
                <a:gd name="T50" fmla="*/ 176 w 559"/>
                <a:gd name="T51" fmla="*/ 250 h 624"/>
                <a:gd name="T52" fmla="*/ 173 w 559"/>
                <a:gd name="T53" fmla="*/ 283 h 624"/>
                <a:gd name="T54" fmla="*/ 173 w 559"/>
                <a:gd name="T55" fmla="*/ 624 h 624"/>
                <a:gd name="T56" fmla="*/ 0 w 559"/>
                <a:gd name="T57" fmla="*/ 624 h 624"/>
                <a:gd name="T58" fmla="*/ 0 w 559"/>
                <a:gd name="T59" fmla="*/ 13 h 624"/>
                <a:gd name="T60" fmla="*/ 173 w 559"/>
                <a:gd name="T61" fmla="*/ 13 h 624"/>
                <a:gd name="T62" fmla="*/ 173 w 559"/>
                <a:gd name="T63" fmla="*/ 99 h 624"/>
                <a:gd name="T64" fmla="*/ 191 w 559"/>
                <a:gd name="T65" fmla="*/ 78 h 624"/>
                <a:gd name="T66" fmla="*/ 212 w 559"/>
                <a:gd name="T67" fmla="*/ 56 h 624"/>
                <a:gd name="T68" fmla="*/ 233 w 559"/>
                <a:gd name="T69" fmla="*/ 39 h 624"/>
                <a:gd name="T70" fmla="*/ 257 w 559"/>
                <a:gd name="T71" fmla="*/ 24 h 624"/>
                <a:gd name="T72" fmla="*/ 285 w 559"/>
                <a:gd name="T73" fmla="*/ 11 h 624"/>
                <a:gd name="T74" fmla="*/ 318 w 559"/>
                <a:gd name="T75" fmla="*/ 3 h 624"/>
                <a:gd name="T76" fmla="*/ 352 w 559"/>
                <a:gd name="T7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 h="624">
                  <a:moveTo>
                    <a:pt x="352" y="0"/>
                  </a:moveTo>
                  <a:lnTo>
                    <a:pt x="394" y="3"/>
                  </a:lnTo>
                  <a:lnTo>
                    <a:pt x="432" y="13"/>
                  </a:lnTo>
                  <a:lnTo>
                    <a:pt x="464" y="28"/>
                  </a:lnTo>
                  <a:lnTo>
                    <a:pt x="492" y="50"/>
                  </a:lnTo>
                  <a:lnTo>
                    <a:pt x="517" y="75"/>
                  </a:lnTo>
                  <a:lnTo>
                    <a:pt x="536" y="106"/>
                  </a:lnTo>
                  <a:lnTo>
                    <a:pt x="548" y="142"/>
                  </a:lnTo>
                  <a:lnTo>
                    <a:pt x="558" y="183"/>
                  </a:lnTo>
                  <a:lnTo>
                    <a:pt x="559" y="228"/>
                  </a:lnTo>
                  <a:lnTo>
                    <a:pt x="559" y="624"/>
                  </a:lnTo>
                  <a:lnTo>
                    <a:pt x="386" y="624"/>
                  </a:lnTo>
                  <a:lnTo>
                    <a:pt x="386" y="283"/>
                  </a:lnTo>
                  <a:lnTo>
                    <a:pt x="385" y="250"/>
                  </a:lnTo>
                  <a:lnTo>
                    <a:pt x="377" y="222"/>
                  </a:lnTo>
                  <a:lnTo>
                    <a:pt x="366" y="200"/>
                  </a:lnTo>
                  <a:lnTo>
                    <a:pt x="350" y="181"/>
                  </a:lnTo>
                  <a:lnTo>
                    <a:pt x="332" y="169"/>
                  </a:lnTo>
                  <a:lnTo>
                    <a:pt x="308" y="161"/>
                  </a:lnTo>
                  <a:lnTo>
                    <a:pt x="282" y="158"/>
                  </a:lnTo>
                  <a:lnTo>
                    <a:pt x="255" y="161"/>
                  </a:lnTo>
                  <a:lnTo>
                    <a:pt x="232" y="169"/>
                  </a:lnTo>
                  <a:lnTo>
                    <a:pt x="212" y="181"/>
                  </a:lnTo>
                  <a:lnTo>
                    <a:pt x="194" y="200"/>
                  </a:lnTo>
                  <a:lnTo>
                    <a:pt x="184" y="222"/>
                  </a:lnTo>
                  <a:lnTo>
                    <a:pt x="176" y="250"/>
                  </a:lnTo>
                  <a:lnTo>
                    <a:pt x="173" y="283"/>
                  </a:lnTo>
                  <a:lnTo>
                    <a:pt x="173" y="624"/>
                  </a:lnTo>
                  <a:lnTo>
                    <a:pt x="0" y="624"/>
                  </a:lnTo>
                  <a:lnTo>
                    <a:pt x="0" y="13"/>
                  </a:lnTo>
                  <a:lnTo>
                    <a:pt x="173" y="13"/>
                  </a:lnTo>
                  <a:lnTo>
                    <a:pt x="173" y="99"/>
                  </a:lnTo>
                  <a:lnTo>
                    <a:pt x="191" y="78"/>
                  </a:lnTo>
                  <a:lnTo>
                    <a:pt x="212" y="56"/>
                  </a:lnTo>
                  <a:lnTo>
                    <a:pt x="233" y="39"/>
                  </a:lnTo>
                  <a:lnTo>
                    <a:pt x="257" y="24"/>
                  </a:lnTo>
                  <a:lnTo>
                    <a:pt x="285" y="11"/>
                  </a:lnTo>
                  <a:lnTo>
                    <a:pt x="318" y="3"/>
                  </a:lnTo>
                  <a:lnTo>
                    <a:pt x="3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Rectangle 14"/>
            <p:cNvSpPr>
              <a:spLocks noChangeArrowheads="1"/>
            </p:cNvSpPr>
            <p:nvPr/>
          </p:nvSpPr>
          <p:spPr bwMode="auto">
            <a:xfrm>
              <a:off x="3752" y="68"/>
              <a:ext cx="173" cy="611"/>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12" name="Freeform 15"/>
            <p:cNvSpPr>
              <a:spLocks/>
            </p:cNvSpPr>
            <p:nvPr/>
          </p:nvSpPr>
          <p:spPr bwMode="auto">
            <a:xfrm>
              <a:off x="1626" y="-119"/>
              <a:ext cx="799" cy="798"/>
            </a:xfrm>
            <a:custGeom>
              <a:avLst/>
              <a:gdLst>
                <a:gd name="T0" fmla="*/ 0 w 799"/>
                <a:gd name="T1" fmla="*/ 0 h 798"/>
                <a:gd name="T2" fmla="*/ 191 w 799"/>
                <a:gd name="T3" fmla="*/ 0 h 798"/>
                <a:gd name="T4" fmla="*/ 400 w 799"/>
                <a:gd name="T5" fmla="*/ 336 h 798"/>
                <a:gd name="T6" fmla="*/ 610 w 799"/>
                <a:gd name="T7" fmla="*/ 0 h 798"/>
                <a:gd name="T8" fmla="*/ 799 w 799"/>
                <a:gd name="T9" fmla="*/ 0 h 798"/>
                <a:gd name="T10" fmla="*/ 799 w 799"/>
                <a:gd name="T11" fmla="*/ 798 h 798"/>
                <a:gd name="T12" fmla="*/ 624 w 799"/>
                <a:gd name="T13" fmla="*/ 798 h 798"/>
                <a:gd name="T14" fmla="*/ 624 w 799"/>
                <a:gd name="T15" fmla="*/ 277 h 798"/>
                <a:gd name="T16" fmla="*/ 446 w 799"/>
                <a:gd name="T17" fmla="*/ 547 h 798"/>
                <a:gd name="T18" fmla="*/ 348 w 799"/>
                <a:gd name="T19" fmla="*/ 547 h 798"/>
                <a:gd name="T20" fmla="*/ 174 w 799"/>
                <a:gd name="T21" fmla="*/ 280 h 798"/>
                <a:gd name="T22" fmla="*/ 174 w 799"/>
                <a:gd name="T23" fmla="*/ 798 h 798"/>
                <a:gd name="T24" fmla="*/ 0 w 799"/>
                <a:gd name="T25" fmla="*/ 798 h 798"/>
                <a:gd name="T26" fmla="*/ 0 w 799"/>
                <a:gd name="T27"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9" h="798">
                  <a:moveTo>
                    <a:pt x="0" y="0"/>
                  </a:moveTo>
                  <a:lnTo>
                    <a:pt x="191" y="0"/>
                  </a:lnTo>
                  <a:lnTo>
                    <a:pt x="400" y="336"/>
                  </a:lnTo>
                  <a:lnTo>
                    <a:pt x="610" y="0"/>
                  </a:lnTo>
                  <a:lnTo>
                    <a:pt x="799" y="0"/>
                  </a:lnTo>
                  <a:lnTo>
                    <a:pt x="799" y="798"/>
                  </a:lnTo>
                  <a:lnTo>
                    <a:pt x="624" y="798"/>
                  </a:lnTo>
                  <a:lnTo>
                    <a:pt x="624" y="277"/>
                  </a:lnTo>
                  <a:lnTo>
                    <a:pt x="446" y="547"/>
                  </a:lnTo>
                  <a:lnTo>
                    <a:pt x="348" y="547"/>
                  </a:lnTo>
                  <a:lnTo>
                    <a:pt x="174" y="280"/>
                  </a:lnTo>
                  <a:lnTo>
                    <a:pt x="174" y="798"/>
                  </a:lnTo>
                  <a:lnTo>
                    <a:pt x="0" y="79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3" name="Freeform 16"/>
            <p:cNvSpPr>
              <a:spLocks/>
            </p:cNvSpPr>
            <p:nvPr/>
          </p:nvSpPr>
          <p:spPr bwMode="auto">
            <a:xfrm>
              <a:off x="6220" y="146"/>
              <a:ext cx="368" cy="366"/>
            </a:xfrm>
            <a:custGeom>
              <a:avLst/>
              <a:gdLst>
                <a:gd name="T0" fmla="*/ 184 w 368"/>
                <a:gd name="T1" fmla="*/ 0 h 366"/>
                <a:gd name="T2" fmla="*/ 226 w 368"/>
                <a:gd name="T3" fmla="*/ 4 h 366"/>
                <a:gd name="T4" fmla="*/ 265 w 368"/>
                <a:gd name="T5" fmla="*/ 18 h 366"/>
                <a:gd name="T6" fmla="*/ 299 w 368"/>
                <a:gd name="T7" fmla="*/ 40 h 366"/>
                <a:gd name="T8" fmla="*/ 327 w 368"/>
                <a:gd name="T9" fmla="*/ 68 h 366"/>
                <a:gd name="T10" fmla="*/ 349 w 368"/>
                <a:gd name="T11" fmla="*/ 103 h 366"/>
                <a:gd name="T12" fmla="*/ 363 w 368"/>
                <a:gd name="T13" fmla="*/ 142 h 366"/>
                <a:gd name="T14" fmla="*/ 368 w 368"/>
                <a:gd name="T15" fmla="*/ 184 h 366"/>
                <a:gd name="T16" fmla="*/ 363 w 368"/>
                <a:gd name="T17" fmla="*/ 226 h 366"/>
                <a:gd name="T18" fmla="*/ 349 w 368"/>
                <a:gd name="T19" fmla="*/ 263 h 366"/>
                <a:gd name="T20" fmla="*/ 327 w 368"/>
                <a:gd name="T21" fmla="*/ 298 h 366"/>
                <a:gd name="T22" fmla="*/ 299 w 368"/>
                <a:gd name="T23" fmla="*/ 327 h 366"/>
                <a:gd name="T24" fmla="*/ 265 w 368"/>
                <a:gd name="T25" fmla="*/ 348 h 366"/>
                <a:gd name="T26" fmla="*/ 226 w 368"/>
                <a:gd name="T27" fmla="*/ 362 h 366"/>
                <a:gd name="T28" fmla="*/ 184 w 368"/>
                <a:gd name="T29" fmla="*/ 366 h 366"/>
                <a:gd name="T30" fmla="*/ 142 w 368"/>
                <a:gd name="T31" fmla="*/ 362 h 366"/>
                <a:gd name="T32" fmla="*/ 103 w 368"/>
                <a:gd name="T33" fmla="*/ 348 h 366"/>
                <a:gd name="T34" fmla="*/ 70 w 368"/>
                <a:gd name="T35" fmla="*/ 327 h 366"/>
                <a:gd name="T36" fmla="*/ 41 w 368"/>
                <a:gd name="T37" fmla="*/ 298 h 366"/>
                <a:gd name="T38" fmla="*/ 19 w 368"/>
                <a:gd name="T39" fmla="*/ 263 h 366"/>
                <a:gd name="T40" fmla="*/ 6 w 368"/>
                <a:gd name="T41" fmla="*/ 226 h 366"/>
                <a:gd name="T42" fmla="*/ 0 w 368"/>
                <a:gd name="T43" fmla="*/ 184 h 366"/>
                <a:gd name="T44" fmla="*/ 6 w 368"/>
                <a:gd name="T45" fmla="*/ 142 h 366"/>
                <a:gd name="T46" fmla="*/ 19 w 368"/>
                <a:gd name="T47" fmla="*/ 103 h 366"/>
                <a:gd name="T48" fmla="*/ 41 w 368"/>
                <a:gd name="T49" fmla="*/ 68 h 366"/>
                <a:gd name="T50" fmla="*/ 70 w 368"/>
                <a:gd name="T51" fmla="*/ 40 h 366"/>
                <a:gd name="T52" fmla="*/ 103 w 368"/>
                <a:gd name="T53" fmla="*/ 18 h 366"/>
                <a:gd name="T54" fmla="*/ 142 w 368"/>
                <a:gd name="T55" fmla="*/ 4 h 366"/>
                <a:gd name="T56" fmla="*/ 184 w 368"/>
                <a:gd name="T5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366">
                  <a:moveTo>
                    <a:pt x="184" y="0"/>
                  </a:moveTo>
                  <a:lnTo>
                    <a:pt x="226" y="4"/>
                  </a:lnTo>
                  <a:lnTo>
                    <a:pt x="265" y="18"/>
                  </a:lnTo>
                  <a:lnTo>
                    <a:pt x="299" y="40"/>
                  </a:lnTo>
                  <a:lnTo>
                    <a:pt x="327" y="68"/>
                  </a:lnTo>
                  <a:lnTo>
                    <a:pt x="349" y="103"/>
                  </a:lnTo>
                  <a:lnTo>
                    <a:pt x="363" y="142"/>
                  </a:lnTo>
                  <a:lnTo>
                    <a:pt x="368" y="184"/>
                  </a:lnTo>
                  <a:lnTo>
                    <a:pt x="363" y="226"/>
                  </a:lnTo>
                  <a:lnTo>
                    <a:pt x="349" y="263"/>
                  </a:lnTo>
                  <a:lnTo>
                    <a:pt x="327" y="298"/>
                  </a:lnTo>
                  <a:lnTo>
                    <a:pt x="299" y="327"/>
                  </a:lnTo>
                  <a:lnTo>
                    <a:pt x="265" y="348"/>
                  </a:lnTo>
                  <a:lnTo>
                    <a:pt x="226" y="362"/>
                  </a:lnTo>
                  <a:lnTo>
                    <a:pt x="184" y="366"/>
                  </a:lnTo>
                  <a:lnTo>
                    <a:pt x="142" y="362"/>
                  </a:lnTo>
                  <a:lnTo>
                    <a:pt x="103" y="348"/>
                  </a:lnTo>
                  <a:lnTo>
                    <a:pt x="70" y="327"/>
                  </a:lnTo>
                  <a:lnTo>
                    <a:pt x="41" y="298"/>
                  </a:lnTo>
                  <a:lnTo>
                    <a:pt x="19" y="263"/>
                  </a:lnTo>
                  <a:lnTo>
                    <a:pt x="6" y="226"/>
                  </a:lnTo>
                  <a:lnTo>
                    <a:pt x="0" y="184"/>
                  </a:lnTo>
                  <a:lnTo>
                    <a:pt x="6" y="142"/>
                  </a:lnTo>
                  <a:lnTo>
                    <a:pt x="19" y="103"/>
                  </a:lnTo>
                  <a:lnTo>
                    <a:pt x="41" y="68"/>
                  </a:lnTo>
                  <a:lnTo>
                    <a:pt x="70" y="40"/>
                  </a:lnTo>
                  <a:lnTo>
                    <a:pt x="103" y="18"/>
                  </a:lnTo>
                  <a:lnTo>
                    <a:pt x="142" y="4"/>
                  </a:lnTo>
                  <a:lnTo>
                    <a:pt x="18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4" name="Freeform 17"/>
            <p:cNvSpPr>
              <a:spLocks/>
            </p:cNvSpPr>
            <p:nvPr/>
          </p:nvSpPr>
          <p:spPr bwMode="auto">
            <a:xfrm>
              <a:off x="3721" y="-294"/>
              <a:ext cx="241" cy="242"/>
            </a:xfrm>
            <a:custGeom>
              <a:avLst/>
              <a:gdLst>
                <a:gd name="T0" fmla="*/ 120 w 241"/>
                <a:gd name="T1" fmla="*/ 0 h 242"/>
                <a:gd name="T2" fmla="*/ 152 w 241"/>
                <a:gd name="T3" fmla="*/ 5 h 242"/>
                <a:gd name="T4" fmla="*/ 180 w 241"/>
                <a:gd name="T5" fmla="*/ 17 h 242"/>
                <a:gd name="T6" fmla="*/ 205 w 241"/>
                <a:gd name="T7" fmla="*/ 36 h 242"/>
                <a:gd name="T8" fmla="*/ 224 w 241"/>
                <a:gd name="T9" fmla="*/ 59 h 242"/>
                <a:gd name="T10" fmla="*/ 237 w 241"/>
                <a:gd name="T11" fmla="*/ 89 h 242"/>
                <a:gd name="T12" fmla="*/ 241 w 241"/>
                <a:gd name="T13" fmla="*/ 122 h 242"/>
                <a:gd name="T14" fmla="*/ 237 w 241"/>
                <a:gd name="T15" fmla="*/ 153 h 242"/>
                <a:gd name="T16" fmla="*/ 224 w 241"/>
                <a:gd name="T17" fmla="*/ 182 h 242"/>
                <a:gd name="T18" fmla="*/ 205 w 241"/>
                <a:gd name="T19" fmla="*/ 206 h 242"/>
                <a:gd name="T20" fmla="*/ 180 w 241"/>
                <a:gd name="T21" fmla="*/ 226 h 242"/>
                <a:gd name="T22" fmla="*/ 152 w 241"/>
                <a:gd name="T23" fmla="*/ 237 h 242"/>
                <a:gd name="T24" fmla="*/ 120 w 241"/>
                <a:gd name="T25" fmla="*/ 242 h 242"/>
                <a:gd name="T26" fmla="*/ 88 w 241"/>
                <a:gd name="T27" fmla="*/ 237 h 242"/>
                <a:gd name="T28" fmla="*/ 59 w 241"/>
                <a:gd name="T29" fmla="*/ 226 h 242"/>
                <a:gd name="T30" fmla="*/ 34 w 241"/>
                <a:gd name="T31" fmla="*/ 206 h 242"/>
                <a:gd name="T32" fmla="*/ 15 w 241"/>
                <a:gd name="T33" fmla="*/ 182 h 242"/>
                <a:gd name="T34" fmla="*/ 3 w 241"/>
                <a:gd name="T35" fmla="*/ 153 h 242"/>
                <a:gd name="T36" fmla="*/ 0 w 241"/>
                <a:gd name="T37" fmla="*/ 122 h 242"/>
                <a:gd name="T38" fmla="*/ 3 w 241"/>
                <a:gd name="T39" fmla="*/ 89 h 242"/>
                <a:gd name="T40" fmla="*/ 15 w 241"/>
                <a:gd name="T41" fmla="*/ 59 h 242"/>
                <a:gd name="T42" fmla="*/ 34 w 241"/>
                <a:gd name="T43" fmla="*/ 36 h 242"/>
                <a:gd name="T44" fmla="*/ 59 w 241"/>
                <a:gd name="T45" fmla="*/ 17 h 242"/>
                <a:gd name="T46" fmla="*/ 88 w 241"/>
                <a:gd name="T47" fmla="*/ 5 h 242"/>
                <a:gd name="T48" fmla="*/ 120 w 241"/>
                <a:gd name="T4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1" h="242">
                  <a:moveTo>
                    <a:pt x="120" y="0"/>
                  </a:moveTo>
                  <a:lnTo>
                    <a:pt x="152" y="5"/>
                  </a:lnTo>
                  <a:lnTo>
                    <a:pt x="180" y="17"/>
                  </a:lnTo>
                  <a:lnTo>
                    <a:pt x="205" y="36"/>
                  </a:lnTo>
                  <a:lnTo>
                    <a:pt x="224" y="59"/>
                  </a:lnTo>
                  <a:lnTo>
                    <a:pt x="237" y="89"/>
                  </a:lnTo>
                  <a:lnTo>
                    <a:pt x="241" y="122"/>
                  </a:lnTo>
                  <a:lnTo>
                    <a:pt x="237" y="153"/>
                  </a:lnTo>
                  <a:lnTo>
                    <a:pt x="224" y="182"/>
                  </a:lnTo>
                  <a:lnTo>
                    <a:pt x="205" y="206"/>
                  </a:lnTo>
                  <a:lnTo>
                    <a:pt x="180" y="226"/>
                  </a:lnTo>
                  <a:lnTo>
                    <a:pt x="152" y="237"/>
                  </a:lnTo>
                  <a:lnTo>
                    <a:pt x="120" y="242"/>
                  </a:lnTo>
                  <a:lnTo>
                    <a:pt x="88" y="237"/>
                  </a:lnTo>
                  <a:lnTo>
                    <a:pt x="59" y="226"/>
                  </a:lnTo>
                  <a:lnTo>
                    <a:pt x="34" y="206"/>
                  </a:lnTo>
                  <a:lnTo>
                    <a:pt x="15" y="182"/>
                  </a:lnTo>
                  <a:lnTo>
                    <a:pt x="3" y="153"/>
                  </a:lnTo>
                  <a:lnTo>
                    <a:pt x="0" y="122"/>
                  </a:lnTo>
                  <a:lnTo>
                    <a:pt x="3" y="89"/>
                  </a:lnTo>
                  <a:lnTo>
                    <a:pt x="15" y="59"/>
                  </a:lnTo>
                  <a:lnTo>
                    <a:pt x="34" y="36"/>
                  </a:lnTo>
                  <a:lnTo>
                    <a:pt x="59" y="17"/>
                  </a:lnTo>
                  <a:lnTo>
                    <a:pt x="88" y="5"/>
                  </a:lnTo>
                  <a:lnTo>
                    <a:pt x="12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grpSp>
      <p:cxnSp>
        <p:nvCxnSpPr>
          <p:cNvPr id="21" name="Rechte verbindingslijn 20"/>
          <p:cNvCxnSpPr/>
          <p:nvPr userDrawn="1"/>
        </p:nvCxnSpPr>
        <p:spPr>
          <a:xfrm>
            <a:off x="356332" y="349495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Rechte verbindingslijn 27"/>
          <p:cNvCxnSpPr/>
          <p:nvPr userDrawn="1"/>
        </p:nvCxnSpPr>
        <p:spPr>
          <a:xfrm>
            <a:off x="356332" y="360996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Rechte verbindingslijn 28"/>
          <p:cNvCxnSpPr/>
          <p:nvPr userDrawn="1"/>
        </p:nvCxnSpPr>
        <p:spPr>
          <a:xfrm>
            <a:off x="356332" y="372497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29"/>
          <p:cNvCxnSpPr/>
          <p:nvPr userDrawn="1"/>
        </p:nvCxnSpPr>
        <p:spPr>
          <a:xfrm>
            <a:off x="356332" y="383998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Rechte verbindingslijn 30"/>
          <p:cNvCxnSpPr/>
          <p:nvPr userDrawn="1"/>
        </p:nvCxnSpPr>
        <p:spPr>
          <a:xfrm>
            <a:off x="356332" y="395499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Rechte verbindingslijn 31"/>
          <p:cNvCxnSpPr/>
          <p:nvPr userDrawn="1"/>
        </p:nvCxnSpPr>
        <p:spPr>
          <a:xfrm>
            <a:off x="356332" y="407000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Rechte verbindingslijn 32"/>
          <p:cNvCxnSpPr/>
          <p:nvPr userDrawn="1"/>
        </p:nvCxnSpPr>
        <p:spPr>
          <a:xfrm>
            <a:off x="356332" y="418501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 name="Rechte verbindingslijn 33"/>
          <p:cNvCxnSpPr/>
          <p:nvPr userDrawn="1"/>
        </p:nvCxnSpPr>
        <p:spPr>
          <a:xfrm>
            <a:off x="356332" y="430002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Rechte verbindingslijn 34"/>
          <p:cNvCxnSpPr/>
          <p:nvPr userDrawn="1"/>
        </p:nvCxnSpPr>
        <p:spPr>
          <a:xfrm>
            <a:off x="356332" y="441503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6" name="Rechte verbindingslijn 35"/>
          <p:cNvCxnSpPr/>
          <p:nvPr userDrawn="1"/>
        </p:nvCxnSpPr>
        <p:spPr>
          <a:xfrm>
            <a:off x="356332" y="453004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Rechte verbindingslijn 36"/>
          <p:cNvCxnSpPr/>
          <p:nvPr userDrawn="1"/>
        </p:nvCxnSpPr>
        <p:spPr>
          <a:xfrm>
            <a:off x="356332" y="464505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Rechte verbindingslijn 37"/>
          <p:cNvCxnSpPr/>
          <p:nvPr userDrawn="1"/>
        </p:nvCxnSpPr>
        <p:spPr>
          <a:xfrm>
            <a:off x="356332" y="476006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Rechte verbindingslijn 38"/>
          <p:cNvCxnSpPr/>
          <p:nvPr userDrawn="1"/>
        </p:nvCxnSpPr>
        <p:spPr>
          <a:xfrm>
            <a:off x="356332" y="487507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Rechte verbindingslijn 39"/>
          <p:cNvCxnSpPr/>
          <p:nvPr userDrawn="1"/>
        </p:nvCxnSpPr>
        <p:spPr>
          <a:xfrm>
            <a:off x="356332" y="499008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Rechte verbindingslijn 40"/>
          <p:cNvCxnSpPr/>
          <p:nvPr userDrawn="1"/>
        </p:nvCxnSpPr>
        <p:spPr>
          <a:xfrm>
            <a:off x="356332" y="510509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Rechte verbindingslijn 41"/>
          <p:cNvCxnSpPr/>
          <p:nvPr userDrawn="1"/>
        </p:nvCxnSpPr>
        <p:spPr>
          <a:xfrm>
            <a:off x="356332" y="522010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Rechte verbindingslijn 42"/>
          <p:cNvCxnSpPr/>
          <p:nvPr userDrawn="1"/>
        </p:nvCxnSpPr>
        <p:spPr>
          <a:xfrm>
            <a:off x="356332" y="533511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4" name="Rechte verbindingslijn 43"/>
          <p:cNvCxnSpPr/>
          <p:nvPr userDrawn="1"/>
        </p:nvCxnSpPr>
        <p:spPr>
          <a:xfrm>
            <a:off x="356332" y="545012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Rechte verbindingslijn 44"/>
          <p:cNvCxnSpPr/>
          <p:nvPr userDrawn="1"/>
        </p:nvCxnSpPr>
        <p:spPr>
          <a:xfrm>
            <a:off x="356332" y="556513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Rechte verbindingslijn 45"/>
          <p:cNvCxnSpPr/>
          <p:nvPr userDrawn="1"/>
        </p:nvCxnSpPr>
        <p:spPr>
          <a:xfrm>
            <a:off x="356332" y="568014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7" name="Rechte verbindingslijn 46"/>
          <p:cNvCxnSpPr/>
          <p:nvPr userDrawn="1"/>
        </p:nvCxnSpPr>
        <p:spPr>
          <a:xfrm>
            <a:off x="356332" y="579515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Rechte verbindingslijn 47"/>
          <p:cNvCxnSpPr/>
          <p:nvPr userDrawn="1"/>
        </p:nvCxnSpPr>
        <p:spPr>
          <a:xfrm>
            <a:off x="356332" y="591016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Rechte verbindingslijn 48"/>
          <p:cNvCxnSpPr/>
          <p:nvPr userDrawn="1"/>
        </p:nvCxnSpPr>
        <p:spPr>
          <a:xfrm>
            <a:off x="356332" y="602517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Rechte verbindingslijn 49"/>
          <p:cNvCxnSpPr/>
          <p:nvPr userDrawn="1"/>
        </p:nvCxnSpPr>
        <p:spPr>
          <a:xfrm>
            <a:off x="356332" y="614018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Rechte verbindingslijn 50"/>
          <p:cNvCxnSpPr/>
          <p:nvPr userDrawn="1"/>
        </p:nvCxnSpPr>
        <p:spPr>
          <a:xfrm>
            <a:off x="356332" y="625519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2" name="Rechte verbindingslijn 51"/>
          <p:cNvCxnSpPr/>
          <p:nvPr userDrawn="1"/>
        </p:nvCxnSpPr>
        <p:spPr>
          <a:xfrm>
            <a:off x="356332" y="637020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3" name="Rechte verbindingslijn 52"/>
          <p:cNvCxnSpPr/>
          <p:nvPr userDrawn="1"/>
        </p:nvCxnSpPr>
        <p:spPr>
          <a:xfrm>
            <a:off x="356332" y="6485219"/>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4" name="Rechte verbindingslijn 53"/>
          <p:cNvCxnSpPr/>
          <p:nvPr userDrawn="1"/>
        </p:nvCxnSpPr>
        <p:spPr>
          <a:xfrm>
            <a:off x="356332" y="6600216"/>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6" name="Rechte verbindingslijn 55"/>
          <p:cNvCxnSpPr/>
          <p:nvPr userDrawn="1"/>
        </p:nvCxnSpPr>
        <p:spPr>
          <a:xfrm>
            <a:off x="362340" y="1041991"/>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57" name="Rechthoek 56"/>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Titeldia</a:t>
            </a:r>
          </a:p>
        </p:txBody>
      </p:sp>
    </p:spTree>
    <p:extLst>
      <p:ext uri="{BB962C8B-B14F-4D97-AF65-F5344CB8AC3E}">
        <p14:creationId xmlns:p14="http://schemas.microsoft.com/office/powerpoint/2010/main" val="35436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8" name="Tijdelijke aanduiding voor media 7"/>
          <p:cNvSpPr>
            <a:spLocks noGrp="1"/>
          </p:cNvSpPr>
          <p:nvPr>
            <p:ph type="media" sz="quarter" idx="13"/>
          </p:nvPr>
        </p:nvSpPr>
        <p:spPr>
          <a:xfrm>
            <a:off x="316937" y="1389818"/>
            <a:ext cx="11536527" cy="4686726"/>
          </a:xfrm>
        </p:spPr>
        <p:txBody>
          <a:bodyPr anchor="ctr"/>
          <a:lstStyle>
            <a:lvl1pPr algn="ctr">
              <a:defRPr/>
            </a:lvl1pPr>
          </a:lstStyle>
          <a:p>
            <a:r>
              <a:rPr lang="en-US" dirty="0"/>
              <a:t>Click icon to add media</a:t>
            </a:r>
            <a:endParaRPr lang="nl-NL" dirty="0"/>
          </a:p>
        </p:txBody>
      </p:sp>
      <p:sp>
        <p:nvSpPr>
          <p:cNvPr id="9"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0"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4" name="Rechthoek 13"/>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Media (volledig) met subtitel</a:t>
            </a:r>
          </a:p>
        </p:txBody>
      </p:sp>
      <p:sp>
        <p:nvSpPr>
          <p:cNvPr id="15" name="Rechthoek 14"/>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16" name="Groep 15"/>
          <p:cNvGrpSpPr/>
          <p:nvPr userDrawn="1"/>
        </p:nvGrpSpPr>
        <p:grpSpPr>
          <a:xfrm>
            <a:off x="-1374003" y="507639"/>
            <a:ext cx="515688" cy="506526"/>
            <a:chOff x="-1085063" y="758027"/>
            <a:chExt cx="633800" cy="622540"/>
          </a:xfrm>
        </p:grpSpPr>
        <p:sp>
          <p:nvSpPr>
            <p:cNvPr id="17" name="Afgeronde rechthoek 1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18" name="Groep 17"/>
            <p:cNvGrpSpPr/>
            <p:nvPr userDrawn="1"/>
          </p:nvGrpSpPr>
          <p:grpSpPr>
            <a:xfrm>
              <a:off x="-977739" y="864082"/>
              <a:ext cx="419168" cy="410429"/>
              <a:chOff x="6366933" y="309013"/>
              <a:chExt cx="1901295" cy="1861668"/>
            </a:xfrm>
            <a:solidFill>
              <a:srgbClr val="000000"/>
            </a:solidFill>
          </p:grpSpPr>
          <p:sp>
            <p:nvSpPr>
              <p:cNvPr id="19" name="Rechthoek 1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0" name="Rechthoek 1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1" name="Rechthoek 2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2" name="Rechthoek 2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Vrije vorm 2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0" name="Groep 29"/>
          <p:cNvGrpSpPr/>
          <p:nvPr userDrawn="1"/>
        </p:nvGrpSpPr>
        <p:grpSpPr>
          <a:xfrm>
            <a:off x="-2069589" y="1270889"/>
            <a:ext cx="2069589" cy="1920646"/>
            <a:chOff x="-3092517" y="988213"/>
            <a:chExt cx="3260486" cy="3025842"/>
          </a:xfrm>
        </p:grpSpPr>
        <p:sp>
          <p:nvSpPr>
            <p:cNvPr id="3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2" name="Ovaal 3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3" name="Ovaal 3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4" name="Ovaal 3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5" name="Ovaal 3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6" name="Ovaal 3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3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3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3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1" name="Ovaal 4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3" name="Groep 42"/>
          <p:cNvGrpSpPr/>
          <p:nvPr userDrawn="1"/>
        </p:nvGrpSpPr>
        <p:grpSpPr>
          <a:xfrm>
            <a:off x="-2045873" y="507639"/>
            <a:ext cx="515688" cy="506526"/>
            <a:chOff x="-1845083" y="758027"/>
            <a:chExt cx="633800" cy="622540"/>
          </a:xfrm>
        </p:grpSpPr>
        <p:sp>
          <p:nvSpPr>
            <p:cNvPr id="44" name="Afgeronde rechthoek 4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5" name="Groep 44"/>
            <p:cNvGrpSpPr/>
            <p:nvPr userDrawn="1"/>
          </p:nvGrpSpPr>
          <p:grpSpPr>
            <a:xfrm>
              <a:off x="-1737762" y="864082"/>
              <a:ext cx="419168" cy="410429"/>
              <a:chOff x="3708400" y="309013"/>
              <a:chExt cx="1901295" cy="1861668"/>
            </a:xfrm>
            <a:solidFill>
              <a:srgbClr val="000000"/>
            </a:solidFill>
          </p:grpSpPr>
          <p:sp>
            <p:nvSpPr>
              <p:cNvPr id="46" name="Rechthoek 4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7" name="Rechthoek 4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8" name="Rechthoek 4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9" name="Rechthoek 4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Vrije vorm 5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57" name="Rechte verbindingslijn 56"/>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58" name="Rechte verbindingslijn 57"/>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59" name="Rechte verbindingslijn 58"/>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59486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2" y="1420240"/>
            <a:ext cx="11504845"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algn="l"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374003" y="507639"/>
            <a:ext cx="515688" cy="506526"/>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069589" y="1270889"/>
            <a:ext cx="2069589" cy="1920646"/>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45873" y="507639"/>
            <a:ext cx="515688" cy="506526"/>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10203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ekst &amp; Beeld (kleiner)">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2" y="1420240"/>
            <a:ext cx="7521868"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7" name="Tijdelijke aanduiding voor afbeelding 2"/>
          <p:cNvSpPr>
            <a:spLocks noGrp="1"/>
          </p:cNvSpPr>
          <p:nvPr>
            <p:ph type="pic" idx="13"/>
          </p:nvPr>
        </p:nvSpPr>
        <p:spPr>
          <a:xfrm>
            <a:off x="8229599" y="1389818"/>
            <a:ext cx="3623865"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17" name="Rechthoek 16"/>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(kleiner)</a:t>
            </a:r>
          </a:p>
        </p:txBody>
      </p:sp>
      <p:sp>
        <p:nvSpPr>
          <p:cNvPr id="63" name="Rechthoek 62"/>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4" name="Groep 63"/>
          <p:cNvGrpSpPr/>
          <p:nvPr userDrawn="1"/>
        </p:nvGrpSpPr>
        <p:grpSpPr>
          <a:xfrm>
            <a:off x="-1374003" y="507639"/>
            <a:ext cx="515688" cy="506526"/>
            <a:chOff x="-1085063" y="758027"/>
            <a:chExt cx="633800" cy="622540"/>
          </a:xfrm>
        </p:grpSpPr>
        <p:sp>
          <p:nvSpPr>
            <p:cNvPr id="65" name="Afgeronde rechthoek 64"/>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6" name="Groep 65"/>
            <p:cNvGrpSpPr/>
            <p:nvPr userDrawn="1"/>
          </p:nvGrpSpPr>
          <p:grpSpPr>
            <a:xfrm>
              <a:off x="-977739" y="864082"/>
              <a:ext cx="419168" cy="410429"/>
              <a:chOff x="6366933" y="309013"/>
              <a:chExt cx="1901295" cy="1861668"/>
            </a:xfrm>
            <a:solidFill>
              <a:srgbClr val="000000"/>
            </a:solidFill>
          </p:grpSpPr>
          <p:sp>
            <p:nvSpPr>
              <p:cNvPr id="67" name="Rechthoek 66"/>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Vrije vorm 76"/>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8" name="Groep 77"/>
          <p:cNvGrpSpPr/>
          <p:nvPr userDrawn="1"/>
        </p:nvGrpSpPr>
        <p:grpSpPr>
          <a:xfrm>
            <a:off x="-2069589" y="1270889"/>
            <a:ext cx="2069589" cy="1920646"/>
            <a:chOff x="-3092517" y="988213"/>
            <a:chExt cx="3260486" cy="3025842"/>
          </a:xfrm>
        </p:grpSpPr>
        <p:sp>
          <p:nvSpPr>
            <p:cNvPr id="79"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0" name="Ovaal 79"/>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1" name="Ovaal 80"/>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2" name="Ovaal 81"/>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3" name="Ovaal 82"/>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4" name="Ovaal 83"/>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5"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6"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7"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8"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9" name="Ovaal 88"/>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0"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1" name="Groep 90"/>
          <p:cNvGrpSpPr/>
          <p:nvPr userDrawn="1"/>
        </p:nvGrpSpPr>
        <p:grpSpPr>
          <a:xfrm>
            <a:off x="-2045873" y="507639"/>
            <a:ext cx="515688" cy="506526"/>
            <a:chOff x="-1845083" y="758027"/>
            <a:chExt cx="633800" cy="622540"/>
          </a:xfrm>
        </p:grpSpPr>
        <p:sp>
          <p:nvSpPr>
            <p:cNvPr id="92" name="Afgeronde rechthoek 91"/>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3" name="Groep 92"/>
            <p:cNvGrpSpPr/>
            <p:nvPr userDrawn="1"/>
          </p:nvGrpSpPr>
          <p:grpSpPr>
            <a:xfrm>
              <a:off x="-1737762" y="864082"/>
              <a:ext cx="419168" cy="410429"/>
              <a:chOff x="3708400" y="309013"/>
              <a:chExt cx="1901295" cy="1861668"/>
            </a:xfrm>
            <a:solidFill>
              <a:srgbClr val="000000"/>
            </a:solidFill>
          </p:grpSpPr>
          <p:sp>
            <p:nvSpPr>
              <p:cNvPr id="94" name="Rechthoek 93"/>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Vrije vorm 103"/>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5" name="Rechte verbindingslijn 104"/>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6" name="Rechte verbindingslijn 105"/>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13331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ekst &amp; Beeld (gelijk)">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7" name="Tijdelijke aanduiding voor afbeelding 2"/>
          <p:cNvSpPr>
            <a:spLocks noGrp="1"/>
          </p:cNvSpPr>
          <p:nvPr>
            <p:ph type="pic" idx="13"/>
          </p:nvPr>
        </p:nvSpPr>
        <p:spPr>
          <a:xfrm>
            <a:off x="6099243" y="1389818"/>
            <a:ext cx="5754222"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13" name="Tijdelijke aanduiding voor verticale tekst 2"/>
          <p:cNvSpPr>
            <a:spLocks noGrp="1"/>
          </p:cNvSpPr>
          <p:nvPr>
            <p:ph type="body" orient="vert" idx="1"/>
          </p:nvPr>
        </p:nvSpPr>
        <p:spPr>
          <a:xfrm>
            <a:off x="303972" y="1420240"/>
            <a:ext cx="5479312"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8" name="Rechthoek 17"/>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(gelijk)</a:t>
            </a:r>
          </a:p>
        </p:txBody>
      </p:sp>
      <p:sp>
        <p:nvSpPr>
          <p:cNvPr id="64" name="Rechthoek 63"/>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5" name="Groep 64"/>
          <p:cNvGrpSpPr/>
          <p:nvPr userDrawn="1"/>
        </p:nvGrpSpPr>
        <p:grpSpPr>
          <a:xfrm>
            <a:off x="-1374003" y="507639"/>
            <a:ext cx="515688" cy="506526"/>
            <a:chOff x="-1085063" y="758027"/>
            <a:chExt cx="633800" cy="622540"/>
          </a:xfrm>
        </p:grpSpPr>
        <p:sp>
          <p:nvSpPr>
            <p:cNvPr id="66" name="Afgeronde rechthoek 65"/>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7" name="Groep 66"/>
            <p:cNvGrpSpPr/>
            <p:nvPr userDrawn="1"/>
          </p:nvGrpSpPr>
          <p:grpSpPr>
            <a:xfrm>
              <a:off x="-977739" y="864082"/>
              <a:ext cx="419168" cy="410429"/>
              <a:chOff x="6366933" y="309013"/>
              <a:chExt cx="1901295" cy="1861668"/>
            </a:xfrm>
            <a:solidFill>
              <a:srgbClr val="000000"/>
            </a:solidFill>
          </p:grpSpPr>
          <p:sp>
            <p:nvSpPr>
              <p:cNvPr id="68" name="Rechthoek 67"/>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Vrije vorm 77"/>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9" name="Groep 78"/>
          <p:cNvGrpSpPr/>
          <p:nvPr userDrawn="1"/>
        </p:nvGrpSpPr>
        <p:grpSpPr>
          <a:xfrm>
            <a:off x="-2069589" y="1270889"/>
            <a:ext cx="2069589" cy="1920646"/>
            <a:chOff x="-3092517" y="988213"/>
            <a:chExt cx="3260486" cy="3025842"/>
          </a:xfrm>
        </p:grpSpPr>
        <p:sp>
          <p:nvSpPr>
            <p:cNvPr id="80"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1" name="Ovaal 80"/>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2" name="Ovaal 81"/>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3" name="Ovaal 82"/>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4" name="Ovaal 83"/>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5" name="Ovaal 84"/>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6"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7"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8"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9"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0" name="Ovaal 89"/>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1"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2" name="Groep 91"/>
          <p:cNvGrpSpPr/>
          <p:nvPr userDrawn="1"/>
        </p:nvGrpSpPr>
        <p:grpSpPr>
          <a:xfrm>
            <a:off x="-2045873" y="507639"/>
            <a:ext cx="515688" cy="506526"/>
            <a:chOff x="-1845083" y="758027"/>
            <a:chExt cx="633800" cy="622540"/>
          </a:xfrm>
        </p:grpSpPr>
        <p:sp>
          <p:nvSpPr>
            <p:cNvPr id="93" name="Afgeronde rechthoek 92"/>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4" name="Groep 93"/>
            <p:cNvGrpSpPr/>
            <p:nvPr userDrawn="1"/>
          </p:nvGrpSpPr>
          <p:grpSpPr>
            <a:xfrm>
              <a:off x="-1737762" y="864082"/>
              <a:ext cx="419168" cy="410429"/>
              <a:chOff x="3708400" y="309013"/>
              <a:chExt cx="1901295" cy="1861668"/>
            </a:xfrm>
            <a:solidFill>
              <a:srgbClr val="000000"/>
            </a:solidFill>
          </p:grpSpPr>
          <p:sp>
            <p:nvSpPr>
              <p:cNvPr id="95" name="Rechthoek 94"/>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Vrije vorm 104"/>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6" name="Rechte verbindingslijn 105"/>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20720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ekst &amp; Beeld (groter)">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1" y="1420240"/>
            <a:ext cx="3334173"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7" name="Tijdelijke aanduiding voor afbeelding 2"/>
          <p:cNvSpPr>
            <a:spLocks noGrp="1"/>
          </p:cNvSpPr>
          <p:nvPr>
            <p:ph type="pic" idx="13"/>
          </p:nvPr>
        </p:nvSpPr>
        <p:spPr>
          <a:xfrm>
            <a:off x="3971925" y="1389818"/>
            <a:ext cx="7881540"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20" name="Rechthoek 19"/>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(groter)</a:t>
            </a:r>
          </a:p>
        </p:txBody>
      </p:sp>
      <p:sp>
        <p:nvSpPr>
          <p:cNvPr id="66" name="Rechthoek 65"/>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7" name="Groep 66"/>
          <p:cNvGrpSpPr/>
          <p:nvPr userDrawn="1"/>
        </p:nvGrpSpPr>
        <p:grpSpPr>
          <a:xfrm>
            <a:off x="-1374003" y="507639"/>
            <a:ext cx="515688" cy="506526"/>
            <a:chOff x="-1085063" y="758027"/>
            <a:chExt cx="633800" cy="622540"/>
          </a:xfrm>
        </p:grpSpPr>
        <p:sp>
          <p:nvSpPr>
            <p:cNvPr id="68" name="Afgeronde rechthoek 67"/>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9" name="Groep 68"/>
            <p:cNvGrpSpPr/>
            <p:nvPr userDrawn="1"/>
          </p:nvGrpSpPr>
          <p:grpSpPr>
            <a:xfrm>
              <a:off x="-977739" y="864082"/>
              <a:ext cx="419168" cy="410429"/>
              <a:chOff x="6366933" y="309013"/>
              <a:chExt cx="1901295" cy="1861668"/>
            </a:xfrm>
            <a:solidFill>
              <a:srgbClr val="000000"/>
            </a:solidFill>
          </p:grpSpPr>
          <p:sp>
            <p:nvSpPr>
              <p:cNvPr id="70" name="Rechthoek 69"/>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9" name="Rechthoek 78"/>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80" name="Vrije vorm 79"/>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81" name="Groep 80"/>
          <p:cNvGrpSpPr/>
          <p:nvPr userDrawn="1"/>
        </p:nvGrpSpPr>
        <p:grpSpPr>
          <a:xfrm>
            <a:off x="-2069589" y="1270889"/>
            <a:ext cx="2069589" cy="1920646"/>
            <a:chOff x="-3092517" y="988213"/>
            <a:chExt cx="3260486" cy="3025842"/>
          </a:xfrm>
        </p:grpSpPr>
        <p:sp>
          <p:nvSpPr>
            <p:cNvPr id="82"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3" name="Ovaal 82"/>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4" name="Ovaal 83"/>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5" name="Ovaal 84"/>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6" name="Ovaal 85"/>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7" name="Ovaal 86"/>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8"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9"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90"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1"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2" name="Ovaal 91"/>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3"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4" name="Groep 93"/>
          <p:cNvGrpSpPr/>
          <p:nvPr userDrawn="1"/>
        </p:nvGrpSpPr>
        <p:grpSpPr>
          <a:xfrm>
            <a:off x="-2045873" y="507639"/>
            <a:ext cx="515688" cy="506526"/>
            <a:chOff x="-1845083" y="758027"/>
            <a:chExt cx="633800" cy="622540"/>
          </a:xfrm>
        </p:grpSpPr>
        <p:sp>
          <p:nvSpPr>
            <p:cNvPr id="95" name="Afgeronde rechthoek 94"/>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6" name="Groep 95"/>
            <p:cNvGrpSpPr/>
            <p:nvPr userDrawn="1"/>
          </p:nvGrpSpPr>
          <p:grpSpPr>
            <a:xfrm>
              <a:off x="-1737762" y="864082"/>
              <a:ext cx="419168" cy="410429"/>
              <a:chOff x="3708400" y="309013"/>
              <a:chExt cx="1901295" cy="1861668"/>
            </a:xfrm>
            <a:solidFill>
              <a:srgbClr val="000000"/>
            </a:solidFill>
          </p:grpSpPr>
          <p:sp>
            <p:nvSpPr>
              <p:cNvPr id="97" name="Rechthoek 96"/>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6" name="Rechthoek 105"/>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7" name="Vrije vorm 106"/>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8" name="Rechte verbindingslijn 107"/>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10" name="Rechte verbindingslijn 109"/>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85939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eeld (volledig) met subtitel">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7" name="Tijdelijke aanduiding voor afbeelding 2"/>
          <p:cNvSpPr>
            <a:spLocks noGrp="1"/>
          </p:cNvSpPr>
          <p:nvPr>
            <p:ph type="pic" idx="13"/>
          </p:nvPr>
        </p:nvSpPr>
        <p:spPr>
          <a:xfrm>
            <a:off x="316309" y="1389818"/>
            <a:ext cx="11537156"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3"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8" name="Rechthoek 17"/>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Beeld (volledig) met subtitel</a:t>
            </a:r>
          </a:p>
        </p:txBody>
      </p:sp>
      <p:sp>
        <p:nvSpPr>
          <p:cNvPr id="19" name="Rechthoek 18"/>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20" name="Groep 19"/>
          <p:cNvGrpSpPr/>
          <p:nvPr userDrawn="1"/>
        </p:nvGrpSpPr>
        <p:grpSpPr>
          <a:xfrm>
            <a:off x="-1374003" y="507639"/>
            <a:ext cx="515688" cy="506526"/>
            <a:chOff x="-1085063" y="758027"/>
            <a:chExt cx="633800" cy="622540"/>
          </a:xfrm>
        </p:grpSpPr>
        <p:sp>
          <p:nvSpPr>
            <p:cNvPr id="21" name="Afgeronde rechthoek 20"/>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2" name="Groep 21"/>
            <p:cNvGrpSpPr/>
            <p:nvPr userDrawn="1"/>
          </p:nvGrpSpPr>
          <p:grpSpPr>
            <a:xfrm>
              <a:off x="-977739" y="864082"/>
              <a:ext cx="419168" cy="410429"/>
              <a:chOff x="6366933" y="309013"/>
              <a:chExt cx="1901295" cy="1861668"/>
            </a:xfrm>
            <a:solidFill>
              <a:srgbClr val="000000"/>
            </a:solidFill>
          </p:grpSpPr>
          <p:sp>
            <p:nvSpPr>
              <p:cNvPr id="23" name="Rechthoek 22"/>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2" name="Rechthoek 31"/>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3" name="Vrije vorm 32"/>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4" name="Groep 33"/>
          <p:cNvGrpSpPr/>
          <p:nvPr userDrawn="1"/>
        </p:nvGrpSpPr>
        <p:grpSpPr>
          <a:xfrm>
            <a:off x="-2069589" y="1270889"/>
            <a:ext cx="2069589" cy="1920646"/>
            <a:chOff x="-3092517" y="988213"/>
            <a:chExt cx="3260486" cy="3025842"/>
          </a:xfrm>
        </p:grpSpPr>
        <p:sp>
          <p:nvSpPr>
            <p:cNvPr id="35"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6" name="Ovaal 35"/>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7" name="Ovaal 36"/>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8" name="Ovaal 37"/>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9" name="Ovaal 38"/>
            <p:cNvSpPr/>
            <p:nvPr userDrawn="1"/>
          </p:nvSpPr>
          <p:spPr>
            <a:xfrm>
              <a:off x="-3092517" y="257698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40" name="Ovaal 39"/>
            <p:cNvSpPr/>
            <p:nvPr userDrawn="1"/>
          </p:nvSpPr>
          <p:spPr>
            <a:xfrm>
              <a:off x="-3092517" y="310657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1"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42"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43"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Subtitel</a:t>
              </a:r>
            </a:p>
          </p:txBody>
        </p:sp>
        <p:sp>
          <p:nvSpPr>
            <p:cNvPr id="44"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prstClr val="white">
                      <a:lumMod val="95000"/>
                    </a:prstClr>
                  </a:solidFill>
                  <a:effectLst/>
                  <a:uLnTx/>
                  <a:uFillTx/>
                  <a:latin typeface="+mn-lt"/>
                  <a:ea typeface="+mn-ea"/>
                  <a:cs typeface="+mn-cs"/>
                </a:rPr>
                <a:t>Kleurtitel A</a:t>
              </a:r>
            </a:p>
          </p:txBody>
        </p:sp>
        <p:sp>
          <p:nvSpPr>
            <p:cNvPr id="45" name="Ovaal 44"/>
            <p:cNvSpPr/>
            <p:nvPr userDrawn="1"/>
          </p:nvSpPr>
          <p:spPr>
            <a:xfrm>
              <a:off x="-3092517" y="363616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6"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rgbClr val="642D91"/>
                  </a:solidFill>
                  <a:effectLst/>
                  <a:uLnTx/>
                  <a:uFillTx/>
                  <a:latin typeface="+mn-lt"/>
                  <a:ea typeface="+mn-ea"/>
                  <a:cs typeface="+mn-cs"/>
                </a:rPr>
                <a:t>Kleurtitel B</a:t>
              </a:r>
            </a:p>
          </p:txBody>
        </p:sp>
      </p:grpSp>
      <p:grpSp>
        <p:nvGrpSpPr>
          <p:cNvPr id="47" name="Groep 46"/>
          <p:cNvGrpSpPr/>
          <p:nvPr userDrawn="1"/>
        </p:nvGrpSpPr>
        <p:grpSpPr>
          <a:xfrm>
            <a:off x="-2045873" y="507639"/>
            <a:ext cx="515688" cy="506526"/>
            <a:chOff x="-1845083" y="758027"/>
            <a:chExt cx="633800" cy="622540"/>
          </a:xfrm>
        </p:grpSpPr>
        <p:sp>
          <p:nvSpPr>
            <p:cNvPr id="48" name="Afgeronde rechthoek 47"/>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9" name="Groep 48"/>
            <p:cNvGrpSpPr/>
            <p:nvPr userDrawn="1"/>
          </p:nvGrpSpPr>
          <p:grpSpPr>
            <a:xfrm>
              <a:off x="-1737762" y="864082"/>
              <a:ext cx="419168" cy="410429"/>
              <a:chOff x="3708400" y="309013"/>
              <a:chExt cx="1901295" cy="1861668"/>
            </a:xfrm>
            <a:solidFill>
              <a:srgbClr val="000000"/>
            </a:solidFill>
          </p:grpSpPr>
          <p:sp>
            <p:nvSpPr>
              <p:cNvPr id="50" name="Rechthoek 49"/>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9" name="Rechthoek 58"/>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0" name="Vrije vorm 59"/>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61" name="Rechte verbindingslijn 60"/>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63" name="Rechte verbindingslijn 62"/>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212284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ekst &amp; Grafiek (gelijk)">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13" name="Tijdelijke aanduiding voor verticale tekst 2"/>
          <p:cNvSpPr>
            <a:spLocks noGrp="1"/>
          </p:cNvSpPr>
          <p:nvPr>
            <p:ph type="body" orient="vert" idx="1"/>
          </p:nvPr>
        </p:nvSpPr>
        <p:spPr>
          <a:xfrm>
            <a:off x="303972" y="1420240"/>
            <a:ext cx="5479312"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8" name="Tijdelijke aanduiding voor grafiek 7"/>
          <p:cNvSpPr>
            <a:spLocks noGrp="1"/>
          </p:cNvSpPr>
          <p:nvPr>
            <p:ph type="chart" sz="quarter" idx="15"/>
          </p:nvPr>
        </p:nvSpPr>
        <p:spPr>
          <a:xfrm>
            <a:off x="6099243" y="1420240"/>
            <a:ext cx="5754221" cy="4338533"/>
          </a:xfrm>
        </p:spPr>
        <p:txBody>
          <a:bodyPr anchor="ctr"/>
          <a:lstStyle>
            <a:lvl1pPr algn="ctr">
              <a:defRPr/>
            </a:lvl1pPr>
          </a:lstStyle>
          <a:p>
            <a:r>
              <a:rPr lang="en-US" dirty="0"/>
              <a:t>Click icon to add chart</a:t>
            </a:r>
            <a:endParaRPr lang="nl-NL" dirty="0"/>
          </a:p>
        </p:txBody>
      </p:sp>
      <p:sp>
        <p:nvSpPr>
          <p:cNvPr id="9" name="Rechthoek 8"/>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Grafiek (gelijk)</a:t>
            </a:r>
          </a:p>
        </p:txBody>
      </p:sp>
      <p:sp>
        <p:nvSpPr>
          <p:cNvPr id="57" name="Rechthoek 56"/>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58" name="Groep 57"/>
          <p:cNvGrpSpPr/>
          <p:nvPr userDrawn="1"/>
        </p:nvGrpSpPr>
        <p:grpSpPr>
          <a:xfrm>
            <a:off x="-1374003" y="507639"/>
            <a:ext cx="515688" cy="506526"/>
            <a:chOff x="-1085063" y="758027"/>
            <a:chExt cx="633800" cy="622540"/>
          </a:xfrm>
        </p:grpSpPr>
        <p:sp>
          <p:nvSpPr>
            <p:cNvPr id="59" name="Afgeronde rechthoek 58"/>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0" name="Groep 59"/>
            <p:cNvGrpSpPr/>
            <p:nvPr userDrawn="1"/>
          </p:nvGrpSpPr>
          <p:grpSpPr>
            <a:xfrm>
              <a:off x="-977739" y="864082"/>
              <a:ext cx="419168" cy="410429"/>
              <a:chOff x="6366933" y="309013"/>
              <a:chExt cx="1901295" cy="1861668"/>
            </a:xfrm>
            <a:solidFill>
              <a:srgbClr val="000000"/>
            </a:solidFill>
          </p:grpSpPr>
          <p:sp>
            <p:nvSpPr>
              <p:cNvPr id="61" name="Rechthoek 60"/>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2" name="Rechthoek 61"/>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3" name="Rechthoek 62"/>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4" name="Rechthoek 63"/>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Vrije vorm 70"/>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2" name="Groep 71"/>
          <p:cNvGrpSpPr/>
          <p:nvPr userDrawn="1"/>
        </p:nvGrpSpPr>
        <p:grpSpPr>
          <a:xfrm>
            <a:off x="-2069589" y="1270889"/>
            <a:ext cx="2069589" cy="1920646"/>
            <a:chOff x="-3092517" y="988213"/>
            <a:chExt cx="3260486" cy="3025842"/>
          </a:xfrm>
        </p:grpSpPr>
        <p:sp>
          <p:nvSpPr>
            <p:cNvPr id="73"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74" name="Ovaal 73"/>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5" name="Ovaal 74"/>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6" name="Ovaal 75"/>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77" name="Ovaal 76"/>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78" name="Ovaal 77"/>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79"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0"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1"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2"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3" name="Ovaal 82"/>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4"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5" name="Groep 84"/>
          <p:cNvGrpSpPr/>
          <p:nvPr userDrawn="1"/>
        </p:nvGrpSpPr>
        <p:grpSpPr>
          <a:xfrm>
            <a:off x="-2045873" y="507639"/>
            <a:ext cx="515688" cy="506526"/>
            <a:chOff x="-1845083" y="758027"/>
            <a:chExt cx="633800" cy="622540"/>
          </a:xfrm>
        </p:grpSpPr>
        <p:sp>
          <p:nvSpPr>
            <p:cNvPr id="86" name="Afgeronde rechthoek 85"/>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87" name="Groep 86"/>
            <p:cNvGrpSpPr/>
            <p:nvPr userDrawn="1"/>
          </p:nvGrpSpPr>
          <p:grpSpPr>
            <a:xfrm>
              <a:off x="-1737762" y="864082"/>
              <a:ext cx="419168" cy="410429"/>
              <a:chOff x="3708400" y="309013"/>
              <a:chExt cx="1901295" cy="1861668"/>
            </a:xfrm>
            <a:solidFill>
              <a:srgbClr val="000000"/>
            </a:solidFill>
          </p:grpSpPr>
          <p:sp>
            <p:nvSpPr>
              <p:cNvPr id="88" name="Rechthoek 87"/>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89" name="Rechthoek 88"/>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0" name="Rechthoek 89"/>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1" name="Rechthoek 90"/>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Vrije vorm 97"/>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99" name="Rechte verbindingslijn 98"/>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0" name="Rechte verbindingslijn 99"/>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1" name="Rechte verbindingslijn 100"/>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293258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Grafiek (volledig) met subtitel">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8" name="Tijdelijke aanduiding voor grafiek 7"/>
          <p:cNvSpPr>
            <a:spLocks noGrp="1"/>
          </p:cNvSpPr>
          <p:nvPr>
            <p:ph type="chart" sz="quarter" idx="13"/>
          </p:nvPr>
        </p:nvSpPr>
        <p:spPr>
          <a:xfrm>
            <a:off x="316937" y="1876098"/>
            <a:ext cx="11536527" cy="3882675"/>
          </a:xfrm>
        </p:spPr>
        <p:txBody>
          <a:bodyPr anchor="ctr"/>
          <a:lstStyle>
            <a:lvl1pPr algn="ctr">
              <a:defRPr/>
            </a:lvl1pPr>
          </a:lstStyle>
          <a:p>
            <a:r>
              <a:rPr lang="en-US" dirty="0"/>
              <a:t>Click icon to add chart</a:t>
            </a:r>
            <a:endParaRPr lang="nl-NL" dirty="0"/>
          </a:p>
        </p:txBody>
      </p:sp>
      <p:sp>
        <p:nvSpPr>
          <p:cNvPr id="13"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9" name="Rechthoek 18"/>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Grafiek (volledig) met subtitel</a:t>
            </a:r>
          </a:p>
        </p:txBody>
      </p:sp>
      <p:sp>
        <p:nvSpPr>
          <p:cNvPr id="65" name="Rechthoek 64"/>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6" name="Groep 65"/>
          <p:cNvGrpSpPr/>
          <p:nvPr userDrawn="1"/>
        </p:nvGrpSpPr>
        <p:grpSpPr>
          <a:xfrm>
            <a:off x="-1374003" y="507639"/>
            <a:ext cx="515688" cy="506526"/>
            <a:chOff x="-1085063" y="758027"/>
            <a:chExt cx="633800" cy="622540"/>
          </a:xfrm>
        </p:grpSpPr>
        <p:sp>
          <p:nvSpPr>
            <p:cNvPr id="67" name="Afgeronde rechthoek 6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8" name="Groep 67"/>
            <p:cNvGrpSpPr/>
            <p:nvPr userDrawn="1"/>
          </p:nvGrpSpPr>
          <p:grpSpPr>
            <a:xfrm>
              <a:off x="-977739" y="864082"/>
              <a:ext cx="419168" cy="410429"/>
              <a:chOff x="6366933" y="309013"/>
              <a:chExt cx="1901295" cy="1861668"/>
            </a:xfrm>
            <a:solidFill>
              <a:srgbClr val="000000"/>
            </a:solidFill>
          </p:grpSpPr>
          <p:sp>
            <p:nvSpPr>
              <p:cNvPr id="69" name="Rechthoek 6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9" name="Vrije vorm 7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80" name="Groep 79"/>
          <p:cNvGrpSpPr/>
          <p:nvPr userDrawn="1"/>
        </p:nvGrpSpPr>
        <p:grpSpPr>
          <a:xfrm>
            <a:off x="-2069589" y="1270889"/>
            <a:ext cx="2069589" cy="1920646"/>
            <a:chOff x="-3092517" y="988213"/>
            <a:chExt cx="3260486" cy="3025842"/>
          </a:xfrm>
        </p:grpSpPr>
        <p:sp>
          <p:nvSpPr>
            <p:cNvPr id="8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82" name="Ovaal 8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3" name="Ovaal 8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4" name="Ovaal 8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5" name="Ovaal 8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6" name="Ovaal 8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8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8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1" name="Ovaal 9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3" name="Groep 92"/>
          <p:cNvGrpSpPr/>
          <p:nvPr userDrawn="1"/>
        </p:nvGrpSpPr>
        <p:grpSpPr>
          <a:xfrm>
            <a:off x="-2045873" y="507639"/>
            <a:ext cx="515688" cy="506526"/>
            <a:chOff x="-1845083" y="758027"/>
            <a:chExt cx="633800" cy="622540"/>
          </a:xfrm>
        </p:grpSpPr>
        <p:sp>
          <p:nvSpPr>
            <p:cNvPr id="94" name="Afgeronde rechthoek 9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5" name="Groep 94"/>
            <p:cNvGrpSpPr/>
            <p:nvPr userDrawn="1"/>
          </p:nvGrpSpPr>
          <p:grpSpPr>
            <a:xfrm>
              <a:off x="-1737762" y="864082"/>
              <a:ext cx="419168" cy="410429"/>
              <a:chOff x="3708400" y="309013"/>
              <a:chExt cx="1901295" cy="1861668"/>
            </a:xfrm>
            <a:solidFill>
              <a:srgbClr val="000000"/>
            </a:solidFill>
          </p:grpSpPr>
          <p:sp>
            <p:nvSpPr>
              <p:cNvPr id="96" name="Rechthoek 9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6" name="Vrije vorm 10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7" name="Rechte verbindingslijn 106"/>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40530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abel (volledig) met subtitel">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7" name="Tijdelijke aanduiding voor tabel 6"/>
          <p:cNvSpPr>
            <a:spLocks noGrp="1"/>
          </p:cNvSpPr>
          <p:nvPr>
            <p:ph type="tbl" sz="quarter" idx="14"/>
          </p:nvPr>
        </p:nvSpPr>
        <p:spPr>
          <a:xfrm>
            <a:off x="322255" y="1876096"/>
            <a:ext cx="11531210" cy="3882677"/>
          </a:xfrm>
        </p:spPr>
        <p:txBody>
          <a:bodyPr anchor="ctr"/>
          <a:lstStyle>
            <a:lvl1pPr algn="ctr">
              <a:defRPr/>
            </a:lvl1pPr>
          </a:lstStyle>
          <a:p>
            <a:r>
              <a:rPr lang="en-US" dirty="0"/>
              <a:t>Click icon to add table</a:t>
            </a:r>
            <a:endParaRPr lang="nl-NL" dirty="0"/>
          </a:p>
        </p:txBody>
      </p:sp>
      <p:sp>
        <p:nvSpPr>
          <p:cNvPr id="8"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Rechthoek 13"/>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Tabel (volledig) met subtitel</a:t>
            </a:r>
          </a:p>
        </p:txBody>
      </p:sp>
      <p:sp>
        <p:nvSpPr>
          <p:cNvPr id="60" name="Rechthoek 59"/>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1" name="Groep 60"/>
          <p:cNvGrpSpPr/>
          <p:nvPr userDrawn="1"/>
        </p:nvGrpSpPr>
        <p:grpSpPr>
          <a:xfrm>
            <a:off x="-1374003" y="507639"/>
            <a:ext cx="515688" cy="506526"/>
            <a:chOff x="-1085063" y="758027"/>
            <a:chExt cx="633800" cy="622540"/>
          </a:xfrm>
        </p:grpSpPr>
        <p:sp>
          <p:nvSpPr>
            <p:cNvPr id="62" name="Afgeronde rechthoek 61"/>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3" name="Groep 62"/>
            <p:cNvGrpSpPr/>
            <p:nvPr userDrawn="1"/>
          </p:nvGrpSpPr>
          <p:grpSpPr>
            <a:xfrm>
              <a:off x="-977739" y="864082"/>
              <a:ext cx="419168" cy="410429"/>
              <a:chOff x="6366933" y="309013"/>
              <a:chExt cx="1901295" cy="1861668"/>
            </a:xfrm>
            <a:solidFill>
              <a:srgbClr val="000000"/>
            </a:solidFill>
          </p:grpSpPr>
          <p:sp>
            <p:nvSpPr>
              <p:cNvPr id="64" name="Rechthoek 63"/>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Vrije vorm 73"/>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5" name="Groep 74"/>
          <p:cNvGrpSpPr/>
          <p:nvPr userDrawn="1"/>
        </p:nvGrpSpPr>
        <p:grpSpPr>
          <a:xfrm>
            <a:off x="-2069589" y="1270889"/>
            <a:ext cx="2069589" cy="1920646"/>
            <a:chOff x="-3092517" y="988213"/>
            <a:chExt cx="3260486" cy="3025842"/>
          </a:xfrm>
        </p:grpSpPr>
        <p:sp>
          <p:nvSpPr>
            <p:cNvPr id="76"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77" name="Ovaal 76"/>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8" name="Ovaal 77"/>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9" name="Ovaal 78"/>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0" name="Ovaal 79"/>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1" name="Ovaal 80"/>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2"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83"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84"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5"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6" name="Ovaal 85"/>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7"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8" name="Groep 87"/>
          <p:cNvGrpSpPr/>
          <p:nvPr userDrawn="1"/>
        </p:nvGrpSpPr>
        <p:grpSpPr>
          <a:xfrm>
            <a:off x="-2045873" y="507639"/>
            <a:ext cx="515688" cy="506526"/>
            <a:chOff x="-1845083" y="758027"/>
            <a:chExt cx="633800" cy="622540"/>
          </a:xfrm>
        </p:grpSpPr>
        <p:sp>
          <p:nvSpPr>
            <p:cNvPr id="89" name="Afgeronde rechthoek 88"/>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0" name="Groep 89"/>
            <p:cNvGrpSpPr/>
            <p:nvPr userDrawn="1"/>
          </p:nvGrpSpPr>
          <p:grpSpPr>
            <a:xfrm>
              <a:off x="-1737762" y="864082"/>
              <a:ext cx="419168" cy="410429"/>
              <a:chOff x="3708400" y="309013"/>
              <a:chExt cx="1901295" cy="1861668"/>
            </a:xfrm>
            <a:solidFill>
              <a:srgbClr val="000000"/>
            </a:solidFill>
          </p:grpSpPr>
          <p:sp>
            <p:nvSpPr>
              <p:cNvPr id="91" name="Rechthoek 90"/>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Vrije vorm 100"/>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2" name="Rechte verbindingslijn 101"/>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3" name="Rechte verbindingslijn 102"/>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4" name="Rechte verbindingslijn 103"/>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5802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Media (volledig) met subtitel">
    <p:bg>
      <p:bgPr>
        <a:solidFill>
          <a:srgbClr val="918CC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solidFill>
                  <a:schemeClr val="bg1"/>
                </a:solidFill>
              </a:defRPr>
            </a:lvl1pPr>
          </a:lstStyle>
          <a:p>
            <a:fld id="{81C55895-BBDE-49A9-A51C-B1488599A003}" type="datetime1">
              <a:rPr lang="nl-NL" smtClean="0"/>
              <a:pPr/>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lvl1pPr>
              <a:defRPr>
                <a:solidFill>
                  <a:schemeClr val="bg1"/>
                </a:solidFill>
              </a:defRPr>
            </a:lvl1pPr>
          </a:lstStyle>
          <a:p>
            <a:fld id="{B312AE52-FDF5-433E-9C7C-6ECA2BDE0D9B}" type="slidenum">
              <a:rPr lang="nl-NL" smtClean="0"/>
              <a:pPr/>
              <a:t>‹#›</a:t>
            </a:fld>
            <a:endParaRPr lang="nl-NL" dirty="0"/>
          </a:p>
        </p:txBody>
      </p:sp>
      <p:sp>
        <p:nvSpPr>
          <p:cNvPr id="8" name="Tijdelijke aanduiding voor media 7"/>
          <p:cNvSpPr>
            <a:spLocks noGrp="1"/>
          </p:cNvSpPr>
          <p:nvPr>
            <p:ph type="media" sz="quarter" idx="13"/>
          </p:nvPr>
        </p:nvSpPr>
        <p:spPr>
          <a:xfrm>
            <a:off x="316937" y="1389818"/>
            <a:ext cx="11536527" cy="4686726"/>
          </a:xfrm>
        </p:spPr>
        <p:txBody>
          <a:bodyPr anchor="ctr"/>
          <a:lstStyle>
            <a:lvl1pPr algn="ctr">
              <a:defRPr/>
            </a:lvl1pPr>
          </a:lstStyle>
          <a:p>
            <a:r>
              <a:rPr lang="en-US" dirty="0"/>
              <a:t>Click icon to add media</a:t>
            </a:r>
            <a:endParaRPr lang="nl-NL" dirty="0"/>
          </a:p>
        </p:txBody>
      </p:sp>
      <p:sp>
        <p:nvSpPr>
          <p:cNvPr id="9"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Rechthoek 13"/>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Media (volledig) met subtitel</a:t>
            </a:r>
          </a:p>
        </p:txBody>
      </p:sp>
      <p:sp>
        <p:nvSpPr>
          <p:cNvPr id="15" name="Rechthoek 14"/>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16" name="Groep 15"/>
          <p:cNvGrpSpPr/>
          <p:nvPr userDrawn="1"/>
        </p:nvGrpSpPr>
        <p:grpSpPr>
          <a:xfrm>
            <a:off x="-1374003" y="507639"/>
            <a:ext cx="515688" cy="506526"/>
            <a:chOff x="-1085063" y="758027"/>
            <a:chExt cx="633800" cy="622540"/>
          </a:xfrm>
        </p:grpSpPr>
        <p:sp>
          <p:nvSpPr>
            <p:cNvPr id="17" name="Afgeronde rechthoek 1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18" name="Groep 17"/>
            <p:cNvGrpSpPr/>
            <p:nvPr userDrawn="1"/>
          </p:nvGrpSpPr>
          <p:grpSpPr>
            <a:xfrm>
              <a:off x="-977739" y="864082"/>
              <a:ext cx="419168" cy="410429"/>
              <a:chOff x="6366933" y="309013"/>
              <a:chExt cx="1901295" cy="1861668"/>
            </a:xfrm>
            <a:solidFill>
              <a:srgbClr val="000000"/>
            </a:solidFill>
          </p:grpSpPr>
          <p:sp>
            <p:nvSpPr>
              <p:cNvPr id="19" name="Rechthoek 1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0" name="Rechthoek 1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1" name="Rechthoek 2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2" name="Rechthoek 2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Vrije vorm 2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0" name="Groep 29"/>
          <p:cNvGrpSpPr/>
          <p:nvPr userDrawn="1"/>
        </p:nvGrpSpPr>
        <p:grpSpPr>
          <a:xfrm>
            <a:off x="-2069589" y="1270889"/>
            <a:ext cx="2069589" cy="1920646"/>
            <a:chOff x="-3092517" y="988213"/>
            <a:chExt cx="3260486" cy="3025842"/>
          </a:xfrm>
        </p:grpSpPr>
        <p:sp>
          <p:nvSpPr>
            <p:cNvPr id="3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2" name="Ovaal 3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3" name="Ovaal 3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4" name="Ovaal 3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5" name="Ovaal 3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6" name="Ovaal 3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3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3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3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1" name="Ovaal 4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3" name="Groep 42"/>
          <p:cNvGrpSpPr/>
          <p:nvPr userDrawn="1"/>
        </p:nvGrpSpPr>
        <p:grpSpPr>
          <a:xfrm>
            <a:off x="-2045873" y="507639"/>
            <a:ext cx="515688" cy="506526"/>
            <a:chOff x="-1845083" y="758027"/>
            <a:chExt cx="633800" cy="622540"/>
          </a:xfrm>
        </p:grpSpPr>
        <p:sp>
          <p:nvSpPr>
            <p:cNvPr id="44" name="Afgeronde rechthoek 4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5" name="Groep 44"/>
            <p:cNvGrpSpPr/>
            <p:nvPr userDrawn="1"/>
          </p:nvGrpSpPr>
          <p:grpSpPr>
            <a:xfrm>
              <a:off x="-1737762" y="864082"/>
              <a:ext cx="419168" cy="410429"/>
              <a:chOff x="3708400" y="309013"/>
              <a:chExt cx="1901295" cy="1861668"/>
            </a:xfrm>
            <a:solidFill>
              <a:srgbClr val="000000"/>
            </a:solidFill>
          </p:grpSpPr>
          <p:sp>
            <p:nvSpPr>
              <p:cNvPr id="46" name="Rechthoek 4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7" name="Rechthoek 4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8" name="Rechthoek 4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49" name="Rechthoek 4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Vrije vorm 5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57" name="Rechte verbindingslijn 56"/>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58" name="Rechte verbindingslijn 57"/>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59" name="Rechte verbindingslijn 58"/>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262490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le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2" y="1420240"/>
            <a:ext cx="11504845"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16" name="Tijdelijke aanduiding voor tekst 14"/>
          <p:cNvSpPr>
            <a:spLocks noGrp="1"/>
          </p:cNvSpPr>
          <p:nvPr>
            <p:ph type="body" sz="quarter" idx="13"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Alleen tekst</a:t>
            </a:r>
          </a:p>
        </p:txBody>
      </p:sp>
      <p:sp>
        <p:nvSpPr>
          <p:cNvPr id="18" name="Rechthoek 17"/>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algn="l"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19" name="Groep 18"/>
          <p:cNvGrpSpPr/>
          <p:nvPr userDrawn="1"/>
        </p:nvGrpSpPr>
        <p:grpSpPr>
          <a:xfrm>
            <a:off x="-1374003" y="507639"/>
            <a:ext cx="515688" cy="506526"/>
            <a:chOff x="-1085063" y="758027"/>
            <a:chExt cx="633800" cy="622540"/>
          </a:xfrm>
        </p:grpSpPr>
        <p:sp>
          <p:nvSpPr>
            <p:cNvPr id="20" name="Afgeronde rechthoek 19"/>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1" name="Groep 20"/>
            <p:cNvGrpSpPr/>
            <p:nvPr userDrawn="1"/>
          </p:nvGrpSpPr>
          <p:grpSpPr>
            <a:xfrm>
              <a:off x="-977739" y="864082"/>
              <a:ext cx="419168" cy="410429"/>
              <a:chOff x="6366933" y="309013"/>
              <a:chExt cx="1901295" cy="1861668"/>
            </a:xfrm>
            <a:solidFill>
              <a:srgbClr val="000000"/>
            </a:solidFill>
          </p:grpSpPr>
          <p:sp>
            <p:nvSpPr>
              <p:cNvPr id="22" name="Rechthoek 21"/>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3" name="Rechthoek 22"/>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2" name="Vrije vorm 31"/>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3" name="Groep 32"/>
          <p:cNvGrpSpPr/>
          <p:nvPr userDrawn="1"/>
        </p:nvGrpSpPr>
        <p:grpSpPr>
          <a:xfrm>
            <a:off x="-2069589" y="1270889"/>
            <a:ext cx="2069589" cy="1920646"/>
            <a:chOff x="-3092517" y="988213"/>
            <a:chExt cx="3260486" cy="3025842"/>
          </a:xfrm>
        </p:grpSpPr>
        <p:sp>
          <p:nvSpPr>
            <p:cNvPr id="34"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35" name="Ovaal 34"/>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6" name="Ovaal 35"/>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7" name="Ovaal 36"/>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8" name="Ovaal 37"/>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39" name="Ovaal 38"/>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0"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41"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42"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43"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44" name="Ovaal 43"/>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5"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46" name="Groep 45"/>
          <p:cNvGrpSpPr/>
          <p:nvPr userDrawn="1"/>
        </p:nvGrpSpPr>
        <p:grpSpPr>
          <a:xfrm>
            <a:off x="-2045873" y="507639"/>
            <a:ext cx="515688" cy="506526"/>
            <a:chOff x="-1845083" y="758027"/>
            <a:chExt cx="633800" cy="622540"/>
          </a:xfrm>
        </p:grpSpPr>
        <p:sp>
          <p:nvSpPr>
            <p:cNvPr id="47" name="Afgeronde rechthoek 46"/>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8" name="Groep 47"/>
            <p:cNvGrpSpPr/>
            <p:nvPr userDrawn="1"/>
          </p:nvGrpSpPr>
          <p:grpSpPr>
            <a:xfrm>
              <a:off x="-1737762" y="864082"/>
              <a:ext cx="419168" cy="410429"/>
              <a:chOff x="3708400" y="309013"/>
              <a:chExt cx="1901295" cy="1861668"/>
            </a:xfrm>
            <a:solidFill>
              <a:srgbClr val="000000"/>
            </a:solidFill>
          </p:grpSpPr>
          <p:sp>
            <p:nvSpPr>
              <p:cNvPr id="49" name="Rechthoek 48"/>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0" name="Rechthoek 49"/>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9" name="Vrije vorm 58"/>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60" name="Rechte verbindingslijn 59"/>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61" name="Rechte verbindingslijn 60"/>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10295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8748" y="1190734"/>
            <a:ext cx="11632279" cy="537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7403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924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8750" y="1189176"/>
            <a:ext cx="11634592" cy="2018835"/>
          </a:xfrm>
        </p:spPr>
        <p:txBody>
          <a:bodyPr/>
          <a:lstStyle>
            <a:lvl1pPr marL="0" indent="0">
              <a:buNone/>
              <a:defRPr>
                <a:gradFill>
                  <a:gsLst>
                    <a:gs pos="2920">
                      <a:schemeClr val="tx2"/>
                    </a:gs>
                    <a:gs pos="39000">
                      <a:schemeClr val="tx2"/>
                    </a:gs>
                  </a:gsLst>
                  <a:lin ang="5400000" scaled="0"/>
                </a:gradFill>
              </a:defRPr>
            </a:lvl1pPr>
            <a:lvl2pPr marL="27963" indent="0">
              <a:buNone/>
              <a:defRPr sz="1957"/>
            </a:lvl2pPr>
            <a:lvl3pPr marL="219048" indent="0">
              <a:buNone/>
              <a:defRPr sz="1957"/>
            </a:lvl3pPr>
            <a:lvl4pPr marL="466058" indent="0">
              <a:buNone/>
              <a:defRPr sz="1761"/>
            </a:lvl4pPr>
            <a:lvl5pPr marL="723944"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76357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9150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8749" y="1406078"/>
            <a:ext cx="5368744" cy="1791549"/>
          </a:xfrm>
          <a:blipFill>
            <a:blip r:embed="rId2"/>
            <a:stretch>
              <a:fillRect/>
            </a:stretch>
          </a:blipFill>
        </p:spPr>
        <p:txBody>
          <a:bodyPr lIns="182880" tIns="146304" rIns="182880" bIns="146304">
            <a:noAutofit/>
          </a:bodyPr>
          <a:lstStyle>
            <a:lvl1pPr marL="0" indent="0">
              <a:buNone/>
              <a:defRPr lang="en-US" sz="2349" kern="1200" spc="0" baseline="0" dirty="0">
                <a:noFill/>
                <a:latin typeface="+mn-lt"/>
                <a:ea typeface="+mn-ea"/>
                <a:cs typeface="+mn-cs"/>
              </a:defRPr>
            </a:lvl1pPr>
            <a:lvl2pPr>
              <a:defRPr lang="en-US" sz="2349"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278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84888" y="4773828"/>
            <a:ext cx="5818455"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8958" tIns="143166" rIns="178958" bIns="143166" numCol="1" rtlCol="0" anchor="ctr" anchorCtr="0" compatLnSpc="1">
            <a:prstTxWarp prst="textNoShape">
              <a:avLst/>
            </a:prstTxWarp>
          </a:bodyPr>
          <a:lstStyle/>
          <a:p>
            <a:pPr algn="ctr" defTabSz="912519" fontAlgn="base">
              <a:spcBef>
                <a:spcPct val="0"/>
              </a:spcBef>
              <a:spcAft>
                <a:spcPct val="0"/>
              </a:spcAft>
            </a:pPr>
            <a:endParaRPr lang="en-US" sz="1957"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84888" y="1406078"/>
            <a:ext cx="5816141" cy="3366196"/>
          </a:xfrm>
          <a:blipFill>
            <a:blip r:embed="rId3"/>
            <a:stretch>
              <a:fillRect/>
            </a:stretch>
          </a:blipFill>
        </p:spPr>
        <p:txBody>
          <a:bodyPr lIns="182880" tIns="146304" rIns="182880" bIns="146304">
            <a:noAutofit/>
          </a:bodyPr>
          <a:lstStyle>
            <a:lvl1pPr marL="0" indent="0">
              <a:buNone/>
              <a:defRPr lang="en-US" sz="2349" kern="1200" spc="0" baseline="0" dirty="0">
                <a:gradFill>
                  <a:gsLst>
                    <a:gs pos="1250">
                      <a:schemeClr val="tx1"/>
                    </a:gs>
                    <a:gs pos="100000">
                      <a:schemeClr val="tx1"/>
                    </a:gs>
                  </a:gsLst>
                  <a:lin ang="5400000" scaled="0"/>
                </a:gradFill>
                <a:latin typeface="+mn-lt"/>
                <a:ea typeface="+mn-ea"/>
                <a:cs typeface="+mn-cs"/>
              </a:defRPr>
            </a:lvl1pPr>
            <a:lvl2pPr algn="ctr">
              <a:defRPr lang="en-US" sz="2349"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2784"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61191"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8749" y="3197079"/>
            <a:ext cx="5368744" cy="3369853"/>
          </a:xfrm>
        </p:spPr>
        <p:txBody>
          <a:bodyPr lIns="182880" tIns="146304" rIns="182880" bIns="146304">
            <a:noAutofit/>
          </a:bodyPr>
          <a:lstStyle>
            <a:lvl1pPr marL="0" indent="0">
              <a:buNone/>
              <a:defRPr sz="2349">
                <a:latin typeface="+mn-lt"/>
              </a:defRPr>
            </a:lvl1pPr>
          </a:lstStyle>
          <a:p>
            <a:pPr lvl="0"/>
            <a:r>
              <a:rPr lang="en-US"/>
              <a:t>Edit Master text styles</a:t>
            </a:r>
          </a:p>
        </p:txBody>
      </p:sp>
      <p:sp>
        <p:nvSpPr>
          <p:cNvPr id="15" name="Text Placeholder 14"/>
          <p:cNvSpPr>
            <a:spLocks noGrp="1"/>
          </p:cNvSpPr>
          <p:nvPr>
            <p:ph type="body" sz="quarter" idx="13"/>
          </p:nvPr>
        </p:nvSpPr>
        <p:spPr>
          <a:xfrm>
            <a:off x="6084888" y="4773828"/>
            <a:ext cx="5816140" cy="1791549"/>
          </a:xfrm>
        </p:spPr>
        <p:txBody>
          <a:bodyPr lIns="182880" tIns="146304" rIns="182880" bIns="146304" anchor="ctr">
            <a:noAutofit/>
          </a:bodyPr>
          <a:lstStyle>
            <a:lvl1pPr marL="0" indent="0" algn="ctr">
              <a:buNone/>
              <a:defRPr sz="3132">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219286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49"/>
            </a:lvl1pPr>
          </a:lstStyle>
          <a:p>
            <a:r>
              <a:rPr lang="en-US" dirty="0"/>
              <a:t>Click to edit Master title style</a:t>
            </a:r>
          </a:p>
        </p:txBody>
      </p:sp>
      <p:sp>
        <p:nvSpPr>
          <p:cNvPr id="4" name="Content Placeholder 3"/>
          <p:cNvSpPr>
            <a:spLocks noGrp="1"/>
          </p:cNvSpPr>
          <p:nvPr>
            <p:ph sz="quarter" idx="10"/>
          </p:nvPr>
        </p:nvSpPr>
        <p:spPr>
          <a:xfrm>
            <a:off x="268748" y="1663915"/>
            <a:ext cx="8947907" cy="832882"/>
          </a:xfrm>
        </p:spPr>
        <p:txBody>
          <a:bodyPr/>
          <a:lstStyle>
            <a:lvl1pPr marL="0" indent="0">
              <a:buNone/>
              <a:defRPr sz="4697"/>
            </a:lvl1pPr>
            <a:lvl2pPr>
              <a:defRPr sz="3523"/>
            </a:lvl2pPr>
            <a:lvl3pPr>
              <a:defRPr sz="3523"/>
            </a:lvl3pPr>
            <a:lvl4pPr>
              <a:defRPr sz="3523"/>
            </a:lvl4pPr>
            <a:lvl5pPr>
              <a:defRPr sz="3523"/>
            </a:lvl5pPr>
          </a:lstStyle>
          <a:p>
            <a:pPr lvl="0"/>
            <a:r>
              <a:rPr lang="en-US" dirty="0"/>
              <a:t>Click to edit Master text styles</a:t>
            </a:r>
          </a:p>
        </p:txBody>
      </p:sp>
    </p:spTree>
    <p:extLst>
      <p:ext uri="{BB962C8B-B14F-4D97-AF65-F5344CB8AC3E}">
        <p14:creationId xmlns:p14="http://schemas.microsoft.com/office/powerpoint/2010/main" val="232618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69775" cy="5009282"/>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pPr>
            <a:endParaRPr lang="en-US" sz="1997"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8750" y="1189177"/>
            <a:ext cx="11632279" cy="2067233"/>
          </a:xfrm>
        </p:spPr>
        <p:txBody>
          <a:bodyPr/>
          <a:lstStyle>
            <a:lvl1pPr marL="0" indent="0">
              <a:buNone/>
              <a:defRPr/>
            </a:lvl1pPr>
            <a:lvl2pPr marL="335498" indent="0">
              <a:buNone/>
              <a:defRPr/>
            </a:lvl2pPr>
            <a:lvl3pPr marL="559164" indent="0">
              <a:buNone/>
              <a:defRPr/>
            </a:lvl3pPr>
            <a:lvl4pPr marL="782829" indent="0">
              <a:buNone/>
              <a:defRPr/>
            </a:lvl4pPr>
            <a:lvl5pPr marL="100649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8750" y="289514"/>
            <a:ext cx="11633832" cy="899665"/>
          </a:xfrm>
        </p:spPr>
        <p:txBody>
          <a:bodyPr/>
          <a:lstStyle>
            <a:lvl1pPr>
              <a:defRPr sz="4392"/>
            </a:lvl1pPr>
          </a:lstStyle>
          <a:p>
            <a:r>
              <a:rPr lang="en-US" dirty="0"/>
              <a:t>Click to edit Master title style</a:t>
            </a:r>
          </a:p>
        </p:txBody>
      </p:sp>
    </p:spTree>
    <p:extLst>
      <p:ext uri="{BB962C8B-B14F-4D97-AF65-F5344CB8AC3E}">
        <p14:creationId xmlns:p14="http://schemas.microsoft.com/office/powerpoint/2010/main" val="14877336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437" y="291105"/>
            <a:ext cx="11632590" cy="896518"/>
          </a:xfrm>
        </p:spPr>
        <p:txBody>
          <a:bodyPr/>
          <a:lstStyle>
            <a:lvl1pPr>
              <a:defRPr sz="567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8749" y="1663939"/>
            <a:ext cx="10737489" cy="1865318"/>
          </a:xfrm>
        </p:spPr>
        <p:txBody>
          <a:bodyPr/>
          <a:lstStyle>
            <a:lvl1pPr>
              <a:defRPr sz="2545">
                <a:gradFill>
                  <a:gsLst>
                    <a:gs pos="1250">
                      <a:schemeClr val="tx1"/>
                    </a:gs>
                    <a:gs pos="100000">
                      <a:schemeClr val="tx1"/>
                    </a:gs>
                  </a:gsLst>
                  <a:lin ang="5400000" scaled="0"/>
                </a:gradFill>
                <a:latin typeface="+mn-lt"/>
              </a:defRPr>
            </a:lvl1pPr>
            <a:lvl2pPr>
              <a:defRPr sz="2349"/>
            </a:lvl2pPr>
            <a:lvl3pPr>
              <a:defRPr sz="1957"/>
            </a:lvl3pPr>
            <a:lvl4pPr>
              <a:defRPr sz="1763"/>
            </a:lvl4pPr>
            <a:lvl5pPr>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6092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amp; Beeld (klein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2" y="1420240"/>
            <a:ext cx="7521868"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8229599" y="1389818"/>
            <a:ext cx="3623865"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13"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7" name="Rechthoek 16"/>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(kleiner)</a:t>
            </a:r>
          </a:p>
        </p:txBody>
      </p:sp>
      <p:sp>
        <p:nvSpPr>
          <p:cNvPr id="63" name="Rechthoek 62"/>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4" name="Groep 63"/>
          <p:cNvGrpSpPr/>
          <p:nvPr userDrawn="1"/>
        </p:nvGrpSpPr>
        <p:grpSpPr>
          <a:xfrm>
            <a:off x="-1374003" y="507639"/>
            <a:ext cx="515688" cy="506526"/>
            <a:chOff x="-1085063" y="758027"/>
            <a:chExt cx="633800" cy="622540"/>
          </a:xfrm>
        </p:grpSpPr>
        <p:sp>
          <p:nvSpPr>
            <p:cNvPr id="65" name="Afgeronde rechthoek 64"/>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6" name="Groep 65"/>
            <p:cNvGrpSpPr/>
            <p:nvPr userDrawn="1"/>
          </p:nvGrpSpPr>
          <p:grpSpPr>
            <a:xfrm>
              <a:off x="-977739" y="864082"/>
              <a:ext cx="419168" cy="410429"/>
              <a:chOff x="6366933" y="309013"/>
              <a:chExt cx="1901295" cy="1861668"/>
            </a:xfrm>
            <a:solidFill>
              <a:srgbClr val="000000"/>
            </a:solidFill>
          </p:grpSpPr>
          <p:sp>
            <p:nvSpPr>
              <p:cNvPr id="67" name="Rechthoek 66"/>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Vrije vorm 76"/>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8" name="Groep 77"/>
          <p:cNvGrpSpPr/>
          <p:nvPr userDrawn="1"/>
        </p:nvGrpSpPr>
        <p:grpSpPr>
          <a:xfrm>
            <a:off x="-2069589" y="1270889"/>
            <a:ext cx="2069589" cy="1920646"/>
            <a:chOff x="-3092517" y="988213"/>
            <a:chExt cx="3260486" cy="3025842"/>
          </a:xfrm>
        </p:grpSpPr>
        <p:sp>
          <p:nvSpPr>
            <p:cNvPr id="79"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0" name="Ovaal 79"/>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1" name="Ovaal 80"/>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2" name="Ovaal 81"/>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3" name="Ovaal 82"/>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4" name="Ovaal 83"/>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5"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6"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7"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8"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9" name="Ovaal 88"/>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0"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1" name="Groep 90"/>
          <p:cNvGrpSpPr/>
          <p:nvPr userDrawn="1"/>
        </p:nvGrpSpPr>
        <p:grpSpPr>
          <a:xfrm>
            <a:off x="-2045873" y="507639"/>
            <a:ext cx="515688" cy="506526"/>
            <a:chOff x="-1845083" y="758027"/>
            <a:chExt cx="633800" cy="622540"/>
          </a:xfrm>
        </p:grpSpPr>
        <p:sp>
          <p:nvSpPr>
            <p:cNvPr id="92" name="Afgeronde rechthoek 91"/>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3" name="Groep 92"/>
            <p:cNvGrpSpPr/>
            <p:nvPr userDrawn="1"/>
          </p:nvGrpSpPr>
          <p:grpSpPr>
            <a:xfrm>
              <a:off x="-1737762" y="864082"/>
              <a:ext cx="419168" cy="410429"/>
              <a:chOff x="3708400" y="309013"/>
              <a:chExt cx="1901295" cy="1861668"/>
            </a:xfrm>
            <a:solidFill>
              <a:srgbClr val="000000"/>
            </a:solidFill>
          </p:grpSpPr>
          <p:sp>
            <p:nvSpPr>
              <p:cNvPr id="94" name="Rechthoek 93"/>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Vrije vorm 103"/>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5" name="Rechte verbindingslijn 104"/>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6" name="Rechte verbindingslijn 105"/>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114905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gelijk)">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6099243" y="1389818"/>
            <a:ext cx="5754222"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13" name="Tijdelijke aanduiding voor verticale tekst 2"/>
          <p:cNvSpPr>
            <a:spLocks noGrp="1"/>
          </p:cNvSpPr>
          <p:nvPr>
            <p:ph type="body" orient="vert" idx="1"/>
          </p:nvPr>
        </p:nvSpPr>
        <p:spPr>
          <a:xfrm>
            <a:off x="303972" y="1420240"/>
            <a:ext cx="5479312"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8" name="Rechthoek 17"/>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(gelijk)</a:t>
            </a:r>
          </a:p>
        </p:txBody>
      </p:sp>
      <p:sp>
        <p:nvSpPr>
          <p:cNvPr id="64" name="Rechthoek 63"/>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5" name="Groep 64"/>
          <p:cNvGrpSpPr/>
          <p:nvPr userDrawn="1"/>
        </p:nvGrpSpPr>
        <p:grpSpPr>
          <a:xfrm>
            <a:off x="-1374003" y="507639"/>
            <a:ext cx="515688" cy="506526"/>
            <a:chOff x="-1085063" y="758027"/>
            <a:chExt cx="633800" cy="622540"/>
          </a:xfrm>
        </p:grpSpPr>
        <p:sp>
          <p:nvSpPr>
            <p:cNvPr id="66" name="Afgeronde rechthoek 65"/>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7" name="Groep 66"/>
            <p:cNvGrpSpPr/>
            <p:nvPr userDrawn="1"/>
          </p:nvGrpSpPr>
          <p:grpSpPr>
            <a:xfrm>
              <a:off x="-977739" y="864082"/>
              <a:ext cx="419168" cy="410429"/>
              <a:chOff x="6366933" y="309013"/>
              <a:chExt cx="1901295" cy="1861668"/>
            </a:xfrm>
            <a:solidFill>
              <a:srgbClr val="000000"/>
            </a:solidFill>
          </p:grpSpPr>
          <p:sp>
            <p:nvSpPr>
              <p:cNvPr id="68" name="Rechthoek 67"/>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Vrije vorm 77"/>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9" name="Groep 78"/>
          <p:cNvGrpSpPr/>
          <p:nvPr userDrawn="1"/>
        </p:nvGrpSpPr>
        <p:grpSpPr>
          <a:xfrm>
            <a:off x="-2069589" y="1270889"/>
            <a:ext cx="2069589" cy="1920646"/>
            <a:chOff x="-3092517" y="988213"/>
            <a:chExt cx="3260486" cy="3025842"/>
          </a:xfrm>
        </p:grpSpPr>
        <p:sp>
          <p:nvSpPr>
            <p:cNvPr id="80"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1" name="Ovaal 80"/>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2" name="Ovaal 81"/>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3" name="Ovaal 82"/>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4" name="Ovaal 83"/>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5" name="Ovaal 84"/>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6"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7"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8"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9"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0" name="Ovaal 89"/>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1"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2" name="Groep 91"/>
          <p:cNvGrpSpPr/>
          <p:nvPr userDrawn="1"/>
        </p:nvGrpSpPr>
        <p:grpSpPr>
          <a:xfrm>
            <a:off x="-2045873" y="507639"/>
            <a:ext cx="515688" cy="506526"/>
            <a:chOff x="-1845083" y="758027"/>
            <a:chExt cx="633800" cy="622540"/>
          </a:xfrm>
        </p:grpSpPr>
        <p:sp>
          <p:nvSpPr>
            <p:cNvPr id="93" name="Afgeronde rechthoek 92"/>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4" name="Groep 93"/>
            <p:cNvGrpSpPr/>
            <p:nvPr userDrawn="1"/>
          </p:nvGrpSpPr>
          <p:grpSpPr>
            <a:xfrm>
              <a:off x="-1737762" y="864082"/>
              <a:ext cx="419168" cy="410429"/>
              <a:chOff x="3708400" y="309013"/>
              <a:chExt cx="1901295" cy="1861668"/>
            </a:xfrm>
            <a:solidFill>
              <a:srgbClr val="000000"/>
            </a:solidFill>
          </p:grpSpPr>
          <p:sp>
            <p:nvSpPr>
              <p:cNvPr id="95" name="Rechthoek 94"/>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Vrije vorm 104"/>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6" name="Rechte verbindingslijn 105"/>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7" name="Rechte verbindingslijn 106"/>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87322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gr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3" name="Tijdelijke aanduiding voor verticale tekst 2"/>
          <p:cNvSpPr>
            <a:spLocks noGrp="1"/>
          </p:cNvSpPr>
          <p:nvPr>
            <p:ph type="body" orient="vert" idx="1"/>
          </p:nvPr>
        </p:nvSpPr>
        <p:spPr>
          <a:xfrm>
            <a:off x="303971" y="1420240"/>
            <a:ext cx="3334173"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3971925" y="1389818"/>
            <a:ext cx="7881540"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16"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20" name="Rechthoek 19"/>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Beeld (groter)</a:t>
            </a:r>
          </a:p>
        </p:txBody>
      </p:sp>
      <p:sp>
        <p:nvSpPr>
          <p:cNvPr id="66" name="Rechthoek 65"/>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7" name="Groep 66"/>
          <p:cNvGrpSpPr/>
          <p:nvPr userDrawn="1"/>
        </p:nvGrpSpPr>
        <p:grpSpPr>
          <a:xfrm>
            <a:off x="-1374003" y="507639"/>
            <a:ext cx="515688" cy="506526"/>
            <a:chOff x="-1085063" y="758027"/>
            <a:chExt cx="633800" cy="622540"/>
          </a:xfrm>
        </p:grpSpPr>
        <p:sp>
          <p:nvSpPr>
            <p:cNvPr id="68" name="Afgeronde rechthoek 67"/>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9" name="Groep 68"/>
            <p:cNvGrpSpPr/>
            <p:nvPr userDrawn="1"/>
          </p:nvGrpSpPr>
          <p:grpSpPr>
            <a:xfrm>
              <a:off x="-977739" y="864082"/>
              <a:ext cx="419168" cy="410429"/>
              <a:chOff x="6366933" y="309013"/>
              <a:chExt cx="1901295" cy="1861668"/>
            </a:xfrm>
            <a:solidFill>
              <a:srgbClr val="000000"/>
            </a:solidFill>
          </p:grpSpPr>
          <p:sp>
            <p:nvSpPr>
              <p:cNvPr id="70" name="Rechthoek 69"/>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9" name="Rechthoek 78"/>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80" name="Vrije vorm 79"/>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81" name="Groep 80"/>
          <p:cNvGrpSpPr/>
          <p:nvPr userDrawn="1"/>
        </p:nvGrpSpPr>
        <p:grpSpPr>
          <a:xfrm>
            <a:off x="-2069589" y="1270889"/>
            <a:ext cx="2069589" cy="1920646"/>
            <a:chOff x="-3092517" y="988213"/>
            <a:chExt cx="3260486" cy="3025842"/>
          </a:xfrm>
        </p:grpSpPr>
        <p:sp>
          <p:nvSpPr>
            <p:cNvPr id="82"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83" name="Ovaal 82"/>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4" name="Ovaal 83"/>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5" name="Ovaal 84"/>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6" name="Ovaal 85"/>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7" name="Ovaal 86"/>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8"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9"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90"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1"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2" name="Ovaal 91"/>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3"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4" name="Groep 93"/>
          <p:cNvGrpSpPr/>
          <p:nvPr userDrawn="1"/>
        </p:nvGrpSpPr>
        <p:grpSpPr>
          <a:xfrm>
            <a:off x="-2045873" y="507639"/>
            <a:ext cx="515688" cy="506526"/>
            <a:chOff x="-1845083" y="758027"/>
            <a:chExt cx="633800" cy="622540"/>
          </a:xfrm>
        </p:grpSpPr>
        <p:sp>
          <p:nvSpPr>
            <p:cNvPr id="95" name="Afgeronde rechthoek 94"/>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6" name="Groep 95"/>
            <p:cNvGrpSpPr/>
            <p:nvPr userDrawn="1"/>
          </p:nvGrpSpPr>
          <p:grpSpPr>
            <a:xfrm>
              <a:off x="-1737762" y="864082"/>
              <a:ext cx="419168" cy="410429"/>
              <a:chOff x="3708400" y="309013"/>
              <a:chExt cx="1901295" cy="1861668"/>
            </a:xfrm>
            <a:solidFill>
              <a:srgbClr val="000000"/>
            </a:solidFill>
          </p:grpSpPr>
          <p:sp>
            <p:nvSpPr>
              <p:cNvPr id="97" name="Rechthoek 96"/>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6" name="Rechthoek 105"/>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7" name="Vrije vorm 106"/>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8" name="Rechte verbindingslijn 107"/>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10" name="Rechte verbindingslijn 109"/>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25685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eeld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7" name="Tijdelijke aanduiding voor afbeelding 2"/>
          <p:cNvSpPr>
            <a:spLocks noGrp="1"/>
          </p:cNvSpPr>
          <p:nvPr>
            <p:ph type="pic" idx="13"/>
          </p:nvPr>
        </p:nvSpPr>
        <p:spPr>
          <a:xfrm>
            <a:off x="316309" y="1389818"/>
            <a:ext cx="11537156" cy="4686725"/>
          </a:xfrm>
          <a:prstGeom prst="rect">
            <a:avLst/>
          </a:prstGeom>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nl-NL" dirty="0"/>
          </a:p>
        </p:txBody>
      </p:sp>
      <p:sp>
        <p:nvSpPr>
          <p:cNvPr id="3"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8" name="Rechthoek 17"/>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Beeld (volledig) met subtitel</a:t>
            </a:r>
          </a:p>
        </p:txBody>
      </p:sp>
      <p:sp>
        <p:nvSpPr>
          <p:cNvPr id="19" name="Rechthoek 18"/>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20" name="Groep 19"/>
          <p:cNvGrpSpPr/>
          <p:nvPr userDrawn="1"/>
        </p:nvGrpSpPr>
        <p:grpSpPr>
          <a:xfrm>
            <a:off x="-1374003" y="507639"/>
            <a:ext cx="515688" cy="506526"/>
            <a:chOff x="-1085063" y="758027"/>
            <a:chExt cx="633800" cy="622540"/>
          </a:xfrm>
        </p:grpSpPr>
        <p:sp>
          <p:nvSpPr>
            <p:cNvPr id="21" name="Afgeronde rechthoek 20"/>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22" name="Groep 21"/>
            <p:cNvGrpSpPr/>
            <p:nvPr userDrawn="1"/>
          </p:nvGrpSpPr>
          <p:grpSpPr>
            <a:xfrm>
              <a:off x="-977739" y="864082"/>
              <a:ext cx="419168" cy="410429"/>
              <a:chOff x="6366933" y="309013"/>
              <a:chExt cx="1901295" cy="1861668"/>
            </a:xfrm>
            <a:solidFill>
              <a:srgbClr val="000000"/>
            </a:solidFill>
          </p:grpSpPr>
          <p:sp>
            <p:nvSpPr>
              <p:cNvPr id="23" name="Rechthoek 22"/>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4" name="Rechthoek 23"/>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5" name="Rechthoek 24"/>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6" name="Rechthoek 25"/>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7" name="Rechthoek 26"/>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8" name="Rechthoek 27"/>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29" name="Rechthoek 28"/>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0" name="Rechthoek 29"/>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1" name="Rechthoek 30"/>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2" name="Rechthoek 31"/>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33" name="Vrije vorm 32"/>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34" name="Groep 33"/>
          <p:cNvGrpSpPr/>
          <p:nvPr userDrawn="1"/>
        </p:nvGrpSpPr>
        <p:grpSpPr>
          <a:xfrm>
            <a:off x="-2069589" y="1270889"/>
            <a:ext cx="2069589" cy="1920646"/>
            <a:chOff x="-3092517" y="988213"/>
            <a:chExt cx="3260486" cy="3025842"/>
          </a:xfrm>
        </p:grpSpPr>
        <p:sp>
          <p:nvSpPr>
            <p:cNvPr id="35"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36" name="Ovaal 35"/>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37" name="Ovaal 36"/>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38" name="Ovaal 37"/>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39" name="Ovaal 38"/>
            <p:cNvSpPr/>
            <p:nvPr userDrawn="1"/>
          </p:nvSpPr>
          <p:spPr>
            <a:xfrm>
              <a:off x="-3092517" y="257698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40" name="Ovaal 39"/>
            <p:cNvSpPr/>
            <p:nvPr userDrawn="1"/>
          </p:nvSpPr>
          <p:spPr>
            <a:xfrm>
              <a:off x="-3092517" y="310657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41"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42"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43"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Subtitel</a:t>
              </a:r>
            </a:p>
          </p:txBody>
        </p:sp>
        <p:sp>
          <p:nvSpPr>
            <p:cNvPr id="44"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prstClr val="white">
                      <a:lumMod val="95000"/>
                    </a:prstClr>
                  </a:solidFill>
                  <a:effectLst/>
                  <a:uLnTx/>
                  <a:uFillTx/>
                  <a:latin typeface="+mn-lt"/>
                  <a:ea typeface="+mn-ea"/>
                  <a:cs typeface="+mn-cs"/>
                </a:rPr>
                <a:t>Kleurtitel A</a:t>
              </a:r>
            </a:p>
          </p:txBody>
        </p:sp>
        <p:sp>
          <p:nvSpPr>
            <p:cNvPr id="45" name="Ovaal 44"/>
            <p:cNvSpPr/>
            <p:nvPr userDrawn="1"/>
          </p:nvSpPr>
          <p:spPr>
            <a:xfrm>
              <a:off x="-3092517" y="363616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46"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rgbClr val="642D91"/>
                  </a:solidFill>
                  <a:effectLst/>
                  <a:uLnTx/>
                  <a:uFillTx/>
                  <a:latin typeface="+mn-lt"/>
                  <a:ea typeface="+mn-ea"/>
                  <a:cs typeface="+mn-cs"/>
                </a:rPr>
                <a:t>Kleurtitel B</a:t>
              </a:r>
            </a:p>
          </p:txBody>
        </p:sp>
      </p:grpSp>
      <p:grpSp>
        <p:nvGrpSpPr>
          <p:cNvPr id="47" name="Groep 46"/>
          <p:cNvGrpSpPr/>
          <p:nvPr userDrawn="1"/>
        </p:nvGrpSpPr>
        <p:grpSpPr>
          <a:xfrm>
            <a:off x="-2045873" y="507639"/>
            <a:ext cx="515688" cy="506526"/>
            <a:chOff x="-1845083" y="758027"/>
            <a:chExt cx="633800" cy="622540"/>
          </a:xfrm>
        </p:grpSpPr>
        <p:sp>
          <p:nvSpPr>
            <p:cNvPr id="48" name="Afgeronde rechthoek 47"/>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49" name="Groep 48"/>
            <p:cNvGrpSpPr/>
            <p:nvPr userDrawn="1"/>
          </p:nvGrpSpPr>
          <p:grpSpPr>
            <a:xfrm>
              <a:off x="-1737762" y="864082"/>
              <a:ext cx="419168" cy="410429"/>
              <a:chOff x="3708400" y="309013"/>
              <a:chExt cx="1901295" cy="1861668"/>
            </a:xfrm>
            <a:solidFill>
              <a:srgbClr val="000000"/>
            </a:solidFill>
          </p:grpSpPr>
          <p:sp>
            <p:nvSpPr>
              <p:cNvPr id="50" name="Rechthoek 49"/>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1" name="Rechthoek 50"/>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2" name="Rechthoek 51"/>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3" name="Rechthoek 52"/>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4" name="Rechthoek 53"/>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5" name="Rechthoek 54"/>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6" name="Rechthoek 55"/>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7" name="Rechthoek 56"/>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8" name="Rechthoek 57"/>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59" name="Rechthoek 58"/>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0" name="Vrije vorm 59"/>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61" name="Rechte verbindingslijn 60"/>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62" name="Rechte verbindingslijn 61"/>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63" name="Rechte verbindingslijn 62"/>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12455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amp; Grafiek (gelijk)">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13" name="Tijdelijke aanduiding voor verticale tekst 2"/>
          <p:cNvSpPr>
            <a:spLocks noGrp="1"/>
          </p:cNvSpPr>
          <p:nvPr>
            <p:ph type="body" orient="vert" idx="1"/>
          </p:nvPr>
        </p:nvSpPr>
        <p:spPr>
          <a:xfrm>
            <a:off x="303972" y="1420240"/>
            <a:ext cx="5479312" cy="434661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8" name="Tijdelijke aanduiding voor grafiek 7"/>
          <p:cNvSpPr>
            <a:spLocks noGrp="1"/>
          </p:cNvSpPr>
          <p:nvPr>
            <p:ph type="chart" sz="quarter" idx="15"/>
          </p:nvPr>
        </p:nvSpPr>
        <p:spPr>
          <a:xfrm>
            <a:off x="6099243" y="1420240"/>
            <a:ext cx="5754221" cy="4338533"/>
          </a:xfrm>
        </p:spPr>
        <p:txBody>
          <a:bodyPr anchor="ctr"/>
          <a:lstStyle>
            <a:lvl1pPr algn="ctr">
              <a:defRPr/>
            </a:lvl1pPr>
          </a:lstStyle>
          <a:p>
            <a:r>
              <a:rPr lang="en-US" dirty="0"/>
              <a:t>Click icon to add chart</a:t>
            </a:r>
            <a:endParaRPr lang="nl-NL" dirty="0"/>
          </a:p>
        </p:txBody>
      </p:sp>
      <p:sp>
        <p:nvSpPr>
          <p:cNvPr id="9" name="Rechthoek 8"/>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Tekst &amp; Grafiek (gelijk)</a:t>
            </a:r>
          </a:p>
        </p:txBody>
      </p:sp>
      <p:sp>
        <p:nvSpPr>
          <p:cNvPr id="57" name="Rechthoek 56"/>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58" name="Groep 57"/>
          <p:cNvGrpSpPr/>
          <p:nvPr userDrawn="1"/>
        </p:nvGrpSpPr>
        <p:grpSpPr>
          <a:xfrm>
            <a:off x="-1374003" y="507639"/>
            <a:ext cx="515688" cy="506526"/>
            <a:chOff x="-1085063" y="758027"/>
            <a:chExt cx="633800" cy="622540"/>
          </a:xfrm>
        </p:grpSpPr>
        <p:sp>
          <p:nvSpPr>
            <p:cNvPr id="59" name="Afgeronde rechthoek 58"/>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0" name="Groep 59"/>
            <p:cNvGrpSpPr/>
            <p:nvPr userDrawn="1"/>
          </p:nvGrpSpPr>
          <p:grpSpPr>
            <a:xfrm>
              <a:off x="-977739" y="864082"/>
              <a:ext cx="419168" cy="410429"/>
              <a:chOff x="6366933" y="309013"/>
              <a:chExt cx="1901295" cy="1861668"/>
            </a:xfrm>
            <a:solidFill>
              <a:srgbClr val="000000"/>
            </a:solidFill>
          </p:grpSpPr>
          <p:sp>
            <p:nvSpPr>
              <p:cNvPr id="61" name="Rechthoek 60"/>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2" name="Rechthoek 61"/>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3" name="Rechthoek 62"/>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4" name="Rechthoek 63"/>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Vrije vorm 70"/>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2" name="Groep 71"/>
          <p:cNvGrpSpPr/>
          <p:nvPr userDrawn="1"/>
        </p:nvGrpSpPr>
        <p:grpSpPr>
          <a:xfrm>
            <a:off x="-2069589" y="1270889"/>
            <a:ext cx="2069589" cy="1920646"/>
            <a:chOff x="-3092517" y="988213"/>
            <a:chExt cx="3260486" cy="3025842"/>
          </a:xfrm>
        </p:grpSpPr>
        <p:sp>
          <p:nvSpPr>
            <p:cNvPr id="73"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Basistekst</a:t>
              </a:r>
            </a:p>
          </p:txBody>
        </p:sp>
        <p:sp>
          <p:nvSpPr>
            <p:cNvPr id="74" name="Ovaal 73"/>
            <p:cNvSpPr/>
            <p:nvPr userDrawn="1"/>
          </p:nvSpPr>
          <p:spPr>
            <a:xfrm>
              <a:off x="-3092517" y="98821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5" name="Ovaal 74"/>
            <p:cNvSpPr/>
            <p:nvPr userDrawn="1"/>
          </p:nvSpPr>
          <p:spPr>
            <a:xfrm>
              <a:off x="-3092517" y="151780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6" name="Ovaal 75"/>
            <p:cNvSpPr/>
            <p:nvPr userDrawn="1"/>
          </p:nvSpPr>
          <p:spPr>
            <a:xfrm>
              <a:off x="-3092517" y="204739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77" name="Ovaal 76"/>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78" name="Ovaal 77"/>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79"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rgbClr val="642D91"/>
                </a:buClr>
                <a:buSzTx/>
                <a:buFont typeface="Arial"/>
                <a:buChar char="•"/>
                <a:tabLst/>
                <a:defRPr/>
              </a:pPr>
              <a:r>
                <a:rPr kumimoji="0" lang="nl-NL" sz="1200" b="0" i="0" u="none" strike="noStrike" kern="1200" cap="none" spc="0" normalizeH="0" baseline="0" noProof="0" dirty="0">
                  <a:ln>
                    <a:noFill/>
                  </a:ln>
                  <a:solidFill>
                    <a:srgbClr val="646464"/>
                  </a:solidFill>
                  <a:effectLst/>
                  <a:uLnTx/>
                  <a:uFillTx/>
                  <a:latin typeface="+mn-lt"/>
                  <a:ea typeface="+mn-ea"/>
                  <a:cs typeface="+mn-cs"/>
                </a:rPr>
                <a:t>Bullet</a:t>
              </a:r>
            </a:p>
          </p:txBody>
        </p:sp>
        <p:sp>
          <p:nvSpPr>
            <p:cNvPr id="80"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rgbClr val="FFFF00"/>
                </a:buClr>
                <a:buSzTx/>
                <a:buFont typeface="Arial"/>
                <a:buChar char="•"/>
                <a:tabLst/>
                <a:defRPr/>
              </a:pPr>
              <a:r>
                <a:rPr kumimoji="0" lang="nl-NL" sz="1100" b="0" i="0" u="none" strike="noStrike" kern="1200" cap="none" spc="0" normalizeH="0" baseline="0" noProof="0" dirty="0">
                  <a:ln>
                    <a:noFill/>
                  </a:ln>
                  <a:solidFill>
                    <a:srgbClr val="646464"/>
                  </a:solidFill>
                  <a:effectLst/>
                  <a:uLnTx/>
                  <a:uFillTx/>
                  <a:latin typeface="+mn-lt"/>
                  <a:ea typeface="+mn-ea"/>
                  <a:cs typeface="+mn-cs"/>
                </a:rPr>
                <a:t>Sub-Bullet</a:t>
              </a:r>
            </a:p>
          </p:txBody>
        </p:sp>
        <p:sp>
          <p:nvSpPr>
            <p:cNvPr id="81"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2"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3" name="Ovaal 82"/>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4"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5" name="Groep 84"/>
          <p:cNvGrpSpPr/>
          <p:nvPr userDrawn="1"/>
        </p:nvGrpSpPr>
        <p:grpSpPr>
          <a:xfrm>
            <a:off x="-2045873" y="507639"/>
            <a:ext cx="515688" cy="506526"/>
            <a:chOff x="-1845083" y="758027"/>
            <a:chExt cx="633800" cy="622540"/>
          </a:xfrm>
        </p:grpSpPr>
        <p:sp>
          <p:nvSpPr>
            <p:cNvPr id="86" name="Afgeronde rechthoek 85"/>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87" name="Groep 86"/>
            <p:cNvGrpSpPr/>
            <p:nvPr userDrawn="1"/>
          </p:nvGrpSpPr>
          <p:grpSpPr>
            <a:xfrm>
              <a:off x="-1737762" y="864082"/>
              <a:ext cx="419168" cy="410429"/>
              <a:chOff x="3708400" y="309013"/>
              <a:chExt cx="1901295" cy="1861668"/>
            </a:xfrm>
            <a:solidFill>
              <a:srgbClr val="000000"/>
            </a:solidFill>
          </p:grpSpPr>
          <p:sp>
            <p:nvSpPr>
              <p:cNvPr id="88" name="Rechthoek 87"/>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89" name="Rechthoek 88"/>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0" name="Rechthoek 89"/>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1" name="Rechthoek 90"/>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Vrije vorm 97"/>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99" name="Rechte verbindingslijn 98"/>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0" name="Rechte verbindingslijn 99"/>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1" name="Rechte verbindingslijn 100"/>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4859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ek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8" name="Tijdelijke aanduiding voor grafiek 7"/>
          <p:cNvSpPr>
            <a:spLocks noGrp="1"/>
          </p:cNvSpPr>
          <p:nvPr>
            <p:ph type="chart" sz="quarter" idx="13"/>
          </p:nvPr>
        </p:nvSpPr>
        <p:spPr>
          <a:xfrm>
            <a:off x="316937" y="1876098"/>
            <a:ext cx="11536527" cy="3882675"/>
          </a:xfrm>
        </p:spPr>
        <p:txBody>
          <a:bodyPr anchor="ctr"/>
          <a:lstStyle>
            <a:lvl1pPr algn="ctr">
              <a:defRPr/>
            </a:lvl1pPr>
          </a:lstStyle>
          <a:p>
            <a:r>
              <a:rPr lang="en-US" dirty="0"/>
              <a:t>Click icon to add chart</a:t>
            </a:r>
            <a:endParaRPr lang="nl-NL" dirty="0"/>
          </a:p>
        </p:txBody>
      </p:sp>
      <p:sp>
        <p:nvSpPr>
          <p:cNvPr id="13"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4" name="Tijdelijke aanduiding voor tekst 14"/>
          <p:cNvSpPr>
            <a:spLocks noGrp="1"/>
          </p:cNvSpPr>
          <p:nvPr>
            <p:ph type="body" sz="quarter" idx="14"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9" name="Rechthoek 18"/>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Grafiek (volledig) met subtitel</a:t>
            </a:r>
          </a:p>
        </p:txBody>
      </p:sp>
      <p:sp>
        <p:nvSpPr>
          <p:cNvPr id="65" name="Rechthoek 64"/>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6" name="Groep 65"/>
          <p:cNvGrpSpPr/>
          <p:nvPr userDrawn="1"/>
        </p:nvGrpSpPr>
        <p:grpSpPr>
          <a:xfrm>
            <a:off x="-1374003" y="507639"/>
            <a:ext cx="515688" cy="506526"/>
            <a:chOff x="-1085063" y="758027"/>
            <a:chExt cx="633800" cy="622540"/>
          </a:xfrm>
        </p:grpSpPr>
        <p:sp>
          <p:nvSpPr>
            <p:cNvPr id="67" name="Afgeronde rechthoek 66"/>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8" name="Groep 67"/>
            <p:cNvGrpSpPr/>
            <p:nvPr userDrawn="1"/>
          </p:nvGrpSpPr>
          <p:grpSpPr>
            <a:xfrm>
              <a:off x="-977739" y="864082"/>
              <a:ext cx="419168" cy="410429"/>
              <a:chOff x="6366933" y="309013"/>
              <a:chExt cx="1901295" cy="1861668"/>
            </a:xfrm>
            <a:solidFill>
              <a:srgbClr val="000000"/>
            </a:solidFill>
          </p:grpSpPr>
          <p:sp>
            <p:nvSpPr>
              <p:cNvPr id="69" name="Rechthoek 68"/>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Rechthoek 73"/>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5" name="Rechthoek 74"/>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6" name="Rechthoek 75"/>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7" name="Rechthoek 76"/>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8" name="Rechthoek 77"/>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9" name="Vrije vorm 78"/>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80" name="Groep 79"/>
          <p:cNvGrpSpPr/>
          <p:nvPr userDrawn="1"/>
        </p:nvGrpSpPr>
        <p:grpSpPr>
          <a:xfrm>
            <a:off x="-2069589" y="1270889"/>
            <a:ext cx="2069589" cy="1920646"/>
            <a:chOff x="-3092517" y="988213"/>
            <a:chExt cx="3260486" cy="3025842"/>
          </a:xfrm>
        </p:grpSpPr>
        <p:sp>
          <p:nvSpPr>
            <p:cNvPr id="81"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82" name="Ovaal 81"/>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83" name="Ovaal 82"/>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84" name="Ovaal 83"/>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5" name="Ovaal 84"/>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6" name="Ovaal 85"/>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7"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88"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89"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90"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91" name="Ovaal 90"/>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92"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93" name="Groep 92"/>
          <p:cNvGrpSpPr/>
          <p:nvPr userDrawn="1"/>
        </p:nvGrpSpPr>
        <p:grpSpPr>
          <a:xfrm>
            <a:off x="-2045873" y="507639"/>
            <a:ext cx="515688" cy="506526"/>
            <a:chOff x="-1845083" y="758027"/>
            <a:chExt cx="633800" cy="622540"/>
          </a:xfrm>
        </p:grpSpPr>
        <p:sp>
          <p:nvSpPr>
            <p:cNvPr id="94" name="Afgeronde rechthoek 93"/>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5" name="Groep 94"/>
            <p:cNvGrpSpPr/>
            <p:nvPr userDrawn="1"/>
          </p:nvGrpSpPr>
          <p:grpSpPr>
            <a:xfrm>
              <a:off x="-1737762" y="864082"/>
              <a:ext cx="419168" cy="410429"/>
              <a:chOff x="3708400" y="309013"/>
              <a:chExt cx="1901295" cy="1861668"/>
            </a:xfrm>
            <a:solidFill>
              <a:srgbClr val="000000"/>
            </a:solidFill>
          </p:grpSpPr>
          <p:sp>
            <p:nvSpPr>
              <p:cNvPr id="96" name="Rechthoek 95"/>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Rechthoek 100"/>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2" name="Rechthoek 101"/>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3" name="Rechthoek 102"/>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4" name="Rechthoek 103"/>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5" name="Rechthoek 104"/>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6" name="Vrije vorm 105"/>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7" name="Rechte verbindingslijn 106"/>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8" name="Rechte verbindingslijn 107"/>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9" name="Rechte verbindingslijn 108"/>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362922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 (volledig) met sub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4" name="Tijdelijke aanduiding voor datum 3"/>
          <p:cNvSpPr>
            <a:spLocks noGrp="1"/>
          </p:cNvSpPr>
          <p:nvPr>
            <p:ph type="dt" sz="half" idx="10"/>
          </p:nvPr>
        </p:nvSpPr>
        <p:spPr>
          <a:xfrm>
            <a:off x="8448515" y="6434860"/>
            <a:ext cx="2840037" cy="365125"/>
          </a:xfrm>
          <a:prstGeom prst="rect">
            <a:avLst/>
          </a:prstGeom>
        </p:spPr>
        <p:txBody>
          <a:bodyPr anchor="ctr"/>
          <a:lstStyle>
            <a:lvl1pPr algn="r">
              <a:defRPr sz="1000"/>
            </a:lvl1pPr>
          </a:lstStyle>
          <a:p>
            <a:fld id="{81C55895-BBDE-49A9-A51C-B1488599A003}" type="datetime1">
              <a:rPr lang="nl-NL" smtClean="0"/>
              <a:t>18-4-2017</a:t>
            </a:fld>
            <a:endParaRPr lang="nl-NL" dirty="0"/>
          </a:p>
        </p:txBody>
      </p:sp>
      <p:sp>
        <p:nvSpPr>
          <p:cNvPr id="6" name="Tijdelijke aanduiding voor dianummer 5"/>
          <p:cNvSpPr>
            <a:spLocks noGrp="1"/>
          </p:cNvSpPr>
          <p:nvPr>
            <p:ph type="sldNum" sz="quarter" idx="12"/>
          </p:nvPr>
        </p:nvSpPr>
        <p:spPr>
          <a:xfrm>
            <a:off x="11142921" y="6434860"/>
            <a:ext cx="756871" cy="365125"/>
          </a:xfrm>
        </p:spPr>
        <p:txBody>
          <a:bodyPr/>
          <a:lstStyle/>
          <a:p>
            <a:fld id="{B312AE52-FDF5-433E-9C7C-6ECA2BDE0D9B}" type="slidenum">
              <a:rPr lang="nl-NL" smtClean="0"/>
              <a:t>‹#›</a:t>
            </a:fld>
            <a:endParaRPr lang="nl-NL" dirty="0"/>
          </a:p>
        </p:txBody>
      </p:sp>
      <p:sp>
        <p:nvSpPr>
          <p:cNvPr id="7" name="Tijdelijke aanduiding voor tabel 6"/>
          <p:cNvSpPr>
            <a:spLocks noGrp="1"/>
          </p:cNvSpPr>
          <p:nvPr>
            <p:ph type="tbl" sz="quarter" idx="14"/>
          </p:nvPr>
        </p:nvSpPr>
        <p:spPr>
          <a:xfrm>
            <a:off x="322255" y="1876096"/>
            <a:ext cx="11531210" cy="3882677"/>
          </a:xfrm>
        </p:spPr>
        <p:txBody>
          <a:bodyPr anchor="ctr"/>
          <a:lstStyle>
            <a:lvl1pPr algn="ctr">
              <a:defRPr/>
            </a:lvl1pPr>
          </a:lstStyle>
          <a:p>
            <a:r>
              <a:rPr lang="en-US" dirty="0"/>
              <a:t>Click icon to add table</a:t>
            </a:r>
            <a:endParaRPr lang="nl-NL" dirty="0"/>
          </a:p>
        </p:txBody>
      </p:sp>
      <p:sp>
        <p:nvSpPr>
          <p:cNvPr id="8" name="Tijdelijke aanduiding voor verticale tekst 2"/>
          <p:cNvSpPr>
            <a:spLocks noGrp="1"/>
          </p:cNvSpPr>
          <p:nvPr>
            <p:ph type="body" orient="vert" idx="1"/>
          </p:nvPr>
        </p:nvSpPr>
        <p:spPr>
          <a:xfrm>
            <a:off x="303972" y="1420240"/>
            <a:ext cx="11515479" cy="729573"/>
          </a:xfrm>
        </p:spPr>
        <p:txBody>
          <a:bodyPr vert="horz"/>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9" name="Tijdelijke aanduiding voor tekst 14"/>
          <p:cNvSpPr>
            <a:spLocks noGrp="1"/>
          </p:cNvSpPr>
          <p:nvPr>
            <p:ph type="body" sz="quarter" idx="13" hasCustomPrompt="1"/>
          </p:nvPr>
        </p:nvSpPr>
        <p:spPr>
          <a:xfrm>
            <a:off x="-1133" y="5888429"/>
            <a:ext cx="12170908" cy="352605"/>
          </a:xfrm>
          <a:custGeom>
            <a:avLst/>
            <a:gdLst>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0 w 12169775"/>
              <a:gd name="connsiteY4" fmla="*/ 268251 h 268251"/>
              <a:gd name="connsiteX5" fmla="*/ 0 w 12169775"/>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7258 w 12169775"/>
              <a:gd name="connsiteY4" fmla="*/ 119480 h 268251"/>
              <a:gd name="connsiteX5" fmla="*/ 0 w 12169775"/>
              <a:gd name="connsiteY5" fmla="*/ 0 h 268251"/>
              <a:gd name="connsiteX0" fmla="*/ 3628 w 12173403"/>
              <a:gd name="connsiteY0" fmla="*/ 0 h 268251"/>
              <a:gd name="connsiteX1" fmla="*/ 12173403 w 12173403"/>
              <a:gd name="connsiteY1" fmla="*/ 0 h 268251"/>
              <a:gd name="connsiteX2" fmla="*/ 12173403 w 12173403"/>
              <a:gd name="connsiteY2" fmla="*/ 0 h 268251"/>
              <a:gd name="connsiteX3" fmla="*/ 12173403 w 12173403"/>
              <a:gd name="connsiteY3" fmla="*/ 268251 h 268251"/>
              <a:gd name="connsiteX4" fmla="*/ 0 w 12173403"/>
              <a:gd name="connsiteY4" fmla="*/ 123109 h 268251"/>
              <a:gd name="connsiteX5" fmla="*/ 3628 w 12173403"/>
              <a:gd name="connsiteY5" fmla="*/ 0 h 268251"/>
              <a:gd name="connsiteX0" fmla="*/ 10885 w 12180660"/>
              <a:gd name="connsiteY0" fmla="*/ 0 h 268251"/>
              <a:gd name="connsiteX1" fmla="*/ 12180660 w 12180660"/>
              <a:gd name="connsiteY1" fmla="*/ 0 h 268251"/>
              <a:gd name="connsiteX2" fmla="*/ 12180660 w 12180660"/>
              <a:gd name="connsiteY2" fmla="*/ 0 h 268251"/>
              <a:gd name="connsiteX3" fmla="*/ 12180660 w 12180660"/>
              <a:gd name="connsiteY3" fmla="*/ 268251 h 268251"/>
              <a:gd name="connsiteX4" fmla="*/ 0 w 12180660"/>
              <a:gd name="connsiteY4" fmla="*/ 123109 h 268251"/>
              <a:gd name="connsiteX5" fmla="*/ 10885 w 12180660"/>
              <a:gd name="connsiteY5" fmla="*/ 0 h 268251"/>
              <a:gd name="connsiteX0" fmla="*/ 0 w 12169775"/>
              <a:gd name="connsiteY0" fmla="*/ 0 h 268251"/>
              <a:gd name="connsiteX1" fmla="*/ 12169775 w 12169775"/>
              <a:gd name="connsiteY1" fmla="*/ 0 h 268251"/>
              <a:gd name="connsiteX2" fmla="*/ 12169775 w 12169775"/>
              <a:gd name="connsiteY2" fmla="*/ 0 h 268251"/>
              <a:gd name="connsiteX3" fmla="*/ 12169775 w 12169775"/>
              <a:gd name="connsiteY3" fmla="*/ 268251 h 268251"/>
              <a:gd name="connsiteX4" fmla="*/ 3629 w 12169775"/>
              <a:gd name="connsiteY4" fmla="*/ 123109 h 268251"/>
              <a:gd name="connsiteX5" fmla="*/ 0 w 12169775"/>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3109 h 268251"/>
              <a:gd name="connsiteX5" fmla="*/ 1133 w 12170908"/>
              <a:gd name="connsiteY5" fmla="*/ 0 h 268251"/>
              <a:gd name="connsiteX0" fmla="*/ 1133 w 12170908"/>
              <a:gd name="connsiteY0" fmla="*/ 0 h 268251"/>
              <a:gd name="connsiteX1" fmla="*/ 12170908 w 12170908"/>
              <a:gd name="connsiteY1" fmla="*/ 0 h 268251"/>
              <a:gd name="connsiteX2" fmla="*/ 12170908 w 12170908"/>
              <a:gd name="connsiteY2" fmla="*/ 0 h 268251"/>
              <a:gd name="connsiteX3" fmla="*/ 12170908 w 12170908"/>
              <a:gd name="connsiteY3" fmla="*/ 268251 h 268251"/>
              <a:gd name="connsiteX4" fmla="*/ 0 w 12170908"/>
              <a:gd name="connsiteY4" fmla="*/ 125490 h 268251"/>
              <a:gd name="connsiteX5" fmla="*/ 1133 w 12170908"/>
              <a:gd name="connsiteY5" fmla="*/ 0 h 268251"/>
              <a:gd name="connsiteX0" fmla="*/ 1133 w 12170908"/>
              <a:gd name="connsiteY0" fmla="*/ 86468 h 354719"/>
              <a:gd name="connsiteX1" fmla="*/ 12170908 w 12170908"/>
              <a:gd name="connsiteY1" fmla="*/ 86468 h 354719"/>
              <a:gd name="connsiteX2" fmla="*/ 12170908 w 12170908"/>
              <a:gd name="connsiteY2" fmla="*/ 86468 h 354719"/>
              <a:gd name="connsiteX3" fmla="*/ 12170908 w 12170908"/>
              <a:gd name="connsiteY3" fmla="*/ 354719 h 354719"/>
              <a:gd name="connsiteX4" fmla="*/ 0 w 12170908"/>
              <a:gd name="connsiteY4" fmla="*/ 211958 h 354719"/>
              <a:gd name="connsiteX5" fmla="*/ 1133 w 12170908"/>
              <a:gd name="connsiteY5" fmla="*/ 86468 h 354719"/>
              <a:gd name="connsiteX0" fmla="*/ 1133 w 12170908"/>
              <a:gd name="connsiteY0" fmla="*/ 48939 h 317190"/>
              <a:gd name="connsiteX1" fmla="*/ 12170908 w 12170908"/>
              <a:gd name="connsiteY1" fmla="*/ 48939 h 317190"/>
              <a:gd name="connsiteX2" fmla="*/ 12170908 w 12170908"/>
              <a:gd name="connsiteY2" fmla="*/ 48939 h 317190"/>
              <a:gd name="connsiteX3" fmla="*/ 12170908 w 12170908"/>
              <a:gd name="connsiteY3" fmla="*/ 317190 h 317190"/>
              <a:gd name="connsiteX4" fmla="*/ 0 w 12170908"/>
              <a:gd name="connsiteY4" fmla="*/ 174429 h 317190"/>
              <a:gd name="connsiteX5" fmla="*/ 1133 w 12170908"/>
              <a:gd name="connsiteY5" fmla="*/ 48939 h 317190"/>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 name="connsiteX0" fmla="*/ 1133 w 12170908"/>
              <a:gd name="connsiteY0" fmla="*/ 67241 h 335492"/>
              <a:gd name="connsiteX1" fmla="*/ 12170908 w 12170908"/>
              <a:gd name="connsiteY1" fmla="*/ 67241 h 335492"/>
              <a:gd name="connsiteX2" fmla="*/ 12170908 w 12170908"/>
              <a:gd name="connsiteY2" fmla="*/ 67241 h 335492"/>
              <a:gd name="connsiteX3" fmla="*/ 12170908 w 12170908"/>
              <a:gd name="connsiteY3" fmla="*/ 335492 h 335492"/>
              <a:gd name="connsiteX4" fmla="*/ 0 w 12170908"/>
              <a:gd name="connsiteY4" fmla="*/ 192731 h 335492"/>
              <a:gd name="connsiteX5" fmla="*/ 1133 w 12170908"/>
              <a:gd name="connsiteY5" fmla="*/ 6724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908" h="335492">
                <a:moveTo>
                  <a:pt x="1133" y="67241"/>
                </a:moveTo>
                <a:cubicBezTo>
                  <a:pt x="3123869" y="-175951"/>
                  <a:pt x="8804980" y="339615"/>
                  <a:pt x="12170908" y="67241"/>
                </a:cubicBezTo>
                <a:lnTo>
                  <a:pt x="12170908" y="67241"/>
                </a:lnTo>
                <a:lnTo>
                  <a:pt x="12170908" y="335492"/>
                </a:lnTo>
                <a:cubicBezTo>
                  <a:pt x="8396041" y="112808"/>
                  <a:pt x="4056969" y="532148"/>
                  <a:pt x="0" y="192731"/>
                </a:cubicBezTo>
                <a:cubicBezTo>
                  <a:pt x="378" y="151695"/>
                  <a:pt x="755" y="108277"/>
                  <a:pt x="1133" y="67241"/>
                </a:cubicBezTo>
                <a:close/>
              </a:path>
            </a:pathLst>
          </a:custGeom>
          <a:gradFill flip="none" rotWithShape="1">
            <a:gsLst>
              <a:gs pos="100000">
                <a:schemeClr val="accent1"/>
              </a:gs>
              <a:gs pos="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a:defRPr lang="nl-NL" sz="700" baseline="0" dirty="0" smtClean="0">
                <a:solidFill>
                  <a:schemeClr val="accent1">
                    <a:lumMod val="40000"/>
                    <a:lumOff val="60000"/>
                  </a:schemeClr>
                </a:solidFill>
              </a:defRPr>
            </a:lvl1pPr>
          </a:lstStyle>
          <a:p>
            <a:pPr lvl="0" algn="ctr"/>
            <a:r>
              <a:rPr lang="nl-NL" dirty="0"/>
              <a:t>NIET VERWIJDEREN! - Tekst in dit vlak is niet zichtbaar in dia-modus (shift+F5)</a:t>
            </a:r>
          </a:p>
        </p:txBody>
      </p:sp>
      <p:sp>
        <p:nvSpPr>
          <p:cNvPr id="14" name="Rechthoek 13"/>
          <p:cNvSpPr/>
          <p:nvPr userDrawn="1"/>
        </p:nvSpPr>
        <p:spPr>
          <a:xfrm>
            <a:off x="7662042" y="-409916"/>
            <a:ext cx="4523994" cy="387386"/>
          </a:xfrm>
          <a:prstGeom prst="rect">
            <a:avLst/>
          </a:prstGeom>
          <a:noFill/>
          <a:ln w="25400" cap="flat" cmpd="sng" algn="ctr">
            <a:noFill/>
            <a:prstDash val="solid"/>
          </a:ln>
          <a:effectLst/>
        </p:spPr>
        <p:txBody>
          <a:bodyPr lIns="180000" rIns="180000" rtlCol="0" anchor="t"/>
          <a:lstStyle/>
          <a:p>
            <a:pPr marR="0" lvl="0" indent="0" algn="r"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Tabel (volledig) met subtitel</a:t>
            </a:r>
          </a:p>
        </p:txBody>
      </p:sp>
      <p:sp>
        <p:nvSpPr>
          <p:cNvPr id="60" name="Rechthoek 59"/>
          <p:cNvSpPr/>
          <p:nvPr userDrawn="1"/>
        </p:nvSpPr>
        <p:spPr>
          <a:xfrm>
            <a:off x="-2213268" y="0"/>
            <a:ext cx="2187867" cy="387386"/>
          </a:xfrm>
          <a:prstGeom prst="rect">
            <a:avLst/>
          </a:prstGeom>
          <a:noFill/>
          <a:ln w="25400" cap="flat" cmpd="sng" algn="ctr">
            <a:noFill/>
            <a:prstDash val="solid"/>
          </a:ln>
          <a:effectLst/>
        </p:spPr>
        <p:txBody>
          <a:bodyPr lIns="180000" rIns="180000" rtlCol="0" anchor="t"/>
          <a:lstStyle/>
          <a:p>
            <a:pPr marR="0" lvl="0" indent="0" defTabSz="1087016" fontAlgn="auto">
              <a:lnSpc>
                <a:spcPct val="100000"/>
              </a:lnSpc>
              <a:spcBef>
                <a:spcPts val="0"/>
              </a:spcBef>
              <a:spcAft>
                <a:spcPts val="0"/>
              </a:spcAft>
              <a:buClrTx/>
              <a:buSzTx/>
              <a:buFontTx/>
              <a:buNone/>
              <a:tabLst/>
            </a:pPr>
            <a:r>
              <a:rPr kumimoji="0" lang="nl-NL" b="1" i="0" u="none" strike="noStrike" cap="none" spc="0" normalizeH="0" baseline="0" noProof="0" dirty="0">
                <a:ln>
                  <a:noFill/>
                </a:ln>
                <a:solidFill>
                  <a:schemeClr val="accent6"/>
                </a:solidFill>
                <a:effectLst/>
                <a:uLnTx/>
                <a:uFillTx/>
                <a:latin typeface="Calibri" pitchFamily="34" charset="0"/>
              </a:rPr>
              <a:t>TEXT LEVELS</a:t>
            </a:r>
          </a:p>
        </p:txBody>
      </p:sp>
      <p:grpSp>
        <p:nvGrpSpPr>
          <p:cNvPr id="61" name="Groep 60"/>
          <p:cNvGrpSpPr/>
          <p:nvPr userDrawn="1"/>
        </p:nvGrpSpPr>
        <p:grpSpPr>
          <a:xfrm>
            <a:off x="-1374003" y="507639"/>
            <a:ext cx="515688" cy="506526"/>
            <a:chOff x="-1085063" y="758027"/>
            <a:chExt cx="633800" cy="622540"/>
          </a:xfrm>
        </p:grpSpPr>
        <p:sp>
          <p:nvSpPr>
            <p:cNvPr id="62" name="Afgeronde rechthoek 61"/>
            <p:cNvSpPr/>
            <p:nvPr userDrawn="1"/>
          </p:nvSpPr>
          <p:spPr>
            <a:xfrm>
              <a:off x="-108506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63" name="Groep 62"/>
            <p:cNvGrpSpPr/>
            <p:nvPr userDrawn="1"/>
          </p:nvGrpSpPr>
          <p:grpSpPr>
            <a:xfrm>
              <a:off x="-977739" y="864082"/>
              <a:ext cx="419168" cy="410429"/>
              <a:chOff x="6366933" y="309013"/>
              <a:chExt cx="1901295" cy="1861668"/>
            </a:xfrm>
            <a:solidFill>
              <a:srgbClr val="000000"/>
            </a:solidFill>
          </p:grpSpPr>
          <p:sp>
            <p:nvSpPr>
              <p:cNvPr id="64" name="Rechthoek 63"/>
              <p:cNvSpPr/>
              <p:nvPr userDrawn="1"/>
            </p:nvSpPr>
            <p:spPr>
              <a:xfrm>
                <a:off x="6608189"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5" name="Rechthoek 64"/>
              <p:cNvSpPr/>
              <p:nvPr userDrawn="1"/>
            </p:nvSpPr>
            <p:spPr>
              <a:xfrm>
                <a:off x="6608189"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6" name="Rechthoek 65"/>
              <p:cNvSpPr/>
              <p:nvPr userDrawn="1"/>
            </p:nvSpPr>
            <p:spPr>
              <a:xfrm>
                <a:off x="6608189"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7" name="Rechthoek 66"/>
              <p:cNvSpPr/>
              <p:nvPr userDrawn="1"/>
            </p:nvSpPr>
            <p:spPr>
              <a:xfrm>
                <a:off x="7252238"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8" name="Rechthoek 67"/>
              <p:cNvSpPr/>
              <p:nvPr userDrawn="1"/>
            </p:nvSpPr>
            <p:spPr>
              <a:xfrm>
                <a:off x="7252238"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69" name="Rechthoek 68"/>
              <p:cNvSpPr/>
              <p:nvPr userDrawn="1"/>
            </p:nvSpPr>
            <p:spPr>
              <a:xfrm>
                <a:off x="7252238"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0" name="Rechthoek 69"/>
              <p:cNvSpPr/>
              <p:nvPr userDrawn="1"/>
            </p:nvSpPr>
            <p:spPr>
              <a:xfrm>
                <a:off x="7252238"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1" name="Rechthoek 70"/>
              <p:cNvSpPr/>
              <p:nvPr userDrawn="1"/>
            </p:nvSpPr>
            <p:spPr>
              <a:xfrm>
                <a:off x="7252238"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2" name="Rechthoek 71"/>
              <p:cNvSpPr/>
              <p:nvPr userDrawn="1"/>
            </p:nvSpPr>
            <p:spPr>
              <a:xfrm>
                <a:off x="7252238"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3" name="Rechthoek 72"/>
              <p:cNvSpPr/>
              <p:nvPr userDrawn="1"/>
            </p:nvSpPr>
            <p:spPr>
              <a:xfrm>
                <a:off x="7252238"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74" name="Vrije vorm 73"/>
              <p:cNvSpPr/>
              <p:nvPr userDrawn="1"/>
            </p:nvSpPr>
            <p:spPr>
              <a:xfrm flipH="1">
                <a:off x="6366933"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grpSp>
        <p:nvGrpSpPr>
          <p:cNvPr id="75" name="Groep 74"/>
          <p:cNvGrpSpPr/>
          <p:nvPr userDrawn="1"/>
        </p:nvGrpSpPr>
        <p:grpSpPr>
          <a:xfrm>
            <a:off x="-2069589" y="1270889"/>
            <a:ext cx="2069589" cy="1920646"/>
            <a:chOff x="-3092517" y="988213"/>
            <a:chExt cx="3260486" cy="3025842"/>
          </a:xfrm>
        </p:grpSpPr>
        <p:sp>
          <p:nvSpPr>
            <p:cNvPr id="76" name="Textfield placeholder"/>
            <p:cNvSpPr txBox="1">
              <a:spLocks/>
            </p:cNvSpPr>
            <p:nvPr userDrawn="1"/>
          </p:nvSpPr>
          <p:spPr>
            <a:xfrm>
              <a:off x="-2581723" y="103018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600"/>
                </a:spcAft>
                <a:buClr>
                  <a:srgbClr val="646464"/>
                </a:buClr>
                <a:buSzTx/>
                <a:buFont typeface="Arial"/>
                <a:buNone/>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Basistekst</a:t>
              </a:r>
            </a:p>
          </p:txBody>
        </p:sp>
        <p:sp>
          <p:nvSpPr>
            <p:cNvPr id="77" name="Ovaal 76"/>
            <p:cNvSpPr/>
            <p:nvPr userDrawn="1"/>
          </p:nvSpPr>
          <p:spPr>
            <a:xfrm>
              <a:off x="-3092517" y="98821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1</a:t>
              </a:r>
            </a:p>
          </p:txBody>
        </p:sp>
        <p:sp>
          <p:nvSpPr>
            <p:cNvPr id="78" name="Ovaal 77"/>
            <p:cNvSpPr/>
            <p:nvPr userDrawn="1"/>
          </p:nvSpPr>
          <p:spPr>
            <a:xfrm>
              <a:off x="-3092517" y="151780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2</a:t>
              </a:r>
            </a:p>
          </p:txBody>
        </p:sp>
        <p:sp>
          <p:nvSpPr>
            <p:cNvPr id="79" name="Ovaal 78"/>
            <p:cNvSpPr/>
            <p:nvPr userDrawn="1"/>
          </p:nvSpPr>
          <p:spPr>
            <a:xfrm>
              <a:off x="-3092517" y="204739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3</a:t>
              </a:r>
            </a:p>
          </p:txBody>
        </p:sp>
        <p:sp>
          <p:nvSpPr>
            <p:cNvPr id="80" name="Ovaal 79"/>
            <p:cNvSpPr/>
            <p:nvPr userDrawn="1"/>
          </p:nvSpPr>
          <p:spPr>
            <a:xfrm>
              <a:off x="-3092517" y="2576983"/>
              <a:ext cx="377892" cy="377892"/>
            </a:xfrm>
            <a:prstGeom prst="ellipse">
              <a:avLst/>
            </a:prstGeom>
            <a:solidFill>
              <a:schemeClr val="accent6"/>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4</a:t>
              </a:r>
            </a:p>
          </p:txBody>
        </p:sp>
        <p:sp>
          <p:nvSpPr>
            <p:cNvPr id="81" name="Ovaal 80"/>
            <p:cNvSpPr/>
            <p:nvPr userDrawn="1"/>
          </p:nvSpPr>
          <p:spPr>
            <a:xfrm>
              <a:off x="-3092517" y="310657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5</a:t>
              </a:r>
            </a:p>
          </p:txBody>
        </p:sp>
        <p:sp>
          <p:nvSpPr>
            <p:cNvPr id="82" name="Textfield placeholder"/>
            <p:cNvSpPr txBox="1">
              <a:spLocks/>
            </p:cNvSpPr>
            <p:nvPr userDrawn="1"/>
          </p:nvSpPr>
          <p:spPr>
            <a:xfrm>
              <a:off x="-2581723" y="1559780"/>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80975" marR="0" lvl="1" indent="-180975"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200" b="0" i="0" u="none" strike="noStrike" kern="1200" cap="none" spc="0" normalizeH="0" baseline="0" noProof="0" dirty="0">
                  <a:ln>
                    <a:noFill/>
                  </a:ln>
                  <a:solidFill>
                    <a:schemeClr val="bg2"/>
                  </a:solidFill>
                  <a:effectLst/>
                  <a:uLnTx/>
                  <a:uFillTx/>
                  <a:latin typeface="+mn-lt"/>
                  <a:ea typeface="+mn-ea"/>
                  <a:cs typeface="+mn-cs"/>
                </a:rPr>
                <a:t>Bullet</a:t>
              </a:r>
            </a:p>
          </p:txBody>
        </p:sp>
        <p:sp>
          <p:nvSpPr>
            <p:cNvPr id="83" name="Textfield placeholder"/>
            <p:cNvSpPr txBox="1">
              <a:spLocks/>
            </p:cNvSpPr>
            <p:nvPr userDrawn="1"/>
          </p:nvSpPr>
          <p:spPr>
            <a:xfrm>
              <a:off x="-2581723" y="208936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360363" marR="0" lvl="2" indent="-184150" algn="l" defTabSz="457200" rtl="0" eaLnBrk="1" fontAlgn="auto" latinLnBrk="0" hangingPunct="1">
                <a:lnSpc>
                  <a:spcPct val="100000"/>
                </a:lnSpc>
                <a:spcBef>
                  <a:spcPts val="600"/>
                </a:spcBef>
                <a:spcAft>
                  <a:spcPts val="600"/>
                </a:spcAft>
                <a:buClr>
                  <a:schemeClr val="bg2"/>
                </a:buClr>
                <a:buSzTx/>
                <a:buFont typeface="Arial"/>
                <a:buChar char="•"/>
                <a:tabLst/>
                <a:defRPr/>
              </a:pPr>
              <a:r>
                <a:rPr kumimoji="0" lang="nl-NL" sz="1100" b="0" i="0" u="none" strike="noStrike" kern="1200" cap="none" spc="0" normalizeH="0" baseline="0" noProof="0" dirty="0">
                  <a:ln>
                    <a:noFill/>
                  </a:ln>
                  <a:solidFill>
                    <a:schemeClr val="bg2"/>
                  </a:solidFill>
                  <a:effectLst/>
                  <a:uLnTx/>
                  <a:uFillTx/>
                  <a:latin typeface="+mn-lt"/>
                  <a:ea typeface="+mn-ea"/>
                  <a:cs typeface="+mn-cs"/>
                </a:rPr>
                <a:t>Sub-Bullet</a:t>
              </a:r>
            </a:p>
          </p:txBody>
        </p:sp>
        <p:sp>
          <p:nvSpPr>
            <p:cNvPr id="84" name="Textfield placeholder"/>
            <p:cNvSpPr txBox="1">
              <a:spLocks/>
            </p:cNvSpPr>
            <p:nvPr userDrawn="1"/>
          </p:nvSpPr>
          <p:spPr>
            <a:xfrm>
              <a:off x="-2581723" y="261895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0" marR="0" lvl="3"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rgbClr val="918CC8"/>
                  </a:solidFill>
                  <a:effectLst/>
                  <a:uLnTx/>
                  <a:uFillTx/>
                  <a:latin typeface="+mn-lt"/>
                  <a:ea typeface="+mn-ea"/>
                  <a:cs typeface="+mn-cs"/>
                </a:rPr>
                <a:t>Subtitel</a:t>
              </a:r>
            </a:p>
          </p:txBody>
        </p:sp>
        <p:sp>
          <p:nvSpPr>
            <p:cNvPr id="85" name="Textfield placeholder"/>
            <p:cNvSpPr txBox="1">
              <a:spLocks/>
            </p:cNvSpPr>
            <p:nvPr userDrawn="1"/>
          </p:nvSpPr>
          <p:spPr>
            <a:xfrm>
              <a:off x="-2581723" y="3148550"/>
              <a:ext cx="2749692"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4" indent="0" algn="l" defTabSz="457200" rtl="0" eaLnBrk="1" fontAlgn="auto" latinLnBrk="0" hangingPunct="1">
                <a:lnSpc>
                  <a:spcPct val="100000"/>
                </a:lnSpc>
                <a:spcBef>
                  <a:spcPts val="600"/>
                </a:spcBef>
                <a:spcAft>
                  <a:spcPts val="600"/>
                </a:spcAft>
                <a:buClr>
                  <a:srgbClr val="FFFF00"/>
                </a:buClr>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A</a:t>
              </a:r>
            </a:p>
          </p:txBody>
        </p:sp>
        <p:sp>
          <p:nvSpPr>
            <p:cNvPr id="86" name="Ovaal 85"/>
            <p:cNvSpPr/>
            <p:nvPr userDrawn="1"/>
          </p:nvSpPr>
          <p:spPr>
            <a:xfrm>
              <a:off x="-3092517" y="3636163"/>
              <a:ext cx="377892" cy="377892"/>
            </a:xfrm>
            <a:prstGeom prst="ellipse">
              <a:avLst/>
            </a:prstGeom>
            <a:solidFill>
              <a:schemeClr val="bg2"/>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sysClr val="window" lastClr="FFFFFF"/>
                  </a:solidFill>
                  <a:effectLst/>
                  <a:uLnTx/>
                  <a:uFillTx/>
                  <a:latin typeface="Trebuchet MS"/>
                  <a:ea typeface="+mn-ea"/>
                  <a:cs typeface="+mn-cs"/>
                </a:rPr>
                <a:t>6</a:t>
              </a:r>
            </a:p>
          </p:txBody>
        </p:sp>
        <p:sp>
          <p:nvSpPr>
            <p:cNvPr id="87" name="Textfield placeholder"/>
            <p:cNvSpPr txBox="1">
              <a:spLocks/>
            </p:cNvSpPr>
            <p:nvPr userDrawn="1"/>
          </p:nvSpPr>
          <p:spPr>
            <a:xfrm>
              <a:off x="-2581722" y="3678139"/>
              <a:ext cx="2702813" cy="293940"/>
            </a:xfrm>
            <a:prstGeom prst="rect">
              <a:avLst/>
            </a:prstGeom>
          </p:spPr>
          <p:txBody>
            <a:bodyPr vert="horz" lIns="0" tIns="0" rIns="540000" bIns="0" rtlCol="0" anchor="ctr">
              <a:noAutofit/>
            </a:bodyPr>
            <a:lstStyle>
              <a:defPPr>
                <a:defRPr lang="nl-NL"/>
              </a:defPPr>
              <a:lvl1pPr marL="0" algn="l" defTabSz="1087016" rtl="0" eaLnBrk="1" latinLnBrk="0" hangingPunct="1">
                <a:defRPr sz="2100" kern="1200">
                  <a:solidFill>
                    <a:schemeClr val="tx1"/>
                  </a:solidFill>
                  <a:latin typeface="+mn-lt"/>
                  <a:ea typeface="+mn-ea"/>
                  <a:cs typeface="+mn-cs"/>
                </a:defRPr>
              </a:lvl1pPr>
              <a:lvl2pPr marL="543508" algn="l" defTabSz="1087016" rtl="0" eaLnBrk="1" latinLnBrk="0" hangingPunct="1">
                <a:defRPr sz="2100" kern="1200">
                  <a:solidFill>
                    <a:schemeClr val="tx1"/>
                  </a:solidFill>
                  <a:latin typeface="+mn-lt"/>
                  <a:ea typeface="+mn-ea"/>
                  <a:cs typeface="+mn-cs"/>
                </a:defRPr>
              </a:lvl2pPr>
              <a:lvl3pPr marL="1087016" algn="l" defTabSz="1087016" rtl="0" eaLnBrk="1" latinLnBrk="0" hangingPunct="1">
                <a:defRPr sz="2100" kern="1200">
                  <a:solidFill>
                    <a:schemeClr val="tx1"/>
                  </a:solidFill>
                  <a:latin typeface="+mn-lt"/>
                  <a:ea typeface="+mn-ea"/>
                  <a:cs typeface="+mn-cs"/>
                </a:defRPr>
              </a:lvl3pPr>
              <a:lvl4pPr marL="1630523" algn="l" defTabSz="1087016" rtl="0" eaLnBrk="1" latinLnBrk="0" hangingPunct="1">
                <a:defRPr sz="2100" kern="1200">
                  <a:solidFill>
                    <a:schemeClr val="tx1"/>
                  </a:solidFill>
                  <a:latin typeface="+mn-lt"/>
                  <a:ea typeface="+mn-ea"/>
                  <a:cs typeface="+mn-cs"/>
                </a:defRPr>
              </a:lvl4pPr>
              <a:lvl5pPr marL="2174031" algn="l" defTabSz="1087016" rtl="0" eaLnBrk="1" latinLnBrk="0" hangingPunct="1">
                <a:defRPr sz="2100" kern="1200">
                  <a:solidFill>
                    <a:schemeClr val="tx1"/>
                  </a:solidFill>
                  <a:latin typeface="+mn-lt"/>
                  <a:ea typeface="+mn-ea"/>
                  <a:cs typeface="+mn-cs"/>
                </a:defRPr>
              </a:lvl5pPr>
              <a:lvl6pPr marL="2717539" algn="l" defTabSz="1087016" rtl="0" eaLnBrk="1" latinLnBrk="0" hangingPunct="1">
                <a:defRPr sz="2100" kern="1200">
                  <a:solidFill>
                    <a:schemeClr val="tx1"/>
                  </a:solidFill>
                  <a:latin typeface="+mn-lt"/>
                  <a:ea typeface="+mn-ea"/>
                  <a:cs typeface="+mn-cs"/>
                </a:defRPr>
              </a:lvl6pPr>
              <a:lvl7pPr marL="3261047" algn="l" defTabSz="1087016" rtl="0" eaLnBrk="1" latinLnBrk="0" hangingPunct="1">
                <a:defRPr sz="2100" kern="1200">
                  <a:solidFill>
                    <a:schemeClr val="tx1"/>
                  </a:solidFill>
                  <a:latin typeface="+mn-lt"/>
                  <a:ea typeface="+mn-ea"/>
                  <a:cs typeface="+mn-cs"/>
                </a:defRPr>
              </a:lvl7pPr>
              <a:lvl8pPr marL="3804554" algn="l" defTabSz="1087016" rtl="0" eaLnBrk="1" latinLnBrk="0" hangingPunct="1">
                <a:defRPr sz="2100" kern="1200">
                  <a:solidFill>
                    <a:schemeClr val="tx1"/>
                  </a:solidFill>
                  <a:latin typeface="+mn-lt"/>
                  <a:ea typeface="+mn-ea"/>
                  <a:cs typeface="+mn-cs"/>
                </a:defRPr>
              </a:lvl8pPr>
              <a:lvl9pPr marL="4348062" algn="l" defTabSz="1087016" rtl="0" eaLnBrk="1" latinLnBrk="0" hangingPunct="1">
                <a:defRPr sz="2100" kern="1200">
                  <a:solidFill>
                    <a:schemeClr val="tx1"/>
                  </a:solidFill>
                  <a:latin typeface="+mn-lt"/>
                  <a:ea typeface="+mn-ea"/>
                  <a:cs typeface="+mn-cs"/>
                </a:defRPr>
              </a:lvl9pPr>
            </a:lstStyle>
            <a:p>
              <a:pPr marL="174625" marR="0" lvl="5" indent="0" algn="l" defTabSz="457200" rtl="0" eaLnBrk="1" fontAlgn="auto" latinLnBrk="0" hangingPunct="1">
                <a:lnSpc>
                  <a:spcPct val="100000"/>
                </a:lnSpc>
                <a:spcBef>
                  <a:spcPts val="600"/>
                </a:spcBef>
                <a:spcAft>
                  <a:spcPts val="600"/>
                </a:spcAft>
                <a:buClrTx/>
                <a:buSzTx/>
                <a:buFont typeface="Arial"/>
                <a:buNone/>
                <a:tabLst/>
                <a:defRPr/>
              </a:pPr>
              <a:r>
                <a:rPr kumimoji="0" lang="nl-NL" sz="1400" b="1" i="0" u="none" strike="noStrike" kern="1200" cap="none" spc="0" normalizeH="0" baseline="0" noProof="0" dirty="0">
                  <a:ln>
                    <a:noFill/>
                  </a:ln>
                  <a:solidFill>
                    <a:schemeClr val="bg2"/>
                  </a:solidFill>
                  <a:effectLst/>
                  <a:uLnTx/>
                  <a:uFillTx/>
                  <a:latin typeface="+mn-lt"/>
                  <a:ea typeface="+mn-ea"/>
                  <a:cs typeface="+mn-cs"/>
                </a:rPr>
                <a:t>Kleurtitel B</a:t>
              </a:r>
            </a:p>
          </p:txBody>
        </p:sp>
      </p:grpSp>
      <p:grpSp>
        <p:nvGrpSpPr>
          <p:cNvPr id="88" name="Groep 87"/>
          <p:cNvGrpSpPr/>
          <p:nvPr userDrawn="1"/>
        </p:nvGrpSpPr>
        <p:grpSpPr>
          <a:xfrm>
            <a:off x="-2045873" y="507639"/>
            <a:ext cx="515688" cy="506526"/>
            <a:chOff x="-1845083" y="758027"/>
            <a:chExt cx="633800" cy="622540"/>
          </a:xfrm>
        </p:grpSpPr>
        <p:sp>
          <p:nvSpPr>
            <p:cNvPr id="89" name="Afgeronde rechthoek 88"/>
            <p:cNvSpPr/>
            <p:nvPr userDrawn="1"/>
          </p:nvSpPr>
          <p:spPr>
            <a:xfrm>
              <a:off x="-1845083" y="758027"/>
              <a:ext cx="633800" cy="622540"/>
            </a:xfrm>
            <a:prstGeom prst="roundRect">
              <a:avLst>
                <a:gd name="adj" fmla="val 10944"/>
              </a:avLst>
            </a:prstGeom>
            <a:solidFill>
              <a:sysClr val="window" lastClr="FFFFFF"/>
            </a:solidFill>
            <a:ln w="3175"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nvGrpSpPr>
            <p:cNvPr id="90" name="Groep 89"/>
            <p:cNvGrpSpPr/>
            <p:nvPr userDrawn="1"/>
          </p:nvGrpSpPr>
          <p:grpSpPr>
            <a:xfrm>
              <a:off x="-1737762" y="864082"/>
              <a:ext cx="419168" cy="410429"/>
              <a:chOff x="3708400" y="309013"/>
              <a:chExt cx="1901295" cy="1861668"/>
            </a:xfrm>
            <a:solidFill>
              <a:srgbClr val="000000"/>
            </a:solidFill>
          </p:grpSpPr>
          <p:sp>
            <p:nvSpPr>
              <p:cNvPr id="91" name="Rechthoek 90"/>
              <p:cNvSpPr/>
              <p:nvPr userDrawn="1"/>
            </p:nvSpPr>
            <p:spPr>
              <a:xfrm>
                <a:off x="3949656" y="535149"/>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2" name="Rechthoek 91"/>
              <p:cNvSpPr/>
              <p:nvPr userDrawn="1"/>
            </p:nvSpPr>
            <p:spPr>
              <a:xfrm>
                <a:off x="3949656" y="1512611"/>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3" name="Rechthoek 92"/>
              <p:cNvSpPr/>
              <p:nvPr userDrawn="1"/>
            </p:nvSpPr>
            <p:spPr>
              <a:xfrm>
                <a:off x="3949656" y="1780625"/>
                <a:ext cx="45757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4" name="Rechthoek 93"/>
              <p:cNvSpPr/>
              <p:nvPr userDrawn="1"/>
            </p:nvSpPr>
            <p:spPr>
              <a:xfrm>
                <a:off x="4593705" y="535149"/>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5" name="Rechthoek 94"/>
              <p:cNvSpPr/>
              <p:nvPr userDrawn="1"/>
            </p:nvSpPr>
            <p:spPr>
              <a:xfrm>
                <a:off x="4593705" y="1512611"/>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6" name="Rechthoek 95"/>
              <p:cNvSpPr/>
              <p:nvPr userDrawn="1"/>
            </p:nvSpPr>
            <p:spPr>
              <a:xfrm>
                <a:off x="4593705" y="1780625"/>
                <a:ext cx="1777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7" name="Rechthoek 96"/>
              <p:cNvSpPr/>
              <p:nvPr userDrawn="1"/>
            </p:nvSpPr>
            <p:spPr>
              <a:xfrm>
                <a:off x="4593705" y="854236"/>
                <a:ext cx="1015990"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8" name="Rechthoek 97"/>
              <p:cNvSpPr/>
              <p:nvPr userDrawn="1"/>
            </p:nvSpPr>
            <p:spPr>
              <a:xfrm>
                <a:off x="4593705" y="1191263"/>
                <a:ext cx="606415" cy="1990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99" name="Rechthoek 98"/>
              <p:cNvSpPr/>
              <p:nvPr userDrawn="1"/>
            </p:nvSpPr>
            <p:spPr>
              <a:xfrm>
                <a:off x="4593705" y="309013"/>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0" name="Rechthoek 99"/>
              <p:cNvSpPr/>
              <p:nvPr userDrawn="1"/>
            </p:nvSpPr>
            <p:spPr>
              <a:xfrm>
                <a:off x="4593705" y="2021132"/>
                <a:ext cx="88895" cy="149549"/>
              </a:xfrm>
              <a:prstGeom prst="rect">
                <a:avLst/>
              </a:prstGeom>
              <a:grp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sp>
            <p:nvSpPr>
              <p:cNvPr id="101" name="Vrije vorm 100"/>
              <p:cNvSpPr/>
              <p:nvPr userDrawn="1"/>
            </p:nvSpPr>
            <p:spPr>
              <a:xfrm>
                <a:off x="3708400" y="804333"/>
                <a:ext cx="762000" cy="575734"/>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A1A0A0"/>
              </a:solidFill>
              <a:ln w="25400" cap="flat" cmpd="sng" algn="ctr">
                <a:noFill/>
                <a:prstDash val="solid"/>
              </a:ln>
              <a:effectLst/>
            </p:spPr>
            <p:txBody>
              <a:bodyPr rtlCol="0" anchor="ctr"/>
              <a:lstStyle>
                <a:defPPr>
                  <a:defRPr lang="nl-NL"/>
                </a:defPPr>
                <a:lvl1pPr marL="0" algn="l" defTabSz="1087016" rtl="0" eaLnBrk="1" latinLnBrk="0" hangingPunct="1">
                  <a:defRPr sz="2100" kern="1200">
                    <a:solidFill>
                      <a:schemeClr val="lt1"/>
                    </a:solidFill>
                    <a:latin typeface="+mn-lt"/>
                    <a:ea typeface="+mn-ea"/>
                    <a:cs typeface="+mn-cs"/>
                  </a:defRPr>
                </a:lvl1pPr>
                <a:lvl2pPr marL="543508" algn="l" defTabSz="1087016" rtl="0" eaLnBrk="1" latinLnBrk="0" hangingPunct="1">
                  <a:defRPr sz="2100" kern="1200">
                    <a:solidFill>
                      <a:schemeClr val="lt1"/>
                    </a:solidFill>
                    <a:latin typeface="+mn-lt"/>
                    <a:ea typeface="+mn-ea"/>
                    <a:cs typeface="+mn-cs"/>
                  </a:defRPr>
                </a:lvl2pPr>
                <a:lvl3pPr marL="1087016" algn="l" defTabSz="1087016" rtl="0" eaLnBrk="1" latinLnBrk="0" hangingPunct="1">
                  <a:defRPr sz="2100" kern="1200">
                    <a:solidFill>
                      <a:schemeClr val="lt1"/>
                    </a:solidFill>
                    <a:latin typeface="+mn-lt"/>
                    <a:ea typeface="+mn-ea"/>
                    <a:cs typeface="+mn-cs"/>
                  </a:defRPr>
                </a:lvl3pPr>
                <a:lvl4pPr marL="1630523" algn="l" defTabSz="1087016" rtl="0" eaLnBrk="1" latinLnBrk="0" hangingPunct="1">
                  <a:defRPr sz="2100" kern="1200">
                    <a:solidFill>
                      <a:schemeClr val="lt1"/>
                    </a:solidFill>
                    <a:latin typeface="+mn-lt"/>
                    <a:ea typeface="+mn-ea"/>
                    <a:cs typeface="+mn-cs"/>
                  </a:defRPr>
                </a:lvl4pPr>
                <a:lvl5pPr marL="2174031" algn="l" defTabSz="1087016" rtl="0" eaLnBrk="1" latinLnBrk="0" hangingPunct="1">
                  <a:defRPr sz="2100" kern="1200">
                    <a:solidFill>
                      <a:schemeClr val="lt1"/>
                    </a:solidFill>
                    <a:latin typeface="+mn-lt"/>
                    <a:ea typeface="+mn-ea"/>
                    <a:cs typeface="+mn-cs"/>
                  </a:defRPr>
                </a:lvl5pPr>
                <a:lvl6pPr marL="2717539" algn="l" defTabSz="1087016" rtl="0" eaLnBrk="1" latinLnBrk="0" hangingPunct="1">
                  <a:defRPr sz="2100" kern="1200">
                    <a:solidFill>
                      <a:schemeClr val="lt1"/>
                    </a:solidFill>
                    <a:latin typeface="+mn-lt"/>
                    <a:ea typeface="+mn-ea"/>
                    <a:cs typeface="+mn-cs"/>
                  </a:defRPr>
                </a:lvl6pPr>
                <a:lvl7pPr marL="3261047" algn="l" defTabSz="1087016" rtl="0" eaLnBrk="1" latinLnBrk="0" hangingPunct="1">
                  <a:defRPr sz="2100" kern="1200">
                    <a:solidFill>
                      <a:schemeClr val="lt1"/>
                    </a:solidFill>
                    <a:latin typeface="+mn-lt"/>
                    <a:ea typeface="+mn-ea"/>
                    <a:cs typeface="+mn-cs"/>
                  </a:defRPr>
                </a:lvl7pPr>
                <a:lvl8pPr marL="3804554" algn="l" defTabSz="1087016" rtl="0" eaLnBrk="1" latinLnBrk="0" hangingPunct="1">
                  <a:defRPr sz="2100" kern="1200">
                    <a:solidFill>
                      <a:schemeClr val="lt1"/>
                    </a:solidFill>
                    <a:latin typeface="+mn-lt"/>
                    <a:ea typeface="+mn-ea"/>
                    <a:cs typeface="+mn-cs"/>
                  </a:defRPr>
                </a:lvl8pPr>
                <a:lvl9pPr marL="4348062" algn="l" defTabSz="1087016" rtl="0" eaLnBrk="1" latinLnBrk="0" hangingPunct="1">
                  <a:defRPr sz="2100" kern="1200">
                    <a:solidFill>
                      <a:schemeClr val="lt1"/>
                    </a:solidFill>
                    <a:latin typeface="+mn-lt"/>
                    <a:ea typeface="+mn-ea"/>
                    <a:cs typeface="+mn-cs"/>
                  </a:defRPr>
                </a:lvl9pPr>
              </a:lstStyle>
              <a:p>
                <a:pPr marL="0" marR="0" lvl="0" indent="0" algn="ctr" defTabSz="1087016" rtl="0" eaLnBrk="1" fontAlgn="auto" latinLnBrk="0" hangingPunct="1">
                  <a:lnSpc>
                    <a:spcPct val="100000"/>
                  </a:lnSpc>
                  <a:spcBef>
                    <a:spcPts val="0"/>
                  </a:spcBef>
                  <a:spcAft>
                    <a:spcPts val="0"/>
                  </a:spcAft>
                  <a:buClrTx/>
                  <a:buSzTx/>
                  <a:buFontTx/>
                  <a:buNone/>
                  <a:tabLst/>
                  <a:defRPr/>
                </a:pPr>
                <a:endParaRPr kumimoji="0" lang="nl-NL" sz="2100" b="0" i="0" u="none" strike="noStrike" kern="1200" cap="none" spc="0" normalizeH="0" baseline="0" noProof="0" dirty="0">
                  <a:ln>
                    <a:noFill/>
                  </a:ln>
                  <a:solidFill>
                    <a:sysClr val="window" lastClr="FFFFFF"/>
                  </a:solidFill>
                  <a:effectLst/>
                  <a:uLnTx/>
                  <a:uFillTx/>
                  <a:latin typeface="Trebuchet MS"/>
                  <a:ea typeface="+mn-ea"/>
                  <a:cs typeface="+mn-cs"/>
                </a:endParaRPr>
              </a:p>
            </p:txBody>
          </p:sp>
        </p:grpSp>
      </p:grpSp>
      <p:cxnSp>
        <p:nvCxnSpPr>
          <p:cNvPr id="102" name="Rechte verbindingslijn 101"/>
          <p:cNvCxnSpPr/>
          <p:nvPr userDrawn="1"/>
        </p:nvCxnSpPr>
        <p:spPr>
          <a:xfrm>
            <a:off x="-2069589" y="384986"/>
            <a:ext cx="1894536" cy="0"/>
          </a:xfrm>
          <a:prstGeom prst="line">
            <a:avLst/>
          </a:prstGeom>
          <a:noFill/>
          <a:ln w="9525" cap="flat" cmpd="sng" algn="ctr">
            <a:solidFill>
              <a:srgbClr val="A1A0A0">
                <a:lumMod val="75000"/>
              </a:srgbClr>
            </a:solidFill>
            <a:prstDash val="solid"/>
          </a:ln>
          <a:effectLst/>
        </p:spPr>
      </p:cxnSp>
      <p:cxnSp>
        <p:nvCxnSpPr>
          <p:cNvPr id="103" name="Rechte verbindingslijn 102"/>
          <p:cNvCxnSpPr/>
          <p:nvPr userDrawn="1"/>
        </p:nvCxnSpPr>
        <p:spPr>
          <a:xfrm>
            <a:off x="-2069589" y="1155453"/>
            <a:ext cx="1894536" cy="0"/>
          </a:xfrm>
          <a:prstGeom prst="line">
            <a:avLst/>
          </a:prstGeom>
          <a:noFill/>
          <a:ln w="9525" cap="flat" cmpd="sng" algn="ctr">
            <a:solidFill>
              <a:srgbClr val="A1A0A0">
                <a:lumMod val="75000"/>
              </a:srgbClr>
            </a:solidFill>
            <a:prstDash val="solid"/>
          </a:ln>
          <a:effectLst/>
        </p:spPr>
      </p:cxnSp>
      <p:cxnSp>
        <p:nvCxnSpPr>
          <p:cNvPr id="104" name="Rechte verbindingslijn 103"/>
          <p:cNvCxnSpPr/>
          <p:nvPr userDrawn="1"/>
        </p:nvCxnSpPr>
        <p:spPr>
          <a:xfrm>
            <a:off x="-2069589" y="3305987"/>
            <a:ext cx="1894536" cy="0"/>
          </a:xfrm>
          <a:prstGeom prst="line">
            <a:avLst/>
          </a:prstGeom>
          <a:noFill/>
          <a:ln w="9525" cap="flat" cmpd="sng" algn="ctr">
            <a:solidFill>
              <a:srgbClr val="A1A0A0">
                <a:lumMod val="75000"/>
              </a:srgbClr>
            </a:solidFill>
            <a:prstDash val="solid"/>
          </a:ln>
          <a:effectLst/>
        </p:spPr>
      </p:cxnSp>
    </p:spTree>
    <p:extLst>
      <p:ext uri="{BB962C8B-B14F-4D97-AF65-F5344CB8AC3E}">
        <p14:creationId xmlns:p14="http://schemas.microsoft.com/office/powerpoint/2010/main" val="9054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hthoek 19"/>
          <p:cNvSpPr/>
          <p:nvPr userDrawn="1"/>
        </p:nvSpPr>
        <p:spPr>
          <a:xfrm>
            <a:off x="0" y="0"/>
            <a:ext cx="1216977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dirty="0"/>
          </a:p>
        </p:txBody>
      </p:sp>
      <p:sp>
        <p:nvSpPr>
          <p:cNvPr id="30" name="Rechthoek 20"/>
          <p:cNvSpPr/>
          <p:nvPr userDrawn="1"/>
        </p:nvSpPr>
        <p:spPr>
          <a:xfrm>
            <a:off x="0" y="5914349"/>
            <a:ext cx="12169775" cy="747407"/>
          </a:xfrm>
          <a:custGeom>
            <a:avLst/>
            <a:gdLst>
              <a:gd name="connsiteX0" fmla="*/ 0 w 12169775"/>
              <a:gd name="connsiteY0" fmla="*/ 0 h 457200"/>
              <a:gd name="connsiteX1" fmla="*/ 12169775 w 12169775"/>
              <a:gd name="connsiteY1" fmla="*/ 0 h 457200"/>
              <a:gd name="connsiteX2" fmla="*/ 12169775 w 12169775"/>
              <a:gd name="connsiteY2" fmla="*/ 457200 h 457200"/>
              <a:gd name="connsiteX3" fmla="*/ 0 w 12169775"/>
              <a:gd name="connsiteY3" fmla="*/ 457200 h 457200"/>
              <a:gd name="connsiteX4" fmla="*/ 0 w 12169775"/>
              <a:gd name="connsiteY4" fmla="*/ 0 h 457200"/>
              <a:gd name="connsiteX0" fmla="*/ 0 w 12169775"/>
              <a:gd name="connsiteY0" fmla="*/ 118139 h 575339"/>
              <a:gd name="connsiteX1" fmla="*/ 12169775 w 12169775"/>
              <a:gd name="connsiteY1" fmla="*/ 118139 h 575339"/>
              <a:gd name="connsiteX2" fmla="*/ 12169775 w 12169775"/>
              <a:gd name="connsiteY2" fmla="*/ 575339 h 575339"/>
              <a:gd name="connsiteX3" fmla="*/ 0 w 12169775"/>
              <a:gd name="connsiteY3" fmla="*/ 575339 h 575339"/>
              <a:gd name="connsiteX4" fmla="*/ 0 w 12169775"/>
              <a:gd name="connsiteY4" fmla="*/ 118139 h 575339"/>
              <a:gd name="connsiteX0" fmla="*/ 0 w 12169775"/>
              <a:gd name="connsiteY0" fmla="*/ 96067 h 553267"/>
              <a:gd name="connsiteX1" fmla="*/ 12169775 w 12169775"/>
              <a:gd name="connsiteY1" fmla="*/ 96067 h 553267"/>
              <a:gd name="connsiteX2" fmla="*/ 12169775 w 12169775"/>
              <a:gd name="connsiteY2" fmla="*/ 553267 h 553267"/>
              <a:gd name="connsiteX3" fmla="*/ 0 w 12169775"/>
              <a:gd name="connsiteY3" fmla="*/ 553267 h 553267"/>
              <a:gd name="connsiteX4" fmla="*/ 0 w 12169775"/>
              <a:gd name="connsiteY4" fmla="*/ 96067 h 553267"/>
              <a:gd name="connsiteX0" fmla="*/ 0 w 12169775"/>
              <a:gd name="connsiteY0" fmla="*/ 78696 h 535896"/>
              <a:gd name="connsiteX1" fmla="*/ 12169775 w 12169775"/>
              <a:gd name="connsiteY1" fmla="*/ 78696 h 535896"/>
              <a:gd name="connsiteX2" fmla="*/ 12169775 w 12169775"/>
              <a:gd name="connsiteY2" fmla="*/ 535896 h 535896"/>
              <a:gd name="connsiteX3" fmla="*/ 0 w 12169775"/>
              <a:gd name="connsiteY3" fmla="*/ 535896 h 535896"/>
              <a:gd name="connsiteX4" fmla="*/ 0 w 12169775"/>
              <a:gd name="connsiteY4" fmla="*/ 78696 h 535896"/>
              <a:gd name="connsiteX0" fmla="*/ 0 w 12169775"/>
              <a:gd name="connsiteY0" fmla="*/ 85652 h 542852"/>
              <a:gd name="connsiteX1" fmla="*/ 12169775 w 12169775"/>
              <a:gd name="connsiteY1" fmla="*/ 85652 h 542852"/>
              <a:gd name="connsiteX2" fmla="*/ 12169775 w 12169775"/>
              <a:gd name="connsiteY2" fmla="*/ 542852 h 542852"/>
              <a:gd name="connsiteX3" fmla="*/ 0 w 12169775"/>
              <a:gd name="connsiteY3" fmla="*/ 542852 h 542852"/>
              <a:gd name="connsiteX4" fmla="*/ 0 w 12169775"/>
              <a:gd name="connsiteY4" fmla="*/ 85652 h 542852"/>
              <a:gd name="connsiteX0" fmla="*/ 0 w 12169775"/>
              <a:gd name="connsiteY0" fmla="*/ 42064 h 499264"/>
              <a:gd name="connsiteX1" fmla="*/ 12169775 w 12169775"/>
              <a:gd name="connsiteY1" fmla="*/ 42064 h 499264"/>
              <a:gd name="connsiteX2" fmla="*/ 12169775 w 12169775"/>
              <a:gd name="connsiteY2" fmla="*/ 499264 h 499264"/>
              <a:gd name="connsiteX3" fmla="*/ 0 w 12169775"/>
              <a:gd name="connsiteY3" fmla="*/ 499264 h 499264"/>
              <a:gd name="connsiteX4" fmla="*/ 0 w 12169775"/>
              <a:gd name="connsiteY4" fmla="*/ 42064 h 499264"/>
              <a:gd name="connsiteX0" fmla="*/ 0 w 12169775"/>
              <a:gd name="connsiteY0" fmla="*/ 53289 h 510489"/>
              <a:gd name="connsiteX1" fmla="*/ 12169775 w 12169775"/>
              <a:gd name="connsiteY1" fmla="*/ 53289 h 510489"/>
              <a:gd name="connsiteX2" fmla="*/ 12169775 w 12169775"/>
              <a:gd name="connsiteY2" fmla="*/ 510489 h 510489"/>
              <a:gd name="connsiteX3" fmla="*/ 0 w 12169775"/>
              <a:gd name="connsiteY3" fmla="*/ 510489 h 510489"/>
              <a:gd name="connsiteX4" fmla="*/ 0 w 12169775"/>
              <a:gd name="connsiteY4" fmla="*/ 53289 h 5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9775" h="510489">
                <a:moveTo>
                  <a:pt x="0" y="53289"/>
                </a:moveTo>
                <a:cubicBezTo>
                  <a:pt x="3216620" y="-132640"/>
                  <a:pt x="7432700" y="242869"/>
                  <a:pt x="12169775" y="53289"/>
                </a:cubicBezTo>
                <a:lnTo>
                  <a:pt x="12169775" y="510489"/>
                </a:lnTo>
                <a:lnTo>
                  <a:pt x="0" y="510489"/>
                </a:lnTo>
                <a:lnTo>
                  <a:pt x="0" y="53289"/>
                </a:lnTo>
                <a:close/>
              </a:path>
            </a:pathLst>
          </a:custGeom>
          <a:gradFill flip="none" rotWithShape="1">
            <a:gsLst>
              <a:gs pos="100000">
                <a:srgbClr val="0078C8"/>
              </a:gs>
              <a:gs pos="0">
                <a:srgbClr val="642D91"/>
              </a:gs>
            </a:gsLst>
            <a:lin ang="0" scaled="1"/>
            <a:tileRect/>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31" name="Rechthoek 20"/>
          <p:cNvSpPr/>
          <p:nvPr userDrawn="1"/>
        </p:nvSpPr>
        <p:spPr>
          <a:xfrm flipH="1">
            <a:off x="0" y="6113195"/>
            <a:ext cx="12169775" cy="651777"/>
          </a:xfrm>
          <a:custGeom>
            <a:avLst/>
            <a:gdLst>
              <a:gd name="connsiteX0" fmla="*/ 0 w 12169775"/>
              <a:gd name="connsiteY0" fmla="*/ 0 h 457200"/>
              <a:gd name="connsiteX1" fmla="*/ 12169775 w 12169775"/>
              <a:gd name="connsiteY1" fmla="*/ 0 h 457200"/>
              <a:gd name="connsiteX2" fmla="*/ 12169775 w 12169775"/>
              <a:gd name="connsiteY2" fmla="*/ 457200 h 457200"/>
              <a:gd name="connsiteX3" fmla="*/ 0 w 12169775"/>
              <a:gd name="connsiteY3" fmla="*/ 457200 h 457200"/>
              <a:gd name="connsiteX4" fmla="*/ 0 w 12169775"/>
              <a:gd name="connsiteY4" fmla="*/ 0 h 457200"/>
              <a:gd name="connsiteX0" fmla="*/ 0 w 12169775"/>
              <a:gd name="connsiteY0" fmla="*/ 118139 h 575339"/>
              <a:gd name="connsiteX1" fmla="*/ 12169775 w 12169775"/>
              <a:gd name="connsiteY1" fmla="*/ 118139 h 575339"/>
              <a:gd name="connsiteX2" fmla="*/ 12169775 w 12169775"/>
              <a:gd name="connsiteY2" fmla="*/ 575339 h 575339"/>
              <a:gd name="connsiteX3" fmla="*/ 0 w 12169775"/>
              <a:gd name="connsiteY3" fmla="*/ 575339 h 575339"/>
              <a:gd name="connsiteX4" fmla="*/ 0 w 12169775"/>
              <a:gd name="connsiteY4" fmla="*/ 118139 h 575339"/>
              <a:gd name="connsiteX0" fmla="*/ 0 w 12169775"/>
              <a:gd name="connsiteY0" fmla="*/ 96067 h 553267"/>
              <a:gd name="connsiteX1" fmla="*/ 12169775 w 12169775"/>
              <a:gd name="connsiteY1" fmla="*/ 96067 h 553267"/>
              <a:gd name="connsiteX2" fmla="*/ 12169775 w 12169775"/>
              <a:gd name="connsiteY2" fmla="*/ 553267 h 553267"/>
              <a:gd name="connsiteX3" fmla="*/ 0 w 12169775"/>
              <a:gd name="connsiteY3" fmla="*/ 553267 h 553267"/>
              <a:gd name="connsiteX4" fmla="*/ 0 w 12169775"/>
              <a:gd name="connsiteY4" fmla="*/ 96067 h 553267"/>
              <a:gd name="connsiteX0" fmla="*/ 0 w 12169775"/>
              <a:gd name="connsiteY0" fmla="*/ 78696 h 535896"/>
              <a:gd name="connsiteX1" fmla="*/ 12169775 w 12169775"/>
              <a:gd name="connsiteY1" fmla="*/ 78696 h 535896"/>
              <a:gd name="connsiteX2" fmla="*/ 12169775 w 12169775"/>
              <a:gd name="connsiteY2" fmla="*/ 535896 h 535896"/>
              <a:gd name="connsiteX3" fmla="*/ 0 w 12169775"/>
              <a:gd name="connsiteY3" fmla="*/ 535896 h 535896"/>
              <a:gd name="connsiteX4" fmla="*/ 0 w 12169775"/>
              <a:gd name="connsiteY4" fmla="*/ 78696 h 535896"/>
              <a:gd name="connsiteX0" fmla="*/ 0 w 12169775"/>
              <a:gd name="connsiteY0" fmla="*/ 85652 h 542852"/>
              <a:gd name="connsiteX1" fmla="*/ 12169775 w 12169775"/>
              <a:gd name="connsiteY1" fmla="*/ 85652 h 542852"/>
              <a:gd name="connsiteX2" fmla="*/ 12169775 w 12169775"/>
              <a:gd name="connsiteY2" fmla="*/ 542852 h 542852"/>
              <a:gd name="connsiteX3" fmla="*/ 0 w 12169775"/>
              <a:gd name="connsiteY3" fmla="*/ 542852 h 542852"/>
              <a:gd name="connsiteX4" fmla="*/ 0 w 12169775"/>
              <a:gd name="connsiteY4" fmla="*/ 85652 h 542852"/>
              <a:gd name="connsiteX0" fmla="*/ 0 w 12169775"/>
              <a:gd name="connsiteY0" fmla="*/ 42064 h 499264"/>
              <a:gd name="connsiteX1" fmla="*/ 12169775 w 12169775"/>
              <a:gd name="connsiteY1" fmla="*/ 42064 h 499264"/>
              <a:gd name="connsiteX2" fmla="*/ 12169775 w 12169775"/>
              <a:gd name="connsiteY2" fmla="*/ 499264 h 499264"/>
              <a:gd name="connsiteX3" fmla="*/ 0 w 12169775"/>
              <a:gd name="connsiteY3" fmla="*/ 499264 h 499264"/>
              <a:gd name="connsiteX4" fmla="*/ 0 w 12169775"/>
              <a:gd name="connsiteY4" fmla="*/ 42064 h 499264"/>
              <a:gd name="connsiteX0" fmla="*/ 0 w 12169775"/>
              <a:gd name="connsiteY0" fmla="*/ 53289 h 510489"/>
              <a:gd name="connsiteX1" fmla="*/ 12169775 w 12169775"/>
              <a:gd name="connsiteY1" fmla="*/ 53289 h 510489"/>
              <a:gd name="connsiteX2" fmla="*/ 12169775 w 12169775"/>
              <a:gd name="connsiteY2" fmla="*/ 510489 h 510489"/>
              <a:gd name="connsiteX3" fmla="*/ 0 w 12169775"/>
              <a:gd name="connsiteY3" fmla="*/ 510489 h 510489"/>
              <a:gd name="connsiteX4" fmla="*/ 0 w 12169775"/>
              <a:gd name="connsiteY4" fmla="*/ 53289 h 510489"/>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 name="connsiteX0" fmla="*/ 0 w 12169775"/>
              <a:gd name="connsiteY0" fmla="*/ 135324 h 592524"/>
              <a:gd name="connsiteX1" fmla="*/ 12169775 w 12169775"/>
              <a:gd name="connsiteY1" fmla="*/ 0 h 592524"/>
              <a:gd name="connsiteX2" fmla="*/ 12169775 w 12169775"/>
              <a:gd name="connsiteY2" fmla="*/ 592524 h 592524"/>
              <a:gd name="connsiteX3" fmla="*/ 0 w 12169775"/>
              <a:gd name="connsiteY3" fmla="*/ 592524 h 592524"/>
              <a:gd name="connsiteX4" fmla="*/ 0 w 12169775"/>
              <a:gd name="connsiteY4" fmla="*/ 135324 h 59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9775" h="592524">
                <a:moveTo>
                  <a:pt x="0" y="135324"/>
                </a:moveTo>
                <a:cubicBezTo>
                  <a:pt x="2206526" y="-50605"/>
                  <a:pt x="7889899" y="286239"/>
                  <a:pt x="12169775" y="0"/>
                </a:cubicBezTo>
                <a:lnTo>
                  <a:pt x="12169775" y="592524"/>
                </a:lnTo>
                <a:lnTo>
                  <a:pt x="0" y="592524"/>
                </a:lnTo>
                <a:lnTo>
                  <a:pt x="0" y="135324"/>
                </a:lnTo>
                <a:close/>
              </a:path>
            </a:pathLst>
          </a:custGeom>
          <a:gradFill flip="none" rotWithShape="1">
            <a:gsLst>
              <a:gs pos="100000">
                <a:srgbClr val="024A98"/>
              </a:gs>
              <a:gs pos="0">
                <a:srgbClr val="421A66"/>
              </a:gs>
            </a:gsLst>
            <a:lin ang="10800000" scaled="0"/>
            <a:tileRect/>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32" name="Rechthoek 20"/>
          <p:cNvSpPr/>
          <p:nvPr userDrawn="1"/>
        </p:nvSpPr>
        <p:spPr>
          <a:xfrm>
            <a:off x="0" y="6304733"/>
            <a:ext cx="12169775" cy="553267"/>
          </a:xfrm>
          <a:custGeom>
            <a:avLst/>
            <a:gdLst>
              <a:gd name="connsiteX0" fmla="*/ 0 w 12169775"/>
              <a:gd name="connsiteY0" fmla="*/ 0 h 457200"/>
              <a:gd name="connsiteX1" fmla="*/ 12169775 w 12169775"/>
              <a:gd name="connsiteY1" fmla="*/ 0 h 457200"/>
              <a:gd name="connsiteX2" fmla="*/ 12169775 w 12169775"/>
              <a:gd name="connsiteY2" fmla="*/ 457200 h 457200"/>
              <a:gd name="connsiteX3" fmla="*/ 0 w 12169775"/>
              <a:gd name="connsiteY3" fmla="*/ 457200 h 457200"/>
              <a:gd name="connsiteX4" fmla="*/ 0 w 12169775"/>
              <a:gd name="connsiteY4" fmla="*/ 0 h 457200"/>
              <a:gd name="connsiteX0" fmla="*/ 0 w 12169775"/>
              <a:gd name="connsiteY0" fmla="*/ 118139 h 575339"/>
              <a:gd name="connsiteX1" fmla="*/ 12169775 w 12169775"/>
              <a:gd name="connsiteY1" fmla="*/ 118139 h 575339"/>
              <a:gd name="connsiteX2" fmla="*/ 12169775 w 12169775"/>
              <a:gd name="connsiteY2" fmla="*/ 575339 h 575339"/>
              <a:gd name="connsiteX3" fmla="*/ 0 w 12169775"/>
              <a:gd name="connsiteY3" fmla="*/ 575339 h 575339"/>
              <a:gd name="connsiteX4" fmla="*/ 0 w 12169775"/>
              <a:gd name="connsiteY4" fmla="*/ 118139 h 575339"/>
              <a:gd name="connsiteX0" fmla="*/ 0 w 12169775"/>
              <a:gd name="connsiteY0" fmla="*/ 96067 h 553267"/>
              <a:gd name="connsiteX1" fmla="*/ 12169775 w 12169775"/>
              <a:gd name="connsiteY1" fmla="*/ 96067 h 553267"/>
              <a:gd name="connsiteX2" fmla="*/ 12169775 w 12169775"/>
              <a:gd name="connsiteY2" fmla="*/ 553267 h 553267"/>
              <a:gd name="connsiteX3" fmla="*/ 0 w 12169775"/>
              <a:gd name="connsiteY3" fmla="*/ 553267 h 553267"/>
              <a:gd name="connsiteX4" fmla="*/ 0 w 12169775"/>
              <a:gd name="connsiteY4" fmla="*/ 96067 h 55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9775" h="553267">
                <a:moveTo>
                  <a:pt x="0" y="96067"/>
                </a:moveTo>
                <a:cubicBezTo>
                  <a:pt x="3174090" y="-169747"/>
                  <a:pt x="7432699" y="213026"/>
                  <a:pt x="12169775" y="96067"/>
                </a:cubicBezTo>
                <a:lnTo>
                  <a:pt x="12169775" y="553267"/>
                </a:lnTo>
                <a:lnTo>
                  <a:pt x="0" y="553267"/>
                </a:lnTo>
                <a:lnTo>
                  <a:pt x="0" y="96067"/>
                </a:lnTo>
                <a:close/>
              </a:path>
            </a:pathLst>
          </a:custGeom>
          <a:gradFill flip="none" rotWithShape="1">
            <a:gsLst>
              <a:gs pos="100000">
                <a:srgbClr val="28A7DA"/>
              </a:gs>
              <a:gs pos="0">
                <a:srgbClr val="918CC8"/>
              </a:gs>
            </a:gsLst>
            <a:lin ang="0" scaled="1"/>
            <a:tileRect/>
          </a:gra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dirty="0">
              <a:ln>
                <a:noFill/>
              </a:ln>
              <a:solidFill>
                <a:prstClr val="white"/>
              </a:solidFill>
              <a:effectLst/>
              <a:uLnTx/>
              <a:uFillTx/>
              <a:latin typeface="Arial"/>
            </a:endParaRPr>
          </a:p>
        </p:txBody>
      </p:sp>
      <p:sp>
        <p:nvSpPr>
          <p:cNvPr id="2" name="Tijdelijke aanduiding voor titel 1"/>
          <p:cNvSpPr>
            <a:spLocks noGrp="1"/>
          </p:cNvSpPr>
          <p:nvPr userDrawn="1">
            <p:ph type="title"/>
          </p:nvPr>
        </p:nvSpPr>
        <p:spPr>
          <a:xfrm>
            <a:off x="272920" y="46352"/>
            <a:ext cx="11535898" cy="897141"/>
          </a:xfrm>
          <a:prstGeom prst="rect">
            <a:avLst/>
          </a:prstGeom>
        </p:spPr>
        <p:txBody>
          <a:bodyPr vert="horz" lIns="91440" tIns="45720" rIns="91440" bIns="45720" rtlCol="0" anchor="ctr" anchorCtr="0">
            <a:normAutofit/>
          </a:bodyPr>
          <a:lstStyle/>
          <a:p>
            <a:r>
              <a:rPr lang="nl-NL" dirty="0"/>
              <a:t>Titelstijl van model bewerken</a:t>
            </a:r>
          </a:p>
        </p:txBody>
      </p:sp>
      <p:sp>
        <p:nvSpPr>
          <p:cNvPr id="3" name="Tijdelijke aanduiding voor tekst 2"/>
          <p:cNvSpPr>
            <a:spLocks noGrp="1"/>
          </p:cNvSpPr>
          <p:nvPr userDrawn="1">
            <p:ph type="body" idx="1"/>
          </p:nvPr>
        </p:nvSpPr>
        <p:spPr>
          <a:xfrm>
            <a:off x="313699" y="1420238"/>
            <a:ext cx="5777196" cy="4346615"/>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5"/>
            <a:endParaRPr lang="nl-NL" dirty="0"/>
          </a:p>
        </p:txBody>
      </p:sp>
      <p:sp>
        <p:nvSpPr>
          <p:cNvPr id="9" name="Tijdelijke aanduiding voor dianummer 5"/>
          <p:cNvSpPr>
            <a:spLocks noGrp="1"/>
          </p:cNvSpPr>
          <p:nvPr userDrawn="1">
            <p:ph type="sldNum" sz="quarter" idx="4"/>
          </p:nvPr>
        </p:nvSpPr>
        <p:spPr>
          <a:xfrm>
            <a:off x="11142921" y="6434860"/>
            <a:ext cx="756871" cy="365125"/>
          </a:xfrm>
          <a:prstGeom prst="rect">
            <a:avLst/>
          </a:prstGeom>
        </p:spPr>
        <p:txBody>
          <a:bodyPr vert="horz" lIns="91440" tIns="45720" rIns="91440" bIns="45720" rtlCol="0" anchor="ctr"/>
          <a:lstStyle>
            <a:lvl1pPr algn="r">
              <a:defRPr sz="1000" b="0">
                <a:solidFill>
                  <a:schemeClr val="bg1"/>
                </a:solidFill>
              </a:defRPr>
            </a:lvl1pPr>
          </a:lstStyle>
          <a:p>
            <a:fld id="{AD076199-DF50-9546-8BD9-5AD9B20FD6B8}" type="slidenum">
              <a:rPr lang="en-US" smtClean="0"/>
              <a:pPr/>
              <a:t>‹#›</a:t>
            </a:fld>
            <a:endParaRPr lang="en-US" dirty="0"/>
          </a:p>
        </p:txBody>
      </p:sp>
      <p:grpSp>
        <p:nvGrpSpPr>
          <p:cNvPr id="5" name="Group 6"/>
          <p:cNvGrpSpPr>
            <a:grpSpLocks noChangeAspect="1"/>
          </p:cNvGrpSpPr>
          <p:nvPr userDrawn="1"/>
        </p:nvGrpSpPr>
        <p:grpSpPr bwMode="auto">
          <a:xfrm>
            <a:off x="313700" y="6413831"/>
            <a:ext cx="1464212" cy="280254"/>
            <a:chOff x="1626" y="-294"/>
            <a:chExt cx="5141" cy="984"/>
          </a:xfrm>
        </p:grpSpPr>
        <p:sp>
          <p:nvSpPr>
            <p:cNvPr id="6" name="Freeform 8"/>
            <p:cNvSpPr>
              <a:spLocks/>
            </p:cNvSpPr>
            <p:nvPr/>
          </p:nvSpPr>
          <p:spPr bwMode="auto">
            <a:xfrm>
              <a:off x="6042" y="-37"/>
              <a:ext cx="725" cy="727"/>
            </a:xfrm>
            <a:custGeom>
              <a:avLst/>
              <a:gdLst>
                <a:gd name="T0" fmla="*/ 362 w 725"/>
                <a:gd name="T1" fmla="*/ 0 h 727"/>
                <a:gd name="T2" fmla="*/ 421 w 725"/>
                <a:gd name="T3" fmla="*/ 5 h 727"/>
                <a:gd name="T4" fmla="*/ 477 w 725"/>
                <a:gd name="T5" fmla="*/ 19 h 727"/>
                <a:gd name="T6" fmla="*/ 529 w 725"/>
                <a:gd name="T7" fmla="*/ 41 h 727"/>
                <a:gd name="T8" fmla="*/ 577 w 725"/>
                <a:gd name="T9" fmla="*/ 70 h 727"/>
                <a:gd name="T10" fmla="*/ 619 w 725"/>
                <a:gd name="T11" fmla="*/ 106 h 727"/>
                <a:gd name="T12" fmla="*/ 655 w 725"/>
                <a:gd name="T13" fmla="*/ 148 h 727"/>
                <a:gd name="T14" fmla="*/ 685 w 725"/>
                <a:gd name="T15" fmla="*/ 197 h 727"/>
                <a:gd name="T16" fmla="*/ 707 w 725"/>
                <a:gd name="T17" fmla="*/ 248 h 727"/>
                <a:gd name="T18" fmla="*/ 721 w 725"/>
                <a:gd name="T19" fmla="*/ 304 h 727"/>
                <a:gd name="T20" fmla="*/ 725 w 725"/>
                <a:gd name="T21" fmla="*/ 364 h 727"/>
                <a:gd name="T22" fmla="*/ 721 w 725"/>
                <a:gd name="T23" fmla="*/ 423 h 727"/>
                <a:gd name="T24" fmla="*/ 707 w 725"/>
                <a:gd name="T25" fmla="*/ 477 h 727"/>
                <a:gd name="T26" fmla="*/ 685 w 725"/>
                <a:gd name="T27" fmla="*/ 531 h 727"/>
                <a:gd name="T28" fmla="*/ 655 w 725"/>
                <a:gd name="T29" fmla="*/ 577 h 727"/>
                <a:gd name="T30" fmla="*/ 619 w 725"/>
                <a:gd name="T31" fmla="*/ 619 h 727"/>
                <a:gd name="T32" fmla="*/ 577 w 725"/>
                <a:gd name="T33" fmla="*/ 657 h 727"/>
                <a:gd name="T34" fmla="*/ 529 w 725"/>
                <a:gd name="T35" fmla="*/ 686 h 727"/>
                <a:gd name="T36" fmla="*/ 477 w 725"/>
                <a:gd name="T37" fmla="*/ 708 h 727"/>
                <a:gd name="T38" fmla="*/ 421 w 725"/>
                <a:gd name="T39" fmla="*/ 722 h 727"/>
                <a:gd name="T40" fmla="*/ 362 w 725"/>
                <a:gd name="T41" fmla="*/ 727 h 727"/>
                <a:gd name="T42" fmla="*/ 303 w 725"/>
                <a:gd name="T43" fmla="*/ 722 h 727"/>
                <a:gd name="T44" fmla="*/ 248 w 725"/>
                <a:gd name="T45" fmla="*/ 708 h 727"/>
                <a:gd name="T46" fmla="*/ 195 w 725"/>
                <a:gd name="T47" fmla="*/ 686 h 727"/>
                <a:gd name="T48" fmla="*/ 148 w 725"/>
                <a:gd name="T49" fmla="*/ 657 h 727"/>
                <a:gd name="T50" fmla="*/ 106 w 725"/>
                <a:gd name="T51" fmla="*/ 619 h 727"/>
                <a:gd name="T52" fmla="*/ 69 w 725"/>
                <a:gd name="T53" fmla="*/ 577 h 727"/>
                <a:gd name="T54" fmla="*/ 39 w 725"/>
                <a:gd name="T55" fmla="*/ 531 h 727"/>
                <a:gd name="T56" fmla="*/ 17 w 725"/>
                <a:gd name="T57" fmla="*/ 477 h 727"/>
                <a:gd name="T58" fmla="*/ 5 w 725"/>
                <a:gd name="T59" fmla="*/ 423 h 727"/>
                <a:gd name="T60" fmla="*/ 0 w 725"/>
                <a:gd name="T61" fmla="*/ 364 h 727"/>
                <a:gd name="T62" fmla="*/ 5 w 725"/>
                <a:gd name="T63" fmla="*/ 304 h 727"/>
                <a:gd name="T64" fmla="*/ 17 w 725"/>
                <a:gd name="T65" fmla="*/ 248 h 727"/>
                <a:gd name="T66" fmla="*/ 39 w 725"/>
                <a:gd name="T67" fmla="*/ 197 h 727"/>
                <a:gd name="T68" fmla="*/ 69 w 725"/>
                <a:gd name="T69" fmla="*/ 148 h 727"/>
                <a:gd name="T70" fmla="*/ 106 w 725"/>
                <a:gd name="T71" fmla="*/ 106 h 727"/>
                <a:gd name="T72" fmla="*/ 148 w 725"/>
                <a:gd name="T73" fmla="*/ 70 h 727"/>
                <a:gd name="T74" fmla="*/ 195 w 725"/>
                <a:gd name="T75" fmla="*/ 41 h 727"/>
                <a:gd name="T76" fmla="*/ 248 w 725"/>
                <a:gd name="T77" fmla="*/ 19 h 727"/>
                <a:gd name="T78" fmla="*/ 303 w 725"/>
                <a:gd name="T79" fmla="*/ 5 h 727"/>
                <a:gd name="T80" fmla="*/ 362 w 725"/>
                <a:gd name="T8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5" h="727">
                  <a:moveTo>
                    <a:pt x="362" y="0"/>
                  </a:moveTo>
                  <a:lnTo>
                    <a:pt x="421" y="5"/>
                  </a:lnTo>
                  <a:lnTo>
                    <a:pt x="477" y="19"/>
                  </a:lnTo>
                  <a:lnTo>
                    <a:pt x="529" y="41"/>
                  </a:lnTo>
                  <a:lnTo>
                    <a:pt x="577" y="70"/>
                  </a:lnTo>
                  <a:lnTo>
                    <a:pt x="619" y="106"/>
                  </a:lnTo>
                  <a:lnTo>
                    <a:pt x="655" y="148"/>
                  </a:lnTo>
                  <a:lnTo>
                    <a:pt x="685" y="197"/>
                  </a:lnTo>
                  <a:lnTo>
                    <a:pt x="707" y="248"/>
                  </a:lnTo>
                  <a:lnTo>
                    <a:pt x="721" y="304"/>
                  </a:lnTo>
                  <a:lnTo>
                    <a:pt x="725" y="364"/>
                  </a:lnTo>
                  <a:lnTo>
                    <a:pt x="721" y="423"/>
                  </a:lnTo>
                  <a:lnTo>
                    <a:pt x="707" y="477"/>
                  </a:lnTo>
                  <a:lnTo>
                    <a:pt x="685" y="531"/>
                  </a:lnTo>
                  <a:lnTo>
                    <a:pt x="655" y="577"/>
                  </a:lnTo>
                  <a:lnTo>
                    <a:pt x="619" y="619"/>
                  </a:lnTo>
                  <a:lnTo>
                    <a:pt x="577" y="657"/>
                  </a:lnTo>
                  <a:lnTo>
                    <a:pt x="529" y="686"/>
                  </a:lnTo>
                  <a:lnTo>
                    <a:pt x="477" y="708"/>
                  </a:lnTo>
                  <a:lnTo>
                    <a:pt x="421" y="722"/>
                  </a:lnTo>
                  <a:lnTo>
                    <a:pt x="362" y="727"/>
                  </a:lnTo>
                  <a:lnTo>
                    <a:pt x="303" y="722"/>
                  </a:lnTo>
                  <a:lnTo>
                    <a:pt x="248" y="708"/>
                  </a:lnTo>
                  <a:lnTo>
                    <a:pt x="195" y="686"/>
                  </a:lnTo>
                  <a:lnTo>
                    <a:pt x="148" y="657"/>
                  </a:lnTo>
                  <a:lnTo>
                    <a:pt x="106" y="619"/>
                  </a:lnTo>
                  <a:lnTo>
                    <a:pt x="69" y="577"/>
                  </a:lnTo>
                  <a:lnTo>
                    <a:pt x="39" y="531"/>
                  </a:lnTo>
                  <a:lnTo>
                    <a:pt x="17" y="477"/>
                  </a:lnTo>
                  <a:lnTo>
                    <a:pt x="5" y="423"/>
                  </a:lnTo>
                  <a:lnTo>
                    <a:pt x="0" y="364"/>
                  </a:lnTo>
                  <a:lnTo>
                    <a:pt x="5" y="304"/>
                  </a:lnTo>
                  <a:lnTo>
                    <a:pt x="17" y="248"/>
                  </a:lnTo>
                  <a:lnTo>
                    <a:pt x="39" y="197"/>
                  </a:lnTo>
                  <a:lnTo>
                    <a:pt x="69" y="148"/>
                  </a:lnTo>
                  <a:lnTo>
                    <a:pt x="106" y="106"/>
                  </a:lnTo>
                  <a:lnTo>
                    <a:pt x="148" y="70"/>
                  </a:lnTo>
                  <a:lnTo>
                    <a:pt x="195" y="41"/>
                  </a:lnTo>
                  <a:lnTo>
                    <a:pt x="248" y="19"/>
                  </a:lnTo>
                  <a:lnTo>
                    <a:pt x="303" y="5"/>
                  </a:lnTo>
                  <a:lnTo>
                    <a:pt x="36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7" name="Freeform 9"/>
            <p:cNvSpPr>
              <a:spLocks/>
            </p:cNvSpPr>
            <p:nvPr/>
          </p:nvSpPr>
          <p:spPr bwMode="auto">
            <a:xfrm>
              <a:off x="5506" y="-21"/>
              <a:ext cx="349" cy="700"/>
            </a:xfrm>
            <a:custGeom>
              <a:avLst/>
              <a:gdLst>
                <a:gd name="T0" fmla="*/ 229 w 349"/>
                <a:gd name="T1" fmla="*/ 0 h 700"/>
                <a:gd name="T2" fmla="*/ 349 w 349"/>
                <a:gd name="T3" fmla="*/ 0 h 700"/>
                <a:gd name="T4" fmla="*/ 349 w 349"/>
                <a:gd name="T5" fmla="*/ 700 h 700"/>
                <a:gd name="T6" fmla="*/ 175 w 349"/>
                <a:gd name="T7" fmla="*/ 700 h 700"/>
                <a:gd name="T8" fmla="*/ 175 w 349"/>
                <a:gd name="T9" fmla="*/ 178 h 700"/>
                <a:gd name="T10" fmla="*/ 36 w 349"/>
                <a:gd name="T11" fmla="*/ 212 h 700"/>
                <a:gd name="T12" fmla="*/ 0 w 349"/>
                <a:gd name="T13" fmla="*/ 69 h 700"/>
                <a:gd name="T14" fmla="*/ 229 w 349"/>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9" h="700">
                  <a:moveTo>
                    <a:pt x="229" y="0"/>
                  </a:moveTo>
                  <a:lnTo>
                    <a:pt x="349" y="0"/>
                  </a:lnTo>
                  <a:lnTo>
                    <a:pt x="349" y="700"/>
                  </a:lnTo>
                  <a:lnTo>
                    <a:pt x="175" y="700"/>
                  </a:lnTo>
                  <a:lnTo>
                    <a:pt x="175" y="178"/>
                  </a:lnTo>
                  <a:lnTo>
                    <a:pt x="36" y="212"/>
                  </a:lnTo>
                  <a:lnTo>
                    <a:pt x="0" y="69"/>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8" name="Freeform 10"/>
            <p:cNvSpPr>
              <a:spLocks/>
            </p:cNvSpPr>
            <p:nvPr/>
          </p:nvSpPr>
          <p:spPr bwMode="auto">
            <a:xfrm>
              <a:off x="2621" y="168"/>
              <a:ext cx="412" cy="413"/>
            </a:xfrm>
            <a:custGeom>
              <a:avLst/>
              <a:gdLst>
                <a:gd name="T0" fmla="*/ 206 w 412"/>
                <a:gd name="T1" fmla="*/ 0 h 413"/>
                <a:gd name="T2" fmla="*/ 248 w 412"/>
                <a:gd name="T3" fmla="*/ 4 h 413"/>
                <a:gd name="T4" fmla="*/ 287 w 412"/>
                <a:gd name="T5" fmla="*/ 17 h 413"/>
                <a:gd name="T6" fmla="*/ 321 w 412"/>
                <a:gd name="T7" fmla="*/ 35 h 413"/>
                <a:gd name="T8" fmla="*/ 353 w 412"/>
                <a:gd name="T9" fmla="*/ 60 h 413"/>
                <a:gd name="T10" fmla="*/ 378 w 412"/>
                <a:gd name="T11" fmla="*/ 92 h 413"/>
                <a:gd name="T12" fmla="*/ 396 w 412"/>
                <a:gd name="T13" fmla="*/ 126 h 413"/>
                <a:gd name="T14" fmla="*/ 409 w 412"/>
                <a:gd name="T15" fmla="*/ 165 h 413"/>
                <a:gd name="T16" fmla="*/ 412 w 412"/>
                <a:gd name="T17" fmla="*/ 207 h 413"/>
                <a:gd name="T18" fmla="*/ 409 w 412"/>
                <a:gd name="T19" fmla="*/ 248 h 413"/>
                <a:gd name="T20" fmla="*/ 396 w 412"/>
                <a:gd name="T21" fmla="*/ 287 h 413"/>
                <a:gd name="T22" fmla="*/ 378 w 412"/>
                <a:gd name="T23" fmla="*/ 322 h 413"/>
                <a:gd name="T24" fmla="*/ 353 w 412"/>
                <a:gd name="T25" fmla="*/ 352 h 413"/>
                <a:gd name="T26" fmla="*/ 321 w 412"/>
                <a:gd name="T27" fmla="*/ 377 h 413"/>
                <a:gd name="T28" fmla="*/ 287 w 412"/>
                <a:gd name="T29" fmla="*/ 396 h 413"/>
                <a:gd name="T30" fmla="*/ 248 w 412"/>
                <a:gd name="T31" fmla="*/ 408 h 413"/>
                <a:gd name="T32" fmla="*/ 206 w 412"/>
                <a:gd name="T33" fmla="*/ 413 h 413"/>
                <a:gd name="T34" fmla="*/ 164 w 412"/>
                <a:gd name="T35" fmla="*/ 408 h 413"/>
                <a:gd name="T36" fmla="*/ 127 w 412"/>
                <a:gd name="T37" fmla="*/ 396 h 413"/>
                <a:gd name="T38" fmla="*/ 91 w 412"/>
                <a:gd name="T39" fmla="*/ 377 h 413"/>
                <a:gd name="T40" fmla="*/ 61 w 412"/>
                <a:gd name="T41" fmla="*/ 352 h 413"/>
                <a:gd name="T42" fmla="*/ 36 w 412"/>
                <a:gd name="T43" fmla="*/ 322 h 413"/>
                <a:gd name="T44" fmla="*/ 16 w 412"/>
                <a:gd name="T45" fmla="*/ 287 h 413"/>
                <a:gd name="T46" fmla="*/ 5 w 412"/>
                <a:gd name="T47" fmla="*/ 248 h 413"/>
                <a:gd name="T48" fmla="*/ 0 w 412"/>
                <a:gd name="T49" fmla="*/ 207 h 413"/>
                <a:gd name="T50" fmla="*/ 5 w 412"/>
                <a:gd name="T51" fmla="*/ 165 h 413"/>
                <a:gd name="T52" fmla="*/ 16 w 412"/>
                <a:gd name="T53" fmla="*/ 126 h 413"/>
                <a:gd name="T54" fmla="*/ 36 w 412"/>
                <a:gd name="T55" fmla="*/ 92 h 413"/>
                <a:gd name="T56" fmla="*/ 61 w 412"/>
                <a:gd name="T57" fmla="*/ 60 h 413"/>
                <a:gd name="T58" fmla="*/ 91 w 412"/>
                <a:gd name="T59" fmla="*/ 35 h 413"/>
                <a:gd name="T60" fmla="*/ 127 w 412"/>
                <a:gd name="T61" fmla="*/ 17 h 413"/>
                <a:gd name="T62" fmla="*/ 164 w 412"/>
                <a:gd name="T63" fmla="*/ 4 h 413"/>
                <a:gd name="T64" fmla="*/ 206 w 412"/>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2" h="413">
                  <a:moveTo>
                    <a:pt x="206" y="0"/>
                  </a:moveTo>
                  <a:lnTo>
                    <a:pt x="248" y="4"/>
                  </a:lnTo>
                  <a:lnTo>
                    <a:pt x="287" y="17"/>
                  </a:lnTo>
                  <a:lnTo>
                    <a:pt x="321" y="35"/>
                  </a:lnTo>
                  <a:lnTo>
                    <a:pt x="353" y="60"/>
                  </a:lnTo>
                  <a:lnTo>
                    <a:pt x="378" y="92"/>
                  </a:lnTo>
                  <a:lnTo>
                    <a:pt x="396" y="126"/>
                  </a:lnTo>
                  <a:lnTo>
                    <a:pt x="409" y="165"/>
                  </a:lnTo>
                  <a:lnTo>
                    <a:pt x="412" y="207"/>
                  </a:lnTo>
                  <a:lnTo>
                    <a:pt x="409" y="248"/>
                  </a:lnTo>
                  <a:lnTo>
                    <a:pt x="396" y="287"/>
                  </a:lnTo>
                  <a:lnTo>
                    <a:pt x="378" y="322"/>
                  </a:lnTo>
                  <a:lnTo>
                    <a:pt x="353" y="352"/>
                  </a:lnTo>
                  <a:lnTo>
                    <a:pt x="321" y="377"/>
                  </a:lnTo>
                  <a:lnTo>
                    <a:pt x="287" y="396"/>
                  </a:lnTo>
                  <a:lnTo>
                    <a:pt x="248" y="408"/>
                  </a:lnTo>
                  <a:lnTo>
                    <a:pt x="206" y="413"/>
                  </a:lnTo>
                  <a:lnTo>
                    <a:pt x="164" y="408"/>
                  </a:lnTo>
                  <a:lnTo>
                    <a:pt x="127" y="396"/>
                  </a:lnTo>
                  <a:lnTo>
                    <a:pt x="91" y="377"/>
                  </a:lnTo>
                  <a:lnTo>
                    <a:pt x="61" y="352"/>
                  </a:lnTo>
                  <a:lnTo>
                    <a:pt x="36" y="322"/>
                  </a:lnTo>
                  <a:lnTo>
                    <a:pt x="16" y="287"/>
                  </a:lnTo>
                  <a:lnTo>
                    <a:pt x="5" y="248"/>
                  </a:lnTo>
                  <a:lnTo>
                    <a:pt x="0" y="207"/>
                  </a:lnTo>
                  <a:lnTo>
                    <a:pt x="5" y="165"/>
                  </a:lnTo>
                  <a:lnTo>
                    <a:pt x="16" y="126"/>
                  </a:lnTo>
                  <a:lnTo>
                    <a:pt x="36" y="92"/>
                  </a:lnTo>
                  <a:lnTo>
                    <a:pt x="61" y="60"/>
                  </a:lnTo>
                  <a:lnTo>
                    <a:pt x="91" y="35"/>
                  </a:lnTo>
                  <a:lnTo>
                    <a:pt x="127" y="17"/>
                  </a:lnTo>
                  <a:lnTo>
                    <a:pt x="164" y="4"/>
                  </a:lnTo>
                  <a:lnTo>
                    <a:pt x="20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0" name="Freeform 11"/>
            <p:cNvSpPr>
              <a:spLocks/>
            </p:cNvSpPr>
            <p:nvPr/>
          </p:nvSpPr>
          <p:spPr bwMode="auto">
            <a:xfrm>
              <a:off x="4098" y="168"/>
              <a:ext cx="413" cy="413"/>
            </a:xfrm>
            <a:custGeom>
              <a:avLst/>
              <a:gdLst>
                <a:gd name="T0" fmla="*/ 206 w 413"/>
                <a:gd name="T1" fmla="*/ 0 h 413"/>
                <a:gd name="T2" fmla="*/ 248 w 413"/>
                <a:gd name="T3" fmla="*/ 4 h 413"/>
                <a:gd name="T4" fmla="*/ 287 w 413"/>
                <a:gd name="T5" fmla="*/ 17 h 413"/>
                <a:gd name="T6" fmla="*/ 321 w 413"/>
                <a:gd name="T7" fmla="*/ 35 h 413"/>
                <a:gd name="T8" fmla="*/ 352 w 413"/>
                <a:gd name="T9" fmla="*/ 60 h 413"/>
                <a:gd name="T10" fmla="*/ 377 w 413"/>
                <a:gd name="T11" fmla="*/ 92 h 413"/>
                <a:gd name="T12" fmla="*/ 396 w 413"/>
                <a:gd name="T13" fmla="*/ 126 h 413"/>
                <a:gd name="T14" fmla="*/ 408 w 413"/>
                <a:gd name="T15" fmla="*/ 165 h 413"/>
                <a:gd name="T16" fmla="*/ 413 w 413"/>
                <a:gd name="T17" fmla="*/ 207 h 413"/>
                <a:gd name="T18" fmla="*/ 408 w 413"/>
                <a:gd name="T19" fmla="*/ 248 h 413"/>
                <a:gd name="T20" fmla="*/ 396 w 413"/>
                <a:gd name="T21" fmla="*/ 287 h 413"/>
                <a:gd name="T22" fmla="*/ 377 w 413"/>
                <a:gd name="T23" fmla="*/ 322 h 413"/>
                <a:gd name="T24" fmla="*/ 352 w 413"/>
                <a:gd name="T25" fmla="*/ 352 h 413"/>
                <a:gd name="T26" fmla="*/ 321 w 413"/>
                <a:gd name="T27" fmla="*/ 377 h 413"/>
                <a:gd name="T28" fmla="*/ 287 w 413"/>
                <a:gd name="T29" fmla="*/ 396 h 413"/>
                <a:gd name="T30" fmla="*/ 248 w 413"/>
                <a:gd name="T31" fmla="*/ 408 h 413"/>
                <a:gd name="T32" fmla="*/ 206 w 413"/>
                <a:gd name="T33" fmla="*/ 413 h 413"/>
                <a:gd name="T34" fmla="*/ 165 w 413"/>
                <a:gd name="T35" fmla="*/ 408 h 413"/>
                <a:gd name="T36" fmla="*/ 126 w 413"/>
                <a:gd name="T37" fmla="*/ 396 h 413"/>
                <a:gd name="T38" fmla="*/ 90 w 413"/>
                <a:gd name="T39" fmla="*/ 377 h 413"/>
                <a:gd name="T40" fmla="*/ 61 w 413"/>
                <a:gd name="T41" fmla="*/ 352 h 413"/>
                <a:gd name="T42" fmla="*/ 36 w 413"/>
                <a:gd name="T43" fmla="*/ 322 h 413"/>
                <a:gd name="T44" fmla="*/ 17 w 413"/>
                <a:gd name="T45" fmla="*/ 287 h 413"/>
                <a:gd name="T46" fmla="*/ 5 w 413"/>
                <a:gd name="T47" fmla="*/ 248 h 413"/>
                <a:gd name="T48" fmla="*/ 0 w 413"/>
                <a:gd name="T49" fmla="*/ 207 h 413"/>
                <a:gd name="T50" fmla="*/ 5 w 413"/>
                <a:gd name="T51" fmla="*/ 165 h 413"/>
                <a:gd name="T52" fmla="*/ 17 w 413"/>
                <a:gd name="T53" fmla="*/ 126 h 413"/>
                <a:gd name="T54" fmla="*/ 36 w 413"/>
                <a:gd name="T55" fmla="*/ 92 h 413"/>
                <a:gd name="T56" fmla="*/ 61 w 413"/>
                <a:gd name="T57" fmla="*/ 60 h 413"/>
                <a:gd name="T58" fmla="*/ 90 w 413"/>
                <a:gd name="T59" fmla="*/ 35 h 413"/>
                <a:gd name="T60" fmla="*/ 126 w 413"/>
                <a:gd name="T61" fmla="*/ 17 h 413"/>
                <a:gd name="T62" fmla="*/ 165 w 413"/>
                <a:gd name="T63" fmla="*/ 4 h 413"/>
                <a:gd name="T64" fmla="*/ 206 w 413"/>
                <a:gd name="T65"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3" h="413">
                  <a:moveTo>
                    <a:pt x="206" y="0"/>
                  </a:moveTo>
                  <a:lnTo>
                    <a:pt x="248" y="4"/>
                  </a:lnTo>
                  <a:lnTo>
                    <a:pt x="287" y="17"/>
                  </a:lnTo>
                  <a:lnTo>
                    <a:pt x="321" y="35"/>
                  </a:lnTo>
                  <a:lnTo>
                    <a:pt x="352" y="60"/>
                  </a:lnTo>
                  <a:lnTo>
                    <a:pt x="377" y="92"/>
                  </a:lnTo>
                  <a:lnTo>
                    <a:pt x="396" y="126"/>
                  </a:lnTo>
                  <a:lnTo>
                    <a:pt x="408" y="165"/>
                  </a:lnTo>
                  <a:lnTo>
                    <a:pt x="413" y="207"/>
                  </a:lnTo>
                  <a:lnTo>
                    <a:pt x="408" y="248"/>
                  </a:lnTo>
                  <a:lnTo>
                    <a:pt x="396" y="287"/>
                  </a:lnTo>
                  <a:lnTo>
                    <a:pt x="377" y="322"/>
                  </a:lnTo>
                  <a:lnTo>
                    <a:pt x="352" y="352"/>
                  </a:lnTo>
                  <a:lnTo>
                    <a:pt x="321" y="377"/>
                  </a:lnTo>
                  <a:lnTo>
                    <a:pt x="287" y="396"/>
                  </a:lnTo>
                  <a:lnTo>
                    <a:pt x="248" y="408"/>
                  </a:lnTo>
                  <a:lnTo>
                    <a:pt x="206" y="413"/>
                  </a:lnTo>
                  <a:lnTo>
                    <a:pt x="165" y="408"/>
                  </a:lnTo>
                  <a:lnTo>
                    <a:pt x="126" y="396"/>
                  </a:lnTo>
                  <a:lnTo>
                    <a:pt x="90" y="377"/>
                  </a:lnTo>
                  <a:lnTo>
                    <a:pt x="61" y="352"/>
                  </a:lnTo>
                  <a:lnTo>
                    <a:pt x="36" y="322"/>
                  </a:lnTo>
                  <a:lnTo>
                    <a:pt x="17" y="287"/>
                  </a:lnTo>
                  <a:lnTo>
                    <a:pt x="5" y="248"/>
                  </a:lnTo>
                  <a:lnTo>
                    <a:pt x="0" y="207"/>
                  </a:lnTo>
                  <a:lnTo>
                    <a:pt x="5" y="165"/>
                  </a:lnTo>
                  <a:lnTo>
                    <a:pt x="17" y="126"/>
                  </a:lnTo>
                  <a:lnTo>
                    <a:pt x="36" y="92"/>
                  </a:lnTo>
                  <a:lnTo>
                    <a:pt x="61" y="60"/>
                  </a:lnTo>
                  <a:lnTo>
                    <a:pt x="90" y="35"/>
                  </a:lnTo>
                  <a:lnTo>
                    <a:pt x="126" y="17"/>
                  </a:lnTo>
                  <a:lnTo>
                    <a:pt x="165" y="4"/>
                  </a:lnTo>
                  <a:lnTo>
                    <a:pt x="20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1" name="Freeform 12"/>
            <p:cNvSpPr>
              <a:spLocks/>
            </p:cNvSpPr>
            <p:nvPr/>
          </p:nvSpPr>
          <p:spPr bwMode="auto">
            <a:xfrm>
              <a:off x="3167" y="-90"/>
              <a:ext cx="390" cy="780"/>
            </a:xfrm>
            <a:custGeom>
              <a:avLst/>
              <a:gdLst>
                <a:gd name="T0" fmla="*/ 72 w 390"/>
                <a:gd name="T1" fmla="*/ 0 h 780"/>
                <a:gd name="T2" fmla="*/ 246 w 390"/>
                <a:gd name="T3" fmla="*/ 0 h 780"/>
                <a:gd name="T4" fmla="*/ 246 w 390"/>
                <a:gd name="T5" fmla="*/ 158 h 780"/>
                <a:gd name="T6" fmla="*/ 390 w 390"/>
                <a:gd name="T7" fmla="*/ 158 h 780"/>
                <a:gd name="T8" fmla="*/ 390 w 390"/>
                <a:gd name="T9" fmla="*/ 306 h 780"/>
                <a:gd name="T10" fmla="*/ 246 w 390"/>
                <a:gd name="T11" fmla="*/ 306 h 780"/>
                <a:gd name="T12" fmla="*/ 246 w 390"/>
                <a:gd name="T13" fmla="*/ 566 h 780"/>
                <a:gd name="T14" fmla="*/ 248 w 390"/>
                <a:gd name="T15" fmla="*/ 588 h 780"/>
                <a:gd name="T16" fmla="*/ 254 w 390"/>
                <a:gd name="T17" fmla="*/ 605 h 780"/>
                <a:gd name="T18" fmla="*/ 265 w 390"/>
                <a:gd name="T19" fmla="*/ 618 h 780"/>
                <a:gd name="T20" fmla="*/ 281 w 390"/>
                <a:gd name="T21" fmla="*/ 624 h 780"/>
                <a:gd name="T22" fmla="*/ 302 w 390"/>
                <a:gd name="T23" fmla="*/ 627 h 780"/>
                <a:gd name="T24" fmla="*/ 332 w 390"/>
                <a:gd name="T25" fmla="*/ 624 h 780"/>
                <a:gd name="T26" fmla="*/ 362 w 390"/>
                <a:gd name="T27" fmla="*/ 616 h 780"/>
                <a:gd name="T28" fmla="*/ 387 w 390"/>
                <a:gd name="T29" fmla="*/ 605 h 780"/>
                <a:gd name="T30" fmla="*/ 387 w 390"/>
                <a:gd name="T31" fmla="*/ 744 h 780"/>
                <a:gd name="T32" fmla="*/ 359 w 390"/>
                <a:gd name="T33" fmla="*/ 758 h 780"/>
                <a:gd name="T34" fmla="*/ 327 w 390"/>
                <a:gd name="T35" fmla="*/ 771 h 780"/>
                <a:gd name="T36" fmla="*/ 292 w 390"/>
                <a:gd name="T37" fmla="*/ 777 h 780"/>
                <a:gd name="T38" fmla="*/ 251 w 390"/>
                <a:gd name="T39" fmla="*/ 780 h 780"/>
                <a:gd name="T40" fmla="*/ 212 w 390"/>
                <a:gd name="T41" fmla="*/ 775 h 780"/>
                <a:gd name="T42" fmla="*/ 178 w 390"/>
                <a:gd name="T43" fmla="*/ 766 h 780"/>
                <a:gd name="T44" fmla="*/ 148 w 390"/>
                <a:gd name="T45" fmla="*/ 749 h 780"/>
                <a:gd name="T46" fmla="*/ 122 w 390"/>
                <a:gd name="T47" fmla="*/ 727 h 780"/>
                <a:gd name="T48" fmla="*/ 101 w 390"/>
                <a:gd name="T49" fmla="*/ 699 h 780"/>
                <a:gd name="T50" fmla="*/ 86 w 390"/>
                <a:gd name="T51" fmla="*/ 668 h 780"/>
                <a:gd name="T52" fmla="*/ 76 w 390"/>
                <a:gd name="T53" fmla="*/ 633 h 780"/>
                <a:gd name="T54" fmla="*/ 72 w 390"/>
                <a:gd name="T55" fmla="*/ 596 h 780"/>
                <a:gd name="T56" fmla="*/ 72 w 390"/>
                <a:gd name="T57" fmla="*/ 306 h 780"/>
                <a:gd name="T58" fmla="*/ 0 w 390"/>
                <a:gd name="T59" fmla="*/ 306 h 780"/>
                <a:gd name="T60" fmla="*/ 0 w 390"/>
                <a:gd name="T61" fmla="*/ 158 h 780"/>
                <a:gd name="T62" fmla="*/ 72 w 390"/>
                <a:gd name="T63" fmla="*/ 158 h 780"/>
                <a:gd name="T64" fmla="*/ 72 w 390"/>
                <a:gd name="T6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780">
                  <a:moveTo>
                    <a:pt x="72" y="0"/>
                  </a:moveTo>
                  <a:lnTo>
                    <a:pt x="246" y="0"/>
                  </a:lnTo>
                  <a:lnTo>
                    <a:pt x="246" y="158"/>
                  </a:lnTo>
                  <a:lnTo>
                    <a:pt x="390" y="158"/>
                  </a:lnTo>
                  <a:lnTo>
                    <a:pt x="390" y="306"/>
                  </a:lnTo>
                  <a:lnTo>
                    <a:pt x="246" y="306"/>
                  </a:lnTo>
                  <a:lnTo>
                    <a:pt x="246" y="566"/>
                  </a:lnTo>
                  <a:lnTo>
                    <a:pt x="248" y="588"/>
                  </a:lnTo>
                  <a:lnTo>
                    <a:pt x="254" y="605"/>
                  </a:lnTo>
                  <a:lnTo>
                    <a:pt x="265" y="618"/>
                  </a:lnTo>
                  <a:lnTo>
                    <a:pt x="281" y="624"/>
                  </a:lnTo>
                  <a:lnTo>
                    <a:pt x="302" y="627"/>
                  </a:lnTo>
                  <a:lnTo>
                    <a:pt x="332" y="624"/>
                  </a:lnTo>
                  <a:lnTo>
                    <a:pt x="362" y="616"/>
                  </a:lnTo>
                  <a:lnTo>
                    <a:pt x="387" y="605"/>
                  </a:lnTo>
                  <a:lnTo>
                    <a:pt x="387" y="744"/>
                  </a:lnTo>
                  <a:lnTo>
                    <a:pt x="359" y="758"/>
                  </a:lnTo>
                  <a:lnTo>
                    <a:pt x="327" y="771"/>
                  </a:lnTo>
                  <a:lnTo>
                    <a:pt x="292" y="777"/>
                  </a:lnTo>
                  <a:lnTo>
                    <a:pt x="251" y="780"/>
                  </a:lnTo>
                  <a:lnTo>
                    <a:pt x="212" y="775"/>
                  </a:lnTo>
                  <a:lnTo>
                    <a:pt x="178" y="766"/>
                  </a:lnTo>
                  <a:lnTo>
                    <a:pt x="148" y="749"/>
                  </a:lnTo>
                  <a:lnTo>
                    <a:pt x="122" y="727"/>
                  </a:lnTo>
                  <a:lnTo>
                    <a:pt x="101" y="699"/>
                  </a:lnTo>
                  <a:lnTo>
                    <a:pt x="86" y="668"/>
                  </a:lnTo>
                  <a:lnTo>
                    <a:pt x="76" y="633"/>
                  </a:lnTo>
                  <a:lnTo>
                    <a:pt x="72" y="596"/>
                  </a:lnTo>
                  <a:lnTo>
                    <a:pt x="72" y="306"/>
                  </a:lnTo>
                  <a:lnTo>
                    <a:pt x="0" y="306"/>
                  </a:lnTo>
                  <a:lnTo>
                    <a:pt x="0" y="158"/>
                  </a:lnTo>
                  <a:lnTo>
                    <a:pt x="72" y="158"/>
                  </a:lnTo>
                  <a:lnTo>
                    <a:pt x="7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2" name="Freeform 13"/>
            <p:cNvSpPr>
              <a:spLocks/>
            </p:cNvSpPr>
            <p:nvPr/>
          </p:nvSpPr>
          <p:spPr bwMode="auto">
            <a:xfrm>
              <a:off x="4683" y="55"/>
              <a:ext cx="559" cy="624"/>
            </a:xfrm>
            <a:custGeom>
              <a:avLst/>
              <a:gdLst>
                <a:gd name="T0" fmla="*/ 352 w 559"/>
                <a:gd name="T1" fmla="*/ 0 h 624"/>
                <a:gd name="T2" fmla="*/ 394 w 559"/>
                <a:gd name="T3" fmla="*/ 3 h 624"/>
                <a:gd name="T4" fmla="*/ 432 w 559"/>
                <a:gd name="T5" fmla="*/ 13 h 624"/>
                <a:gd name="T6" fmla="*/ 464 w 559"/>
                <a:gd name="T7" fmla="*/ 28 h 624"/>
                <a:gd name="T8" fmla="*/ 492 w 559"/>
                <a:gd name="T9" fmla="*/ 50 h 624"/>
                <a:gd name="T10" fmla="*/ 517 w 559"/>
                <a:gd name="T11" fmla="*/ 75 h 624"/>
                <a:gd name="T12" fmla="*/ 536 w 559"/>
                <a:gd name="T13" fmla="*/ 106 h 624"/>
                <a:gd name="T14" fmla="*/ 548 w 559"/>
                <a:gd name="T15" fmla="*/ 142 h 624"/>
                <a:gd name="T16" fmla="*/ 558 w 559"/>
                <a:gd name="T17" fmla="*/ 183 h 624"/>
                <a:gd name="T18" fmla="*/ 559 w 559"/>
                <a:gd name="T19" fmla="*/ 228 h 624"/>
                <a:gd name="T20" fmla="*/ 559 w 559"/>
                <a:gd name="T21" fmla="*/ 624 h 624"/>
                <a:gd name="T22" fmla="*/ 386 w 559"/>
                <a:gd name="T23" fmla="*/ 624 h 624"/>
                <a:gd name="T24" fmla="*/ 386 w 559"/>
                <a:gd name="T25" fmla="*/ 283 h 624"/>
                <a:gd name="T26" fmla="*/ 385 w 559"/>
                <a:gd name="T27" fmla="*/ 250 h 624"/>
                <a:gd name="T28" fmla="*/ 377 w 559"/>
                <a:gd name="T29" fmla="*/ 222 h 624"/>
                <a:gd name="T30" fmla="*/ 366 w 559"/>
                <a:gd name="T31" fmla="*/ 200 h 624"/>
                <a:gd name="T32" fmla="*/ 350 w 559"/>
                <a:gd name="T33" fmla="*/ 181 h 624"/>
                <a:gd name="T34" fmla="*/ 332 w 559"/>
                <a:gd name="T35" fmla="*/ 169 h 624"/>
                <a:gd name="T36" fmla="*/ 308 w 559"/>
                <a:gd name="T37" fmla="*/ 161 h 624"/>
                <a:gd name="T38" fmla="*/ 282 w 559"/>
                <a:gd name="T39" fmla="*/ 158 h 624"/>
                <a:gd name="T40" fmla="*/ 255 w 559"/>
                <a:gd name="T41" fmla="*/ 161 h 624"/>
                <a:gd name="T42" fmla="*/ 232 w 559"/>
                <a:gd name="T43" fmla="*/ 169 h 624"/>
                <a:gd name="T44" fmla="*/ 212 w 559"/>
                <a:gd name="T45" fmla="*/ 181 h 624"/>
                <a:gd name="T46" fmla="*/ 194 w 559"/>
                <a:gd name="T47" fmla="*/ 200 h 624"/>
                <a:gd name="T48" fmla="*/ 184 w 559"/>
                <a:gd name="T49" fmla="*/ 222 h 624"/>
                <a:gd name="T50" fmla="*/ 176 w 559"/>
                <a:gd name="T51" fmla="*/ 250 h 624"/>
                <a:gd name="T52" fmla="*/ 173 w 559"/>
                <a:gd name="T53" fmla="*/ 283 h 624"/>
                <a:gd name="T54" fmla="*/ 173 w 559"/>
                <a:gd name="T55" fmla="*/ 624 h 624"/>
                <a:gd name="T56" fmla="*/ 0 w 559"/>
                <a:gd name="T57" fmla="*/ 624 h 624"/>
                <a:gd name="T58" fmla="*/ 0 w 559"/>
                <a:gd name="T59" fmla="*/ 13 h 624"/>
                <a:gd name="T60" fmla="*/ 173 w 559"/>
                <a:gd name="T61" fmla="*/ 13 h 624"/>
                <a:gd name="T62" fmla="*/ 173 w 559"/>
                <a:gd name="T63" fmla="*/ 99 h 624"/>
                <a:gd name="T64" fmla="*/ 191 w 559"/>
                <a:gd name="T65" fmla="*/ 78 h 624"/>
                <a:gd name="T66" fmla="*/ 212 w 559"/>
                <a:gd name="T67" fmla="*/ 56 h 624"/>
                <a:gd name="T68" fmla="*/ 233 w 559"/>
                <a:gd name="T69" fmla="*/ 39 h 624"/>
                <a:gd name="T70" fmla="*/ 257 w 559"/>
                <a:gd name="T71" fmla="*/ 24 h 624"/>
                <a:gd name="T72" fmla="*/ 285 w 559"/>
                <a:gd name="T73" fmla="*/ 11 h 624"/>
                <a:gd name="T74" fmla="*/ 318 w 559"/>
                <a:gd name="T75" fmla="*/ 3 h 624"/>
                <a:gd name="T76" fmla="*/ 352 w 559"/>
                <a:gd name="T7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 h="624">
                  <a:moveTo>
                    <a:pt x="352" y="0"/>
                  </a:moveTo>
                  <a:lnTo>
                    <a:pt x="394" y="3"/>
                  </a:lnTo>
                  <a:lnTo>
                    <a:pt x="432" y="13"/>
                  </a:lnTo>
                  <a:lnTo>
                    <a:pt x="464" y="28"/>
                  </a:lnTo>
                  <a:lnTo>
                    <a:pt x="492" y="50"/>
                  </a:lnTo>
                  <a:lnTo>
                    <a:pt x="517" y="75"/>
                  </a:lnTo>
                  <a:lnTo>
                    <a:pt x="536" y="106"/>
                  </a:lnTo>
                  <a:lnTo>
                    <a:pt x="548" y="142"/>
                  </a:lnTo>
                  <a:lnTo>
                    <a:pt x="558" y="183"/>
                  </a:lnTo>
                  <a:lnTo>
                    <a:pt x="559" y="228"/>
                  </a:lnTo>
                  <a:lnTo>
                    <a:pt x="559" y="624"/>
                  </a:lnTo>
                  <a:lnTo>
                    <a:pt x="386" y="624"/>
                  </a:lnTo>
                  <a:lnTo>
                    <a:pt x="386" y="283"/>
                  </a:lnTo>
                  <a:lnTo>
                    <a:pt x="385" y="250"/>
                  </a:lnTo>
                  <a:lnTo>
                    <a:pt x="377" y="222"/>
                  </a:lnTo>
                  <a:lnTo>
                    <a:pt x="366" y="200"/>
                  </a:lnTo>
                  <a:lnTo>
                    <a:pt x="350" y="181"/>
                  </a:lnTo>
                  <a:lnTo>
                    <a:pt x="332" y="169"/>
                  </a:lnTo>
                  <a:lnTo>
                    <a:pt x="308" y="161"/>
                  </a:lnTo>
                  <a:lnTo>
                    <a:pt x="282" y="158"/>
                  </a:lnTo>
                  <a:lnTo>
                    <a:pt x="255" y="161"/>
                  </a:lnTo>
                  <a:lnTo>
                    <a:pt x="232" y="169"/>
                  </a:lnTo>
                  <a:lnTo>
                    <a:pt x="212" y="181"/>
                  </a:lnTo>
                  <a:lnTo>
                    <a:pt x="194" y="200"/>
                  </a:lnTo>
                  <a:lnTo>
                    <a:pt x="184" y="222"/>
                  </a:lnTo>
                  <a:lnTo>
                    <a:pt x="176" y="250"/>
                  </a:lnTo>
                  <a:lnTo>
                    <a:pt x="173" y="283"/>
                  </a:lnTo>
                  <a:lnTo>
                    <a:pt x="173" y="624"/>
                  </a:lnTo>
                  <a:lnTo>
                    <a:pt x="0" y="624"/>
                  </a:lnTo>
                  <a:lnTo>
                    <a:pt x="0" y="13"/>
                  </a:lnTo>
                  <a:lnTo>
                    <a:pt x="173" y="13"/>
                  </a:lnTo>
                  <a:lnTo>
                    <a:pt x="173" y="99"/>
                  </a:lnTo>
                  <a:lnTo>
                    <a:pt x="191" y="78"/>
                  </a:lnTo>
                  <a:lnTo>
                    <a:pt x="212" y="56"/>
                  </a:lnTo>
                  <a:lnTo>
                    <a:pt x="233" y="39"/>
                  </a:lnTo>
                  <a:lnTo>
                    <a:pt x="257" y="24"/>
                  </a:lnTo>
                  <a:lnTo>
                    <a:pt x="285" y="11"/>
                  </a:lnTo>
                  <a:lnTo>
                    <a:pt x="318" y="3"/>
                  </a:lnTo>
                  <a:lnTo>
                    <a:pt x="35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3" name="Rectangle 14"/>
            <p:cNvSpPr>
              <a:spLocks noChangeArrowheads="1"/>
            </p:cNvSpPr>
            <p:nvPr/>
          </p:nvSpPr>
          <p:spPr bwMode="auto">
            <a:xfrm>
              <a:off x="3752" y="68"/>
              <a:ext cx="173" cy="611"/>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nl-NL" dirty="0"/>
            </a:p>
          </p:txBody>
        </p:sp>
        <p:sp>
          <p:nvSpPr>
            <p:cNvPr id="14" name="Freeform 15"/>
            <p:cNvSpPr>
              <a:spLocks/>
            </p:cNvSpPr>
            <p:nvPr/>
          </p:nvSpPr>
          <p:spPr bwMode="auto">
            <a:xfrm>
              <a:off x="1626" y="-119"/>
              <a:ext cx="799" cy="798"/>
            </a:xfrm>
            <a:custGeom>
              <a:avLst/>
              <a:gdLst>
                <a:gd name="T0" fmla="*/ 0 w 799"/>
                <a:gd name="T1" fmla="*/ 0 h 798"/>
                <a:gd name="T2" fmla="*/ 191 w 799"/>
                <a:gd name="T3" fmla="*/ 0 h 798"/>
                <a:gd name="T4" fmla="*/ 400 w 799"/>
                <a:gd name="T5" fmla="*/ 336 h 798"/>
                <a:gd name="T6" fmla="*/ 610 w 799"/>
                <a:gd name="T7" fmla="*/ 0 h 798"/>
                <a:gd name="T8" fmla="*/ 799 w 799"/>
                <a:gd name="T9" fmla="*/ 0 h 798"/>
                <a:gd name="T10" fmla="*/ 799 w 799"/>
                <a:gd name="T11" fmla="*/ 798 h 798"/>
                <a:gd name="T12" fmla="*/ 624 w 799"/>
                <a:gd name="T13" fmla="*/ 798 h 798"/>
                <a:gd name="T14" fmla="*/ 624 w 799"/>
                <a:gd name="T15" fmla="*/ 277 h 798"/>
                <a:gd name="T16" fmla="*/ 446 w 799"/>
                <a:gd name="T17" fmla="*/ 547 h 798"/>
                <a:gd name="T18" fmla="*/ 348 w 799"/>
                <a:gd name="T19" fmla="*/ 547 h 798"/>
                <a:gd name="T20" fmla="*/ 174 w 799"/>
                <a:gd name="T21" fmla="*/ 280 h 798"/>
                <a:gd name="T22" fmla="*/ 174 w 799"/>
                <a:gd name="T23" fmla="*/ 798 h 798"/>
                <a:gd name="T24" fmla="*/ 0 w 799"/>
                <a:gd name="T25" fmla="*/ 798 h 798"/>
                <a:gd name="T26" fmla="*/ 0 w 799"/>
                <a:gd name="T27"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9" h="798">
                  <a:moveTo>
                    <a:pt x="0" y="0"/>
                  </a:moveTo>
                  <a:lnTo>
                    <a:pt x="191" y="0"/>
                  </a:lnTo>
                  <a:lnTo>
                    <a:pt x="400" y="336"/>
                  </a:lnTo>
                  <a:lnTo>
                    <a:pt x="610" y="0"/>
                  </a:lnTo>
                  <a:lnTo>
                    <a:pt x="799" y="0"/>
                  </a:lnTo>
                  <a:lnTo>
                    <a:pt x="799" y="798"/>
                  </a:lnTo>
                  <a:lnTo>
                    <a:pt x="624" y="798"/>
                  </a:lnTo>
                  <a:lnTo>
                    <a:pt x="624" y="277"/>
                  </a:lnTo>
                  <a:lnTo>
                    <a:pt x="446" y="547"/>
                  </a:lnTo>
                  <a:lnTo>
                    <a:pt x="348" y="547"/>
                  </a:lnTo>
                  <a:lnTo>
                    <a:pt x="174" y="280"/>
                  </a:lnTo>
                  <a:lnTo>
                    <a:pt x="174" y="798"/>
                  </a:lnTo>
                  <a:lnTo>
                    <a:pt x="0" y="79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5" name="Freeform 16"/>
            <p:cNvSpPr>
              <a:spLocks/>
            </p:cNvSpPr>
            <p:nvPr/>
          </p:nvSpPr>
          <p:spPr bwMode="auto">
            <a:xfrm>
              <a:off x="6220" y="146"/>
              <a:ext cx="368" cy="366"/>
            </a:xfrm>
            <a:custGeom>
              <a:avLst/>
              <a:gdLst>
                <a:gd name="T0" fmla="*/ 184 w 368"/>
                <a:gd name="T1" fmla="*/ 0 h 366"/>
                <a:gd name="T2" fmla="*/ 226 w 368"/>
                <a:gd name="T3" fmla="*/ 4 h 366"/>
                <a:gd name="T4" fmla="*/ 265 w 368"/>
                <a:gd name="T5" fmla="*/ 18 h 366"/>
                <a:gd name="T6" fmla="*/ 299 w 368"/>
                <a:gd name="T7" fmla="*/ 40 h 366"/>
                <a:gd name="T8" fmla="*/ 327 w 368"/>
                <a:gd name="T9" fmla="*/ 68 h 366"/>
                <a:gd name="T10" fmla="*/ 349 w 368"/>
                <a:gd name="T11" fmla="*/ 103 h 366"/>
                <a:gd name="T12" fmla="*/ 363 w 368"/>
                <a:gd name="T13" fmla="*/ 142 h 366"/>
                <a:gd name="T14" fmla="*/ 368 w 368"/>
                <a:gd name="T15" fmla="*/ 184 h 366"/>
                <a:gd name="T16" fmla="*/ 363 w 368"/>
                <a:gd name="T17" fmla="*/ 226 h 366"/>
                <a:gd name="T18" fmla="*/ 349 w 368"/>
                <a:gd name="T19" fmla="*/ 263 h 366"/>
                <a:gd name="T20" fmla="*/ 327 w 368"/>
                <a:gd name="T21" fmla="*/ 298 h 366"/>
                <a:gd name="T22" fmla="*/ 299 w 368"/>
                <a:gd name="T23" fmla="*/ 327 h 366"/>
                <a:gd name="T24" fmla="*/ 265 w 368"/>
                <a:gd name="T25" fmla="*/ 348 h 366"/>
                <a:gd name="T26" fmla="*/ 226 w 368"/>
                <a:gd name="T27" fmla="*/ 362 h 366"/>
                <a:gd name="T28" fmla="*/ 184 w 368"/>
                <a:gd name="T29" fmla="*/ 366 h 366"/>
                <a:gd name="T30" fmla="*/ 142 w 368"/>
                <a:gd name="T31" fmla="*/ 362 h 366"/>
                <a:gd name="T32" fmla="*/ 103 w 368"/>
                <a:gd name="T33" fmla="*/ 348 h 366"/>
                <a:gd name="T34" fmla="*/ 70 w 368"/>
                <a:gd name="T35" fmla="*/ 327 h 366"/>
                <a:gd name="T36" fmla="*/ 41 w 368"/>
                <a:gd name="T37" fmla="*/ 298 h 366"/>
                <a:gd name="T38" fmla="*/ 19 w 368"/>
                <a:gd name="T39" fmla="*/ 263 h 366"/>
                <a:gd name="T40" fmla="*/ 6 w 368"/>
                <a:gd name="T41" fmla="*/ 226 h 366"/>
                <a:gd name="T42" fmla="*/ 0 w 368"/>
                <a:gd name="T43" fmla="*/ 184 h 366"/>
                <a:gd name="T44" fmla="*/ 6 w 368"/>
                <a:gd name="T45" fmla="*/ 142 h 366"/>
                <a:gd name="T46" fmla="*/ 19 w 368"/>
                <a:gd name="T47" fmla="*/ 103 h 366"/>
                <a:gd name="T48" fmla="*/ 41 w 368"/>
                <a:gd name="T49" fmla="*/ 68 h 366"/>
                <a:gd name="T50" fmla="*/ 70 w 368"/>
                <a:gd name="T51" fmla="*/ 40 h 366"/>
                <a:gd name="T52" fmla="*/ 103 w 368"/>
                <a:gd name="T53" fmla="*/ 18 h 366"/>
                <a:gd name="T54" fmla="*/ 142 w 368"/>
                <a:gd name="T55" fmla="*/ 4 h 366"/>
                <a:gd name="T56" fmla="*/ 184 w 368"/>
                <a:gd name="T5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366">
                  <a:moveTo>
                    <a:pt x="184" y="0"/>
                  </a:moveTo>
                  <a:lnTo>
                    <a:pt x="226" y="4"/>
                  </a:lnTo>
                  <a:lnTo>
                    <a:pt x="265" y="18"/>
                  </a:lnTo>
                  <a:lnTo>
                    <a:pt x="299" y="40"/>
                  </a:lnTo>
                  <a:lnTo>
                    <a:pt x="327" y="68"/>
                  </a:lnTo>
                  <a:lnTo>
                    <a:pt x="349" y="103"/>
                  </a:lnTo>
                  <a:lnTo>
                    <a:pt x="363" y="142"/>
                  </a:lnTo>
                  <a:lnTo>
                    <a:pt x="368" y="184"/>
                  </a:lnTo>
                  <a:lnTo>
                    <a:pt x="363" y="226"/>
                  </a:lnTo>
                  <a:lnTo>
                    <a:pt x="349" y="263"/>
                  </a:lnTo>
                  <a:lnTo>
                    <a:pt x="327" y="298"/>
                  </a:lnTo>
                  <a:lnTo>
                    <a:pt x="299" y="327"/>
                  </a:lnTo>
                  <a:lnTo>
                    <a:pt x="265" y="348"/>
                  </a:lnTo>
                  <a:lnTo>
                    <a:pt x="226" y="362"/>
                  </a:lnTo>
                  <a:lnTo>
                    <a:pt x="184" y="366"/>
                  </a:lnTo>
                  <a:lnTo>
                    <a:pt x="142" y="362"/>
                  </a:lnTo>
                  <a:lnTo>
                    <a:pt x="103" y="348"/>
                  </a:lnTo>
                  <a:lnTo>
                    <a:pt x="70" y="327"/>
                  </a:lnTo>
                  <a:lnTo>
                    <a:pt x="41" y="298"/>
                  </a:lnTo>
                  <a:lnTo>
                    <a:pt x="19" y="263"/>
                  </a:lnTo>
                  <a:lnTo>
                    <a:pt x="6" y="226"/>
                  </a:lnTo>
                  <a:lnTo>
                    <a:pt x="0" y="184"/>
                  </a:lnTo>
                  <a:lnTo>
                    <a:pt x="6" y="142"/>
                  </a:lnTo>
                  <a:lnTo>
                    <a:pt x="19" y="103"/>
                  </a:lnTo>
                  <a:lnTo>
                    <a:pt x="41" y="68"/>
                  </a:lnTo>
                  <a:lnTo>
                    <a:pt x="70" y="40"/>
                  </a:lnTo>
                  <a:lnTo>
                    <a:pt x="103" y="18"/>
                  </a:lnTo>
                  <a:lnTo>
                    <a:pt x="142" y="4"/>
                  </a:lnTo>
                  <a:lnTo>
                    <a:pt x="18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sp>
          <p:nvSpPr>
            <p:cNvPr id="16" name="Freeform 17"/>
            <p:cNvSpPr>
              <a:spLocks/>
            </p:cNvSpPr>
            <p:nvPr/>
          </p:nvSpPr>
          <p:spPr bwMode="auto">
            <a:xfrm>
              <a:off x="3721" y="-294"/>
              <a:ext cx="241" cy="242"/>
            </a:xfrm>
            <a:custGeom>
              <a:avLst/>
              <a:gdLst>
                <a:gd name="T0" fmla="*/ 120 w 241"/>
                <a:gd name="T1" fmla="*/ 0 h 242"/>
                <a:gd name="T2" fmla="*/ 152 w 241"/>
                <a:gd name="T3" fmla="*/ 5 h 242"/>
                <a:gd name="T4" fmla="*/ 180 w 241"/>
                <a:gd name="T5" fmla="*/ 17 h 242"/>
                <a:gd name="T6" fmla="*/ 205 w 241"/>
                <a:gd name="T7" fmla="*/ 36 h 242"/>
                <a:gd name="T8" fmla="*/ 224 w 241"/>
                <a:gd name="T9" fmla="*/ 59 h 242"/>
                <a:gd name="T10" fmla="*/ 237 w 241"/>
                <a:gd name="T11" fmla="*/ 89 h 242"/>
                <a:gd name="T12" fmla="*/ 241 w 241"/>
                <a:gd name="T13" fmla="*/ 122 h 242"/>
                <a:gd name="T14" fmla="*/ 237 w 241"/>
                <a:gd name="T15" fmla="*/ 153 h 242"/>
                <a:gd name="T16" fmla="*/ 224 w 241"/>
                <a:gd name="T17" fmla="*/ 182 h 242"/>
                <a:gd name="T18" fmla="*/ 205 w 241"/>
                <a:gd name="T19" fmla="*/ 206 h 242"/>
                <a:gd name="T20" fmla="*/ 180 w 241"/>
                <a:gd name="T21" fmla="*/ 226 h 242"/>
                <a:gd name="T22" fmla="*/ 152 w 241"/>
                <a:gd name="T23" fmla="*/ 237 h 242"/>
                <a:gd name="T24" fmla="*/ 120 w 241"/>
                <a:gd name="T25" fmla="*/ 242 h 242"/>
                <a:gd name="T26" fmla="*/ 88 w 241"/>
                <a:gd name="T27" fmla="*/ 237 h 242"/>
                <a:gd name="T28" fmla="*/ 59 w 241"/>
                <a:gd name="T29" fmla="*/ 226 h 242"/>
                <a:gd name="T30" fmla="*/ 34 w 241"/>
                <a:gd name="T31" fmla="*/ 206 h 242"/>
                <a:gd name="T32" fmla="*/ 15 w 241"/>
                <a:gd name="T33" fmla="*/ 182 h 242"/>
                <a:gd name="T34" fmla="*/ 3 w 241"/>
                <a:gd name="T35" fmla="*/ 153 h 242"/>
                <a:gd name="T36" fmla="*/ 0 w 241"/>
                <a:gd name="T37" fmla="*/ 122 h 242"/>
                <a:gd name="T38" fmla="*/ 3 w 241"/>
                <a:gd name="T39" fmla="*/ 89 h 242"/>
                <a:gd name="T40" fmla="*/ 15 w 241"/>
                <a:gd name="T41" fmla="*/ 59 h 242"/>
                <a:gd name="T42" fmla="*/ 34 w 241"/>
                <a:gd name="T43" fmla="*/ 36 h 242"/>
                <a:gd name="T44" fmla="*/ 59 w 241"/>
                <a:gd name="T45" fmla="*/ 17 h 242"/>
                <a:gd name="T46" fmla="*/ 88 w 241"/>
                <a:gd name="T47" fmla="*/ 5 h 242"/>
                <a:gd name="T48" fmla="*/ 120 w 241"/>
                <a:gd name="T4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1" h="242">
                  <a:moveTo>
                    <a:pt x="120" y="0"/>
                  </a:moveTo>
                  <a:lnTo>
                    <a:pt x="152" y="5"/>
                  </a:lnTo>
                  <a:lnTo>
                    <a:pt x="180" y="17"/>
                  </a:lnTo>
                  <a:lnTo>
                    <a:pt x="205" y="36"/>
                  </a:lnTo>
                  <a:lnTo>
                    <a:pt x="224" y="59"/>
                  </a:lnTo>
                  <a:lnTo>
                    <a:pt x="237" y="89"/>
                  </a:lnTo>
                  <a:lnTo>
                    <a:pt x="241" y="122"/>
                  </a:lnTo>
                  <a:lnTo>
                    <a:pt x="237" y="153"/>
                  </a:lnTo>
                  <a:lnTo>
                    <a:pt x="224" y="182"/>
                  </a:lnTo>
                  <a:lnTo>
                    <a:pt x="205" y="206"/>
                  </a:lnTo>
                  <a:lnTo>
                    <a:pt x="180" y="226"/>
                  </a:lnTo>
                  <a:lnTo>
                    <a:pt x="152" y="237"/>
                  </a:lnTo>
                  <a:lnTo>
                    <a:pt x="120" y="242"/>
                  </a:lnTo>
                  <a:lnTo>
                    <a:pt x="88" y="237"/>
                  </a:lnTo>
                  <a:lnTo>
                    <a:pt x="59" y="226"/>
                  </a:lnTo>
                  <a:lnTo>
                    <a:pt x="34" y="206"/>
                  </a:lnTo>
                  <a:lnTo>
                    <a:pt x="15" y="182"/>
                  </a:lnTo>
                  <a:lnTo>
                    <a:pt x="3" y="153"/>
                  </a:lnTo>
                  <a:lnTo>
                    <a:pt x="0" y="122"/>
                  </a:lnTo>
                  <a:lnTo>
                    <a:pt x="3" y="89"/>
                  </a:lnTo>
                  <a:lnTo>
                    <a:pt x="15" y="59"/>
                  </a:lnTo>
                  <a:lnTo>
                    <a:pt x="34" y="36"/>
                  </a:lnTo>
                  <a:lnTo>
                    <a:pt x="59" y="17"/>
                  </a:lnTo>
                  <a:lnTo>
                    <a:pt x="88" y="5"/>
                  </a:lnTo>
                  <a:lnTo>
                    <a:pt x="12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dirty="0"/>
            </a:p>
          </p:txBody>
        </p:sp>
      </p:grpSp>
      <p:cxnSp>
        <p:nvCxnSpPr>
          <p:cNvPr id="18" name="Rechte verbindingslijn 17"/>
          <p:cNvCxnSpPr/>
          <p:nvPr userDrawn="1"/>
        </p:nvCxnSpPr>
        <p:spPr>
          <a:xfrm>
            <a:off x="362340" y="1041991"/>
            <a:ext cx="11457111" cy="0"/>
          </a:xfrm>
          <a:prstGeom prst="line">
            <a:avLst/>
          </a:prstGeom>
          <a:ln w="38100" cap="rnd">
            <a:solidFill>
              <a:schemeClr val="tx2">
                <a:lumMod val="60000"/>
                <a:lumOff val="40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1477586"/>
      </p:ext>
    </p:extLst>
  </p:cSld>
  <p:clrMap bg1="lt1" tx1="dk1" bg2="lt2" tx2="dk2" accent1="accent1" accent2="accent2" accent3="accent3" accent4="accent4" accent5="accent5" accent6="accent6" hlink="hlink" folHlink="folHlink"/>
  <p:sldLayoutIdLst>
    <p:sldLayoutId id="2147493504" r:id="rId1"/>
    <p:sldLayoutId id="2147493529" r:id="rId2"/>
    <p:sldLayoutId id="2147493531" r:id="rId3"/>
    <p:sldLayoutId id="2147493520" r:id="rId4"/>
    <p:sldLayoutId id="2147493530" r:id="rId5"/>
    <p:sldLayoutId id="2147493532" r:id="rId6"/>
    <p:sldLayoutId id="2147493536" r:id="rId7"/>
    <p:sldLayoutId id="2147493533" r:id="rId8"/>
    <p:sldLayoutId id="2147493534" r:id="rId9"/>
    <p:sldLayoutId id="2147493535" r:id="rId10"/>
    <p:sldLayoutId id="2147493538" r:id="rId11"/>
    <p:sldLayoutId id="2147493539" r:id="rId12"/>
    <p:sldLayoutId id="2147493540" r:id="rId13"/>
    <p:sldLayoutId id="2147493541" r:id="rId14"/>
    <p:sldLayoutId id="2147493542" r:id="rId15"/>
    <p:sldLayoutId id="2147493543" r:id="rId16"/>
    <p:sldLayoutId id="2147493544" r:id="rId17"/>
    <p:sldLayoutId id="2147493545" r:id="rId18"/>
    <p:sldLayoutId id="2147493546" r:id="rId19"/>
    <p:sldLayoutId id="2147493547" r:id="rId20"/>
    <p:sldLayoutId id="2147493548" r:id="rId21"/>
    <p:sldLayoutId id="2147493549" r:id="rId22"/>
    <p:sldLayoutId id="2147493550" r:id="rId23"/>
    <p:sldLayoutId id="2147493557" r:id="rId24"/>
    <p:sldLayoutId id="2147493560" r:id="rId25"/>
    <p:sldLayoutId id="2147493561" r:id="rId26"/>
    <p:sldLayoutId id="2147493562" r:id="rId27"/>
  </p:sldLayoutIdLst>
  <p:hf hdr="0" ftr="0"/>
  <p:txStyles>
    <p:titleStyle>
      <a:lvl1pPr algn="l" defTabSz="457200" rtl="0" eaLnBrk="1" latinLnBrk="0" hangingPunct="1">
        <a:spcBef>
          <a:spcPct val="0"/>
        </a:spcBef>
        <a:buNone/>
        <a:defRPr sz="3600" b="1" i="0" kern="1200" baseline="0">
          <a:solidFill>
            <a:schemeClr val="accent2"/>
          </a:solidFill>
          <a:latin typeface="+mj-lt"/>
          <a:ea typeface="+mj-ea"/>
          <a:cs typeface="+mj-cs"/>
        </a:defRPr>
      </a:lvl1pPr>
    </p:titleStyle>
    <p:bodyStyle>
      <a:lvl1pPr marL="0" indent="0" algn="l" defTabSz="457200" rtl="0" eaLnBrk="1" latinLnBrk="0" hangingPunct="1">
        <a:lnSpc>
          <a:spcPts val="2100"/>
        </a:lnSpc>
        <a:spcBef>
          <a:spcPts val="600"/>
        </a:spcBef>
        <a:spcAft>
          <a:spcPts val="600"/>
        </a:spcAft>
        <a:buClr>
          <a:schemeClr val="accent3"/>
        </a:buClr>
        <a:buFont typeface="Arial"/>
        <a:buNone/>
        <a:tabLst/>
        <a:defRPr sz="1800" kern="1200">
          <a:solidFill>
            <a:schemeClr val="accent3">
              <a:lumMod val="65000"/>
              <a:lumOff val="35000"/>
            </a:schemeClr>
          </a:solidFill>
          <a:latin typeface="+mn-lt"/>
          <a:ea typeface="+mn-ea"/>
          <a:cs typeface="+mn-cs"/>
        </a:defRPr>
      </a:lvl1pPr>
      <a:lvl2pPr marL="180975" indent="-180975" algn="l" defTabSz="457200" rtl="0" eaLnBrk="1" latinLnBrk="0" hangingPunct="1">
        <a:lnSpc>
          <a:spcPts val="2100"/>
        </a:lnSpc>
        <a:spcBef>
          <a:spcPts val="600"/>
        </a:spcBef>
        <a:spcAft>
          <a:spcPts val="600"/>
        </a:spcAft>
        <a:buClr>
          <a:schemeClr val="accent2"/>
        </a:buClr>
        <a:buFont typeface="Arial"/>
        <a:buChar char="•"/>
        <a:tabLst/>
        <a:defRPr sz="1800" kern="1200">
          <a:solidFill>
            <a:schemeClr val="accent3">
              <a:lumMod val="65000"/>
              <a:lumOff val="35000"/>
            </a:schemeClr>
          </a:solidFill>
          <a:latin typeface="+mn-lt"/>
          <a:ea typeface="+mn-ea"/>
          <a:cs typeface="+mn-cs"/>
        </a:defRPr>
      </a:lvl2pPr>
      <a:lvl3pPr marL="360363" indent="-184150" algn="l" defTabSz="457200" rtl="0" eaLnBrk="1" latinLnBrk="0" hangingPunct="1">
        <a:lnSpc>
          <a:spcPts val="2100"/>
        </a:lnSpc>
        <a:spcBef>
          <a:spcPts val="600"/>
        </a:spcBef>
        <a:spcAft>
          <a:spcPts val="600"/>
        </a:spcAft>
        <a:buClr>
          <a:schemeClr val="accent5"/>
        </a:buClr>
        <a:buFont typeface="Arial"/>
        <a:buChar char="•"/>
        <a:tabLst/>
        <a:defRPr sz="1600" kern="1200">
          <a:solidFill>
            <a:schemeClr val="accent3">
              <a:lumMod val="65000"/>
              <a:lumOff val="35000"/>
            </a:schemeClr>
          </a:solidFill>
          <a:latin typeface="+mn-lt"/>
          <a:ea typeface="+mn-ea"/>
          <a:cs typeface="+mn-cs"/>
        </a:defRPr>
      </a:lvl3pPr>
      <a:lvl4pPr marL="0" indent="0" algn="l" defTabSz="457200" rtl="0" eaLnBrk="1" latinLnBrk="0" hangingPunct="1">
        <a:lnSpc>
          <a:spcPts val="2100"/>
        </a:lnSpc>
        <a:spcBef>
          <a:spcPts val="600"/>
        </a:spcBef>
        <a:spcAft>
          <a:spcPts val="600"/>
        </a:spcAft>
        <a:buClr>
          <a:schemeClr val="accent5"/>
        </a:buClr>
        <a:buFont typeface="Arial"/>
        <a:buNone/>
        <a:tabLst/>
        <a:defRPr sz="2000" b="1" kern="1200">
          <a:solidFill>
            <a:schemeClr val="accent1"/>
          </a:solidFill>
          <a:latin typeface="+mn-lt"/>
          <a:ea typeface="+mn-ea"/>
          <a:cs typeface="+mn-cs"/>
        </a:defRPr>
      </a:lvl4pPr>
      <a:lvl5pPr marL="174625" indent="0" algn="l" defTabSz="457200" rtl="0" eaLnBrk="1" latinLnBrk="0" hangingPunct="1">
        <a:lnSpc>
          <a:spcPct val="150000"/>
        </a:lnSpc>
        <a:spcBef>
          <a:spcPts val="600"/>
        </a:spcBef>
        <a:spcAft>
          <a:spcPts val="600"/>
        </a:spcAft>
        <a:buClr>
          <a:schemeClr val="accent5"/>
        </a:buClr>
        <a:buFont typeface="Arial"/>
        <a:buNone/>
        <a:tabLst/>
        <a:defRPr sz="2000" b="1" i="0" kern="1200">
          <a:solidFill>
            <a:schemeClr val="bg1">
              <a:lumMod val="95000"/>
            </a:schemeClr>
          </a:solidFill>
          <a:latin typeface="+mn-lt"/>
          <a:ea typeface="+mn-ea"/>
          <a:cs typeface="+mn-cs"/>
        </a:defRPr>
      </a:lvl5pPr>
      <a:lvl6pPr marL="174625" indent="0" algn="l" defTabSz="457200" rtl="0" eaLnBrk="1" latinLnBrk="0" hangingPunct="1">
        <a:lnSpc>
          <a:spcPct val="150000"/>
        </a:lnSpc>
        <a:spcBef>
          <a:spcPts val="600"/>
        </a:spcBef>
        <a:spcAft>
          <a:spcPts val="600"/>
        </a:spcAft>
        <a:buFont typeface="Arial"/>
        <a:buNone/>
        <a:defRPr sz="2000" b="1" kern="1200" baseline="0">
          <a:solidFill>
            <a:schemeClr val="accent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2.wdp"/><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hyperlink" Target="https://docs.microsoft.com/en-us/azure/active-directory/develop/active-directory-authentication-scenario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71.emf"/><Relationship Id="rId5" Type="http://schemas.openxmlformats.org/officeDocument/2006/relationships/image" Target="../media/image66.emf"/><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72.emf"/></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jpeg"/><Relationship Id="rId18" Type="http://schemas.openxmlformats.org/officeDocument/2006/relationships/image" Target="../media/image97.emf"/><Relationship Id="rId3" Type="http://schemas.openxmlformats.org/officeDocument/2006/relationships/image" Target="../media/image82.emf"/><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26.xml"/><Relationship Id="rId16" Type="http://schemas.openxmlformats.org/officeDocument/2006/relationships/image" Target="../media/image95.png"/><Relationship Id="rId20" Type="http://schemas.openxmlformats.org/officeDocument/2006/relationships/image" Target="../media/image99.emf"/><Relationship Id="rId1" Type="http://schemas.openxmlformats.org/officeDocument/2006/relationships/slideLayout" Target="../slideLayouts/slideLayout2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emf"/><Relationship Id="rId4" Type="http://schemas.openxmlformats.org/officeDocument/2006/relationships/image" Target="../media/image83.emf"/><Relationship Id="rId9" Type="http://schemas.openxmlformats.org/officeDocument/2006/relationships/image" Target="../media/image88.png"/><Relationship Id="rId14"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2" Type="http://schemas.openxmlformats.org/officeDocument/2006/relationships/notesSlide" Target="../notesSlides/notesSlide27.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6.png"/><Relationship Id="rId1" Type="http://schemas.openxmlformats.org/officeDocument/2006/relationships/slideLayout" Target="../slideLayouts/slideLayout27.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5.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7.png"/></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3" Type="http://schemas.openxmlformats.org/officeDocument/2006/relationships/hyperlink" Target="https://graphexplorer.cloudapp.net/"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hyperlink" Target="https://github.com/ahelland/AADGuide-CodeSample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32.xml"/><Relationship Id="rId7" Type="http://schemas.openxmlformats.org/officeDocument/2006/relationships/image" Target="../media/image135.png"/><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8" Type="http://schemas.openxmlformats.org/officeDocument/2006/relationships/image" Target="../media/image143.emf"/><Relationship Id="rId13" Type="http://schemas.openxmlformats.org/officeDocument/2006/relationships/image" Target="../media/image148.png"/><Relationship Id="rId3" Type="http://schemas.openxmlformats.org/officeDocument/2006/relationships/image" Target="../media/image40.emf"/><Relationship Id="rId7" Type="http://schemas.openxmlformats.org/officeDocument/2006/relationships/image" Target="../media/image142.emf"/><Relationship Id="rId12" Type="http://schemas.openxmlformats.org/officeDocument/2006/relationships/image" Target="../media/image147.png"/><Relationship Id="rId2" Type="http://schemas.openxmlformats.org/officeDocument/2006/relationships/notesSlide" Target="../notesSlides/notesSlide34.xml"/><Relationship Id="rId16"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emf"/><Relationship Id="rId4" Type="http://schemas.openxmlformats.org/officeDocument/2006/relationships/image" Target="../media/image139.png"/><Relationship Id="rId9" Type="http://schemas.openxmlformats.org/officeDocument/2006/relationships/image" Target="../media/image144.emf"/><Relationship Id="rId14" Type="http://schemas.openxmlformats.org/officeDocument/2006/relationships/image" Target="../media/image149.png"/></Relationships>
</file>

<file path=ppt/slides/_rels/slide3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42.emf"/><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166.emf"/><Relationship Id="rId5" Type="http://schemas.openxmlformats.org/officeDocument/2006/relationships/image" Target="../media/image165.png"/><Relationship Id="rId4" Type="http://schemas.openxmlformats.org/officeDocument/2006/relationships/image" Target="../media/image16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image" Target="../media/image8.png"/><Relationship Id="rId21" Type="http://schemas.microsoft.com/office/2007/relationships/hdphoto" Target="../media/hdphoto4.wdp"/><Relationship Id="rId34" Type="http://schemas.microsoft.com/office/2007/relationships/hdphoto" Target="../media/hdphoto9.wdp"/><Relationship Id="rId7" Type="http://schemas.openxmlformats.org/officeDocument/2006/relationships/image" Target="../media/image12.png"/><Relationship Id="rId12" Type="http://schemas.openxmlformats.org/officeDocument/2006/relationships/image" Target="../media/image17.png"/><Relationship Id="rId17" Type="http://schemas.microsoft.com/office/2007/relationships/hdphoto" Target="../media/hdphoto2.wdp"/><Relationship Id="rId25" Type="http://schemas.microsoft.com/office/2007/relationships/hdphoto" Target="../media/hdphoto6.wdp"/><Relationship Id="rId33" Type="http://schemas.openxmlformats.org/officeDocument/2006/relationships/image" Target="../media/image30.png"/><Relationship Id="rId38" Type="http://schemas.microsoft.com/office/2007/relationships/hdphoto" Target="../media/hdphoto11.wdp"/><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2.png"/><Relationship Id="rId29" Type="http://schemas.microsoft.com/office/2007/relationships/hdphoto" Target="../media/hdphoto8.wdp"/><Relationship Id="rId1" Type="http://schemas.openxmlformats.org/officeDocument/2006/relationships/slideLayout" Target="../slideLayouts/slideLayout23.xml"/><Relationship Id="rId6" Type="http://schemas.openxmlformats.org/officeDocument/2006/relationships/image" Target="../media/image11.emf"/><Relationship Id="rId11" Type="http://schemas.openxmlformats.org/officeDocument/2006/relationships/image" Target="../media/image16.emf"/><Relationship Id="rId24" Type="http://schemas.openxmlformats.org/officeDocument/2006/relationships/image" Target="../media/image24.png"/><Relationship Id="rId32" Type="http://schemas.openxmlformats.org/officeDocument/2006/relationships/image" Target="../media/image29.png"/><Relationship Id="rId37" Type="http://schemas.openxmlformats.org/officeDocument/2006/relationships/image" Target="../media/image32.png"/><Relationship Id="rId5" Type="http://schemas.openxmlformats.org/officeDocument/2006/relationships/image" Target="../media/image10.png"/><Relationship Id="rId15" Type="http://schemas.microsoft.com/office/2007/relationships/hdphoto" Target="../media/hdphoto1.wdp"/><Relationship Id="rId23" Type="http://schemas.microsoft.com/office/2007/relationships/hdphoto" Target="../media/hdphoto5.wdp"/><Relationship Id="rId28" Type="http://schemas.openxmlformats.org/officeDocument/2006/relationships/image" Target="../media/image26.png"/><Relationship Id="rId36" Type="http://schemas.microsoft.com/office/2007/relationships/hdphoto" Target="../media/hdphoto10.wdp"/><Relationship Id="rId10" Type="http://schemas.openxmlformats.org/officeDocument/2006/relationships/image" Target="../media/image15.png"/><Relationship Id="rId19" Type="http://schemas.microsoft.com/office/2007/relationships/hdphoto" Target="../media/hdphoto3.wdp"/><Relationship Id="rId31"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3.png"/><Relationship Id="rId27" Type="http://schemas.microsoft.com/office/2007/relationships/hdphoto" Target="../media/hdphoto7.wdp"/><Relationship Id="rId30" Type="http://schemas.openxmlformats.org/officeDocument/2006/relationships/image" Target="../media/image27.png"/><Relationship Id="rId35"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7.png"/><Relationship Id="rId1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8.png"/><Relationship Id="rId1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11.emf"/><Relationship Id="rId11" Type="http://schemas.openxmlformats.org/officeDocument/2006/relationships/image" Target="../media/image17.png"/><Relationship Id="rId5" Type="http://schemas.openxmlformats.org/officeDocument/2006/relationships/image" Target="../media/image10.png"/><Relationship Id="rId15" Type="http://schemas.openxmlformats.org/officeDocument/2006/relationships/image" Target="../media/image29.png"/><Relationship Id="rId10" Type="http://schemas.openxmlformats.org/officeDocument/2006/relationships/image" Target="../media/image16.emf"/><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hyperlink" Target="https://aka.ms/identity/4pillars"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noProof="0" dirty="0"/>
              <a:t>Azure Active Directory</a:t>
            </a:r>
          </a:p>
        </p:txBody>
      </p:sp>
      <p:sp>
        <p:nvSpPr>
          <p:cNvPr id="3" name="Ondertitel 2"/>
          <p:cNvSpPr>
            <a:spLocks noGrp="1"/>
          </p:cNvSpPr>
          <p:nvPr>
            <p:ph type="subTitle" idx="1"/>
          </p:nvPr>
        </p:nvSpPr>
        <p:spPr/>
        <p:txBody>
          <a:bodyPr/>
          <a:lstStyle/>
          <a:p>
            <a:r>
              <a:rPr lang="en-US" noProof="0" dirty="0"/>
              <a:t>Web Apps</a:t>
            </a:r>
          </a:p>
        </p:txBody>
      </p:sp>
    </p:spTree>
    <p:extLst>
      <p:ext uri="{BB962C8B-B14F-4D97-AF65-F5344CB8AC3E}">
        <p14:creationId xmlns:p14="http://schemas.microsoft.com/office/powerpoint/2010/main" val="332626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p:txBody>
          <a:bodyPr/>
          <a:lstStyle/>
          <a:p>
            <a:endParaRPr lang="nl-NL" dirty="0"/>
          </a:p>
        </p:txBody>
      </p:sp>
      <p:sp>
        <p:nvSpPr>
          <p:cNvPr id="65" name="Rounded Rectangle 64"/>
          <p:cNvSpPr/>
          <p:nvPr/>
        </p:nvSpPr>
        <p:spPr bwMode="auto">
          <a:xfrm>
            <a:off x="2737235" y="1022697"/>
            <a:ext cx="9014659" cy="867248"/>
          </a:xfrm>
          <a:prstGeom prst="roundRect">
            <a:avLst>
              <a:gd name="adj" fmla="val 3782"/>
            </a:avLst>
          </a:prstGeom>
          <a:solidFill>
            <a:srgbClr val="008272"/>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FFC000">
                <a:shade val="25000"/>
                <a:satMod val="150000"/>
              </a:srgbClr>
            </a:contourClr>
          </a:sp3d>
        </p:spPr>
        <p:txBody>
          <a:bodyPr vert="horz" wrap="square" lIns="89469" tIns="44735" rIns="89469" bIns="44735" numCol="1" spcCol="0" rtlCol="0" anchor="ctr" anchorCtr="0" compatLnSpc="1">
            <a:prstTxWarp prst="textNoShape">
              <a:avLst/>
            </a:prstTxWarp>
          </a:bodyPr>
          <a:lstStyle/>
          <a:p>
            <a:pPr algn="ctr" defTabSz="894474">
              <a:defRPr/>
            </a:pPr>
            <a:endParaRPr lang="en-US" sz="2349" kern="0" dirty="0">
              <a:solidFill>
                <a:srgbClr val="FFFFFF"/>
              </a:solidFill>
              <a:latin typeface="Segoe UI"/>
            </a:endParaRPr>
          </a:p>
        </p:txBody>
      </p:sp>
      <p:sp>
        <p:nvSpPr>
          <p:cNvPr id="54" name="Rounded Rectangle 53"/>
          <p:cNvSpPr/>
          <p:nvPr/>
        </p:nvSpPr>
        <p:spPr bwMode="auto">
          <a:xfrm>
            <a:off x="2737236" y="2015354"/>
            <a:ext cx="9014659" cy="4545413"/>
          </a:xfrm>
          <a:prstGeom prst="roundRect">
            <a:avLst>
              <a:gd name="adj" fmla="val 3782"/>
            </a:avLst>
          </a:prstGeom>
          <a:solidFill>
            <a:srgbClr val="008272"/>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FFC000">
                <a:shade val="25000"/>
                <a:satMod val="150000"/>
              </a:srgbClr>
            </a:contourClr>
          </a:sp3d>
        </p:spPr>
        <p:txBody>
          <a:bodyPr vert="horz" wrap="square" lIns="89469" tIns="44735" rIns="89469" bIns="44735" numCol="1" spcCol="0" rtlCol="0" anchor="ctr" anchorCtr="0" compatLnSpc="1">
            <a:prstTxWarp prst="textNoShape">
              <a:avLst/>
            </a:prstTxWarp>
          </a:bodyPr>
          <a:lstStyle/>
          <a:p>
            <a:pPr algn="ctr" defTabSz="894474">
              <a:defRPr/>
            </a:pPr>
            <a:endParaRPr lang="en-US" sz="2349" kern="0" dirty="0">
              <a:solidFill>
                <a:srgbClr val="FFFFFF"/>
              </a:solidFill>
              <a:latin typeface="Segoe UI"/>
            </a:endParaRPr>
          </a:p>
        </p:txBody>
      </p:sp>
      <p:sp>
        <p:nvSpPr>
          <p:cNvPr id="2" name="Title 1"/>
          <p:cNvSpPr>
            <a:spLocks noGrp="1"/>
          </p:cNvSpPr>
          <p:nvPr>
            <p:ph type="title"/>
          </p:nvPr>
        </p:nvSpPr>
        <p:spPr/>
        <p:txBody>
          <a:bodyPr/>
          <a:lstStyle/>
          <a:p>
            <a:r>
              <a:rPr lang="en-US" dirty="0"/>
              <a:t>AAD - Architecture overview</a:t>
            </a:r>
          </a:p>
        </p:txBody>
      </p:sp>
      <p:sp>
        <p:nvSpPr>
          <p:cNvPr id="15" name="Vertical Text Placeholder 14"/>
          <p:cNvSpPr>
            <a:spLocks noGrp="1"/>
          </p:cNvSpPr>
          <p:nvPr>
            <p:ph type="body" orient="vert" idx="1"/>
          </p:nvPr>
        </p:nvSpPr>
        <p:spPr/>
        <p:txBody>
          <a:bodyPr/>
          <a:lstStyle/>
          <a:p>
            <a:endParaRPr lang="nl-NL" dirty="0"/>
          </a:p>
        </p:txBody>
      </p:sp>
      <p:sp>
        <p:nvSpPr>
          <p:cNvPr id="3" name="Rounded Rectangle 2"/>
          <p:cNvSpPr/>
          <p:nvPr/>
        </p:nvSpPr>
        <p:spPr bwMode="auto">
          <a:xfrm>
            <a:off x="3027685" y="4547489"/>
            <a:ext cx="7158326" cy="1871773"/>
          </a:xfrm>
          <a:prstGeom prst="roundRect">
            <a:avLst/>
          </a:prstGeom>
          <a:solidFill>
            <a:schemeClr val="accent6">
              <a:lumMod val="60000"/>
              <a:lumOff val="40000"/>
            </a:scheme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FFC000">
                <a:shade val="25000"/>
                <a:satMod val="150000"/>
              </a:srgbClr>
            </a:contourClr>
          </a:sp3d>
        </p:spPr>
        <p:txBody>
          <a:bodyPr vert="horz" wrap="square" lIns="89469" tIns="44735" rIns="89469" bIns="44735" numCol="1" spcCol="0" rtlCol="0" anchor="ctr" anchorCtr="0" compatLnSpc="1">
            <a:prstTxWarp prst="textNoShape">
              <a:avLst/>
            </a:prstTxWarp>
          </a:bodyPr>
          <a:lstStyle/>
          <a:p>
            <a:pPr algn="ctr" defTabSz="894474">
              <a:defRPr/>
            </a:pPr>
            <a:r>
              <a:rPr lang="en-US" sz="1566" kern="0" dirty="0">
                <a:solidFill>
                  <a:srgbClr val="FFFFFF"/>
                </a:solidFill>
                <a:latin typeface="Segoe UI"/>
              </a:rPr>
              <a:t> </a:t>
            </a:r>
          </a:p>
        </p:txBody>
      </p:sp>
      <p:sp>
        <p:nvSpPr>
          <p:cNvPr id="4" name="Isosceles Triangle 3"/>
          <p:cNvSpPr/>
          <p:nvPr/>
        </p:nvSpPr>
        <p:spPr>
          <a:xfrm>
            <a:off x="5434135" y="5092533"/>
            <a:ext cx="912604" cy="547462"/>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r>
              <a:rPr lang="en-US" sz="1566" dirty="0">
                <a:solidFill>
                  <a:schemeClr val="tx1"/>
                </a:solidFill>
              </a:rPr>
              <a:t>P1</a:t>
            </a:r>
          </a:p>
        </p:txBody>
      </p:sp>
      <p:sp>
        <p:nvSpPr>
          <p:cNvPr id="5" name="Isosceles Triangle 4"/>
          <p:cNvSpPr/>
          <p:nvPr/>
        </p:nvSpPr>
        <p:spPr>
          <a:xfrm>
            <a:off x="8670975" y="5080570"/>
            <a:ext cx="901971" cy="547462"/>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r>
              <a:rPr lang="en-US" sz="1566" dirty="0" err="1">
                <a:solidFill>
                  <a:schemeClr val="tx1"/>
                </a:solidFill>
              </a:rPr>
              <a:t>Pn</a:t>
            </a:r>
            <a:endParaRPr lang="en-US" sz="1566" dirty="0">
              <a:solidFill>
                <a:schemeClr val="tx1"/>
              </a:solidFill>
            </a:endParaRPr>
          </a:p>
        </p:txBody>
      </p:sp>
      <p:sp>
        <p:nvSpPr>
          <p:cNvPr id="6" name="Isosceles Triangle 5"/>
          <p:cNvSpPr/>
          <p:nvPr/>
        </p:nvSpPr>
        <p:spPr>
          <a:xfrm>
            <a:off x="6422788" y="5107643"/>
            <a:ext cx="872526" cy="532353"/>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r>
              <a:rPr lang="en-US" sz="1566" dirty="0">
                <a:solidFill>
                  <a:schemeClr val="tx1"/>
                </a:solidFill>
              </a:rPr>
              <a:t>P2</a:t>
            </a:r>
          </a:p>
        </p:txBody>
      </p:sp>
      <p:sp>
        <p:nvSpPr>
          <p:cNvPr id="7" name="Rectangle 6"/>
          <p:cNvSpPr/>
          <p:nvPr/>
        </p:nvSpPr>
        <p:spPr>
          <a:xfrm>
            <a:off x="7722402" y="5106069"/>
            <a:ext cx="684453" cy="30420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93" dirty="0">
                <a:solidFill>
                  <a:schemeClr val="tx1"/>
                </a:solidFill>
              </a:rPr>
              <a:t>…</a:t>
            </a:r>
          </a:p>
        </p:txBody>
      </p:sp>
      <p:sp>
        <p:nvSpPr>
          <p:cNvPr id="8" name="Isosceles Triangle 7"/>
          <p:cNvSpPr/>
          <p:nvPr/>
        </p:nvSpPr>
        <p:spPr>
          <a:xfrm>
            <a:off x="5448738" y="5735093"/>
            <a:ext cx="912604" cy="532353"/>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77500" lnSpcReduction="20000"/>
          </a:bodyPr>
          <a:lstStyle/>
          <a:p>
            <a:pPr algn="ctr"/>
            <a:endParaRPr lang="en-US" sz="1797" dirty="0">
              <a:solidFill>
                <a:schemeClr val="tx1"/>
              </a:solidFill>
            </a:endParaRPr>
          </a:p>
        </p:txBody>
      </p:sp>
      <p:sp>
        <p:nvSpPr>
          <p:cNvPr id="9" name="Rectangle 8"/>
          <p:cNvSpPr/>
          <p:nvPr/>
        </p:nvSpPr>
        <p:spPr>
          <a:xfrm>
            <a:off x="3419327" y="5029384"/>
            <a:ext cx="1140754" cy="5323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6" dirty="0">
                <a:solidFill>
                  <a:schemeClr val="tx1"/>
                </a:solidFill>
              </a:rPr>
              <a:t>Directory</a:t>
            </a:r>
            <a:r>
              <a:rPr lang="en-US" sz="1566" dirty="0"/>
              <a:t> </a:t>
            </a:r>
            <a:r>
              <a:rPr lang="en-US" sz="1566" dirty="0">
                <a:solidFill>
                  <a:schemeClr val="tx1"/>
                </a:solidFill>
              </a:rPr>
              <a:t>partitions</a:t>
            </a:r>
          </a:p>
        </p:txBody>
      </p:sp>
      <p:sp>
        <p:nvSpPr>
          <p:cNvPr id="10" name="Rectangle 9"/>
          <p:cNvSpPr/>
          <p:nvPr/>
        </p:nvSpPr>
        <p:spPr>
          <a:xfrm>
            <a:off x="3418373" y="5735093"/>
            <a:ext cx="1140754" cy="53235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6" dirty="0">
                <a:solidFill>
                  <a:schemeClr val="tx1"/>
                </a:solidFill>
              </a:rPr>
              <a:t>Partitions</a:t>
            </a:r>
            <a:r>
              <a:rPr lang="en-US" sz="1566" dirty="0"/>
              <a:t> </a:t>
            </a:r>
            <a:r>
              <a:rPr lang="en-US" sz="1566" dirty="0">
                <a:solidFill>
                  <a:schemeClr val="tx1"/>
                </a:solidFill>
              </a:rPr>
              <a:t>partition</a:t>
            </a:r>
          </a:p>
        </p:txBody>
      </p:sp>
      <p:sp>
        <p:nvSpPr>
          <p:cNvPr id="11" name="TextBox 10"/>
          <p:cNvSpPr txBox="1"/>
          <p:nvPr/>
        </p:nvSpPr>
        <p:spPr>
          <a:xfrm>
            <a:off x="5280835" y="4622054"/>
            <a:ext cx="4047340" cy="391530"/>
          </a:xfrm>
          <a:prstGeom prst="rect">
            <a:avLst/>
          </a:prstGeom>
          <a:solidFill>
            <a:schemeClr val="accent6">
              <a:lumMod val="60000"/>
              <a:lumOff val="40000"/>
            </a:schemeClr>
          </a:solidFill>
        </p:spPr>
        <p:txBody>
          <a:bodyPr wrap="square" rtlCol="0">
            <a:spAutoFit/>
          </a:bodyPr>
          <a:lstStyle/>
          <a:p>
            <a:pPr algn="ctr"/>
            <a:r>
              <a:rPr lang="en-US" sz="1957" dirty="0"/>
              <a:t>Core Directory  Store</a:t>
            </a:r>
          </a:p>
        </p:txBody>
      </p:sp>
      <p:sp>
        <p:nvSpPr>
          <p:cNvPr id="12" name="Rounded Rectangle 11"/>
          <p:cNvSpPr/>
          <p:nvPr/>
        </p:nvSpPr>
        <p:spPr>
          <a:xfrm>
            <a:off x="3027685" y="3750805"/>
            <a:ext cx="2253149"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Authentication</a:t>
            </a:r>
          </a:p>
          <a:p>
            <a:pPr algn="ctr" defTabSz="894796"/>
            <a:r>
              <a:rPr lang="en-US" sz="1957" dirty="0">
                <a:solidFill>
                  <a:schemeClr val="tx1"/>
                </a:solidFill>
              </a:rPr>
              <a:t>Svc</a:t>
            </a:r>
          </a:p>
        </p:txBody>
      </p:sp>
      <p:sp>
        <p:nvSpPr>
          <p:cNvPr id="13" name="Rounded Rectangle 12"/>
          <p:cNvSpPr/>
          <p:nvPr/>
        </p:nvSpPr>
        <p:spPr>
          <a:xfrm>
            <a:off x="5424364" y="3750805"/>
            <a:ext cx="2261125"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Directory graph</a:t>
            </a:r>
          </a:p>
          <a:p>
            <a:pPr algn="ctr" defTabSz="894796"/>
            <a:r>
              <a:rPr lang="en-US" sz="1957" dirty="0">
                <a:solidFill>
                  <a:schemeClr val="tx1"/>
                </a:solidFill>
              </a:rPr>
              <a:t>Svc</a:t>
            </a:r>
          </a:p>
        </p:txBody>
      </p:sp>
      <p:sp>
        <p:nvSpPr>
          <p:cNvPr id="14" name="Rounded Rectangle 13"/>
          <p:cNvSpPr/>
          <p:nvPr/>
        </p:nvSpPr>
        <p:spPr>
          <a:xfrm>
            <a:off x="7900059" y="3750805"/>
            <a:ext cx="2253398"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Synchronization Svc</a:t>
            </a:r>
          </a:p>
        </p:txBody>
      </p:sp>
      <p:sp>
        <p:nvSpPr>
          <p:cNvPr id="16" name="Rounded Rectangle 15"/>
          <p:cNvSpPr/>
          <p:nvPr/>
        </p:nvSpPr>
        <p:spPr>
          <a:xfrm>
            <a:off x="3027686" y="2195441"/>
            <a:ext cx="1267620"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Admin </a:t>
            </a:r>
          </a:p>
          <a:p>
            <a:pPr algn="ctr" defTabSz="894796"/>
            <a:r>
              <a:rPr lang="en-US" sz="1957" dirty="0">
                <a:solidFill>
                  <a:schemeClr val="tx1"/>
                </a:solidFill>
              </a:rPr>
              <a:t>portal</a:t>
            </a:r>
          </a:p>
        </p:txBody>
      </p:sp>
      <p:sp>
        <p:nvSpPr>
          <p:cNvPr id="18" name="Rounded Rectangle 17"/>
          <p:cNvSpPr/>
          <p:nvPr/>
        </p:nvSpPr>
        <p:spPr>
          <a:xfrm>
            <a:off x="4836708" y="2981605"/>
            <a:ext cx="1539025"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Device </a:t>
            </a:r>
          </a:p>
          <a:p>
            <a:pPr algn="ctr" defTabSz="894796"/>
            <a:r>
              <a:rPr lang="en-US" sz="1957" dirty="0">
                <a:solidFill>
                  <a:schemeClr val="tx1"/>
                </a:solidFill>
              </a:rPr>
              <a:t>registration</a:t>
            </a:r>
          </a:p>
        </p:txBody>
      </p:sp>
      <p:sp>
        <p:nvSpPr>
          <p:cNvPr id="19" name="Rounded Rectangle 18"/>
          <p:cNvSpPr/>
          <p:nvPr/>
        </p:nvSpPr>
        <p:spPr>
          <a:xfrm>
            <a:off x="6571908" y="3015666"/>
            <a:ext cx="1581891"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Information</a:t>
            </a:r>
          </a:p>
          <a:p>
            <a:pPr algn="ctr" defTabSz="894796"/>
            <a:r>
              <a:rPr lang="en-US" sz="1957" dirty="0">
                <a:solidFill>
                  <a:schemeClr val="tx1"/>
                </a:solidFill>
              </a:rPr>
              <a:t>Protection</a:t>
            </a:r>
          </a:p>
        </p:txBody>
      </p:sp>
      <p:sp>
        <p:nvSpPr>
          <p:cNvPr id="20" name="Rounded Rectangle 19"/>
          <p:cNvSpPr/>
          <p:nvPr/>
        </p:nvSpPr>
        <p:spPr>
          <a:xfrm>
            <a:off x="4369872" y="2203921"/>
            <a:ext cx="1257125"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Self Service</a:t>
            </a:r>
          </a:p>
        </p:txBody>
      </p:sp>
      <p:sp>
        <p:nvSpPr>
          <p:cNvPr id="22" name="Rounded Rectangle 21"/>
          <p:cNvSpPr/>
          <p:nvPr/>
        </p:nvSpPr>
        <p:spPr>
          <a:xfrm>
            <a:off x="2803988" y="1117458"/>
            <a:ext cx="1255597"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Office 365</a:t>
            </a:r>
          </a:p>
        </p:txBody>
      </p:sp>
      <p:sp>
        <p:nvSpPr>
          <p:cNvPr id="23" name="Rounded Rectangle 22"/>
          <p:cNvSpPr/>
          <p:nvPr/>
        </p:nvSpPr>
        <p:spPr>
          <a:xfrm>
            <a:off x="4146174" y="1117458"/>
            <a:ext cx="1255597"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Azure </a:t>
            </a:r>
            <a:r>
              <a:rPr lang="en-US" sz="1957" dirty="0" err="1">
                <a:solidFill>
                  <a:schemeClr val="tx1"/>
                </a:solidFill>
              </a:rPr>
              <a:t>Svcs</a:t>
            </a:r>
            <a:endParaRPr lang="en-US" sz="1957" dirty="0">
              <a:solidFill>
                <a:schemeClr val="tx1"/>
              </a:solidFill>
            </a:endParaRPr>
          </a:p>
        </p:txBody>
      </p:sp>
      <p:sp>
        <p:nvSpPr>
          <p:cNvPr id="24" name="Rounded Rectangle 23"/>
          <p:cNvSpPr/>
          <p:nvPr/>
        </p:nvSpPr>
        <p:spPr>
          <a:xfrm>
            <a:off x="5467504" y="1117457"/>
            <a:ext cx="1255597"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Dynamics</a:t>
            </a:r>
          </a:p>
        </p:txBody>
      </p:sp>
      <p:sp>
        <p:nvSpPr>
          <p:cNvPr id="26" name="Rounded Rectangle 25"/>
          <p:cNvSpPr/>
          <p:nvPr/>
        </p:nvSpPr>
        <p:spPr>
          <a:xfrm>
            <a:off x="9594081" y="1132818"/>
            <a:ext cx="1248490"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Custom IT apps</a:t>
            </a:r>
          </a:p>
        </p:txBody>
      </p:sp>
      <p:sp>
        <p:nvSpPr>
          <p:cNvPr id="27" name="Rounded Rectangle 26"/>
          <p:cNvSpPr/>
          <p:nvPr/>
        </p:nvSpPr>
        <p:spPr bwMode="auto">
          <a:xfrm>
            <a:off x="58079" y="2195440"/>
            <a:ext cx="1565991" cy="4270794"/>
          </a:xfrm>
          <a:prstGeom prst="roundRect">
            <a:avLst>
              <a:gd name="adj" fmla="val 3782"/>
            </a:avLst>
          </a:prstGeom>
          <a:solidFill>
            <a:srgbClr val="008272"/>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FFC000">
                <a:shade val="25000"/>
                <a:satMod val="150000"/>
              </a:srgbClr>
            </a:contourClr>
          </a:sp3d>
        </p:spPr>
        <p:txBody>
          <a:bodyPr vert="horz" wrap="square" lIns="89469" tIns="44735" rIns="89469" bIns="44735" numCol="1" spcCol="0" rtlCol="0" anchor="ctr" anchorCtr="0" compatLnSpc="1">
            <a:prstTxWarp prst="textNoShape">
              <a:avLst/>
            </a:prstTxWarp>
          </a:bodyPr>
          <a:lstStyle/>
          <a:p>
            <a:pPr algn="ctr" defTabSz="894474">
              <a:defRPr/>
            </a:pPr>
            <a:endParaRPr lang="en-US" sz="2349" kern="0" dirty="0">
              <a:solidFill>
                <a:srgbClr val="FFFFFF"/>
              </a:solidFill>
              <a:latin typeface="Segoe UI"/>
            </a:endParaRPr>
          </a:p>
        </p:txBody>
      </p:sp>
      <p:sp>
        <p:nvSpPr>
          <p:cNvPr id="29" name="Isosceles Triangle 28"/>
          <p:cNvSpPr/>
          <p:nvPr/>
        </p:nvSpPr>
        <p:spPr>
          <a:xfrm>
            <a:off x="75981" y="4798838"/>
            <a:ext cx="1427460" cy="1174913"/>
          </a:xfrm>
          <a:prstGeom prst="triangle">
            <a:avLst/>
          </a:prstGeom>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1950" rtlCol="0" anchor="ctr"/>
          <a:lstStyle/>
          <a:p>
            <a:pPr algn="ctr" defTabSz="894796">
              <a:defRPr/>
            </a:pPr>
            <a:r>
              <a:rPr lang="en-US" sz="1566" kern="0" dirty="0">
                <a:solidFill>
                  <a:schemeClr val="tx1"/>
                </a:solidFill>
                <a:latin typeface="Segoe UI"/>
              </a:rPr>
              <a:t>AD</a:t>
            </a:r>
          </a:p>
        </p:txBody>
      </p:sp>
      <p:sp>
        <p:nvSpPr>
          <p:cNvPr id="30" name="Rounded Rectangle 29"/>
          <p:cNvSpPr/>
          <p:nvPr/>
        </p:nvSpPr>
        <p:spPr>
          <a:xfrm>
            <a:off x="343314" y="3540273"/>
            <a:ext cx="871710" cy="754834"/>
          </a:xfrm>
          <a:prstGeom prst="roundRect">
            <a:avLst/>
          </a:prstGeom>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1950" rtlCol="0" anchor="ctr"/>
          <a:lstStyle/>
          <a:p>
            <a:pPr algn="ctr" defTabSz="894796">
              <a:defRPr/>
            </a:pPr>
            <a:r>
              <a:rPr lang="en-US" sz="1566" kern="0" dirty="0">
                <a:solidFill>
                  <a:schemeClr val="tx1"/>
                </a:solidFill>
                <a:latin typeface="Segoe UI"/>
              </a:rPr>
              <a:t>Azure AD Connect</a:t>
            </a:r>
          </a:p>
        </p:txBody>
      </p:sp>
      <p:cxnSp>
        <p:nvCxnSpPr>
          <p:cNvPr id="33" name="Straight Arrow Connector 32"/>
          <p:cNvCxnSpPr>
            <a:endCxn id="30" idx="2"/>
          </p:cNvCxnSpPr>
          <p:nvPr/>
        </p:nvCxnSpPr>
        <p:spPr>
          <a:xfrm flipV="1">
            <a:off x="779169" y="4295107"/>
            <a:ext cx="0" cy="483847"/>
          </a:xfrm>
          <a:prstGeom prst="straightConnector1">
            <a:avLst/>
          </a:prstGeom>
          <a:noFill/>
          <a:ln w="19050" cap="flat" cmpd="sng" algn="ctr">
            <a:solidFill>
              <a:srgbClr val="000000"/>
            </a:solidFill>
            <a:prstDash val="solid"/>
            <a:tailEnd type="triangle"/>
          </a:ln>
          <a:effectLst/>
        </p:spPr>
      </p:cxnSp>
      <p:sp>
        <p:nvSpPr>
          <p:cNvPr id="43" name="Rounded Rectangle 42"/>
          <p:cNvSpPr/>
          <p:nvPr/>
        </p:nvSpPr>
        <p:spPr>
          <a:xfrm>
            <a:off x="8408821" y="3015666"/>
            <a:ext cx="1744635"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DC as service</a:t>
            </a:r>
          </a:p>
        </p:txBody>
      </p:sp>
      <p:sp>
        <p:nvSpPr>
          <p:cNvPr id="44" name="Rounded Rectangle 43"/>
          <p:cNvSpPr/>
          <p:nvPr/>
        </p:nvSpPr>
        <p:spPr>
          <a:xfrm>
            <a:off x="3027685" y="2962764"/>
            <a:ext cx="1539025"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Power</a:t>
            </a:r>
          </a:p>
          <a:p>
            <a:pPr algn="ctr" defTabSz="894796"/>
            <a:r>
              <a:rPr lang="en-US" sz="1957" dirty="0">
                <a:solidFill>
                  <a:schemeClr val="tx1"/>
                </a:solidFill>
              </a:rPr>
              <a:t>Shell</a:t>
            </a:r>
          </a:p>
        </p:txBody>
      </p:sp>
      <p:sp>
        <p:nvSpPr>
          <p:cNvPr id="50" name="Rounded Rectangle 49"/>
          <p:cNvSpPr/>
          <p:nvPr/>
        </p:nvSpPr>
        <p:spPr>
          <a:xfrm>
            <a:off x="5712058" y="2203920"/>
            <a:ext cx="1302890"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SaaS </a:t>
            </a:r>
          </a:p>
          <a:p>
            <a:pPr algn="ctr" defTabSz="894796"/>
            <a:r>
              <a:rPr lang="en-US" sz="1957" dirty="0">
                <a:solidFill>
                  <a:schemeClr val="tx1"/>
                </a:solidFill>
              </a:rPr>
              <a:t>App </a:t>
            </a:r>
            <a:r>
              <a:rPr lang="en-US" sz="1957" dirty="0" err="1">
                <a:solidFill>
                  <a:schemeClr val="tx1"/>
                </a:solidFill>
              </a:rPr>
              <a:t>Mgmt</a:t>
            </a:r>
            <a:endParaRPr lang="en-US" sz="1957" dirty="0">
              <a:solidFill>
                <a:schemeClr val="tx1"/>
              </a:solidFill>
            </a:endParaRPr>
          </a:p>
        </p:txBody>
      </p:sp>
      <p:sp>
        <p:nvSpPr>
          <p:cNvPr id="51" name="Rounded Rectangle 50"/>
          <p:cNvSpPr/>
          <p:nvPr/>
        </p:nvSpPr>
        <p:spPr>
          <a:xfrm>
            <a:off x="6809690" y="1125250"/>
            <a:ext cx="1282775"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Intune</a:t>
            </a:r>
          </a:p>
        </p:txBody>
      </p:sp>
      <p:sp>
        <p:nvSpPr>
          <p:cNvPr id="52" name="Rectangle 51"/>
          <p:cNvSpPr/>
          <p:nvPr/>
        </p:nvSpPr>
        <p:spPr>
          <a:xfrm>
            <a:off x="10356374" y="1162155"/>
            <a:ext cx="1811847" cy="5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solidFill>
                  <a:schemeClr val="tx1"/>
                </a:solidFill>
              </a:rPr>
              <a:t>Apps</a:t>
            </a:r>
          </a:p>
        </p:txBody>
      </p:sp>
      <p:sp>
        <p:nvSpPr>
          <p:cNvPr id="53" name="Rectangle 52"/>
          <p:cNvSpPr/>
          <p:nvPr/>
        </p:nvSpPr>
        <p:spPr>
          <a:xfrm>
            <a:off x="10153456" y="3669135"/>
            <a:ext cx="1811847" cy="5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solidFill>
                  <a:schemeClr val="tx1"/>
                </a:solidFill>
              </a:rPr>
              <a:t>Azure AD</a:t>
            </a:r>
          </a:p>
        </p:txBody>
      </p:sp>
      <p:cxnSp>
        <p:nvCxnSpPr>
          <p:cNvPr id="56" name="Straight Arrow Connector 55"/>
          <p:cNvCxnSpPr/>
          <p:nvPr/>
        </p:nvCxnSpPr>
        <p:spPr>
          <a:xfrm flipV="1">
            <a:off x="1292220" y="3917691"/>
            <a:ext cx="1445015" cy="3354"/>
          </a:xfrm>
          <a:prstGeom prst="straightConnector1">
            <a:avLst/>
          </a:prstGeom>
          <a:noFill/>
          <a:ln w="19050" cap="flat" cmpd="sng" algn="ctr">
            <a:solidFill>
              <a:srgbClr val="000000"/>
            </a:solidFill>
            <a:prstDash val="solid"/>
            <a:tailEnd type="triangle"/>
          </a:ln>
          <a:effectLst/>
        </p:spPr>
      </p:cxnSp>
      <p:sp>
        <p:nvSpPr>
          <p:cNvPr id="25" name="Rounded Rectangle 24"/>
          <p:cNvSpPr/>
          <p:nvPr/>
        </p:nvSpPr>
        <p:spPr>
          <a:xfrm>
            <a:off x="8187715" y="1125250"/>
            <a:ext cx="1303631" cy="637032"/>
          </a:xfrm>
          <a:prstGeom prst="roundRect">
            <a:avLst/>
          </a:prstGeom>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ISV apps</a:t>
            </a:r>
          </a:p>
        </p:txBody>
      </p:sp>
      <p:sp>
        <p:nvSpPr>
          <p:cNvPr id="66" name="Rectangle 65"/>
          <p:cNvSpPr/>
          <p:nvPr/>
        </p:nvSpPr>
        <p:spPr>
          <a:xfrm>
            <a:off x="-193423" y="2345334"/>
            <a:ext cx="1811847" cy="53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7" dirty="0">
                <a:solidFill>
                  <a:schemeClr val="tx1"/>
                </a:solidFill>
              </a:rPr>
              <a:t>On premise</a:t>
            </a:r>
          </a:p>
        </p:txBody>
      </p:sp>
      <p:sp>
        <p:nvSpPr>
          <p:cNvPr id="21" name="Rounded Rectangle 20"/>
          <p:cNvSpPr/>
          <p:nvPr/>
        </p:nvSpPr>
        <p:spPr>
          <a:xfrm>
            <a:off x="8666314" y="2203919"/>
            <a:ext cx="1436288"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Azure AD </a:t>
            </a:r>
          </a:p>
          <a:p>
            <a:pPr algn="ctr" defTabSz="894796"/>
            <a:r>
              <a:rPr lang="en-US" sz="1957" dirty="0">
                <a:solidFill>
                  <a:schemeClr val="tx1"/>
                </a:solidFill>
              </a:rPr>
              <a:t>Intelligence</a:t>
            </a:r>
          </a:p>
        </p:txBody>
      </p:sp>
      <p:sp>
        <p:nvSpPr>
          <p:cNvPr id="39" name="Rounded Rectangle 38"/>
          <p:cNvSpPr/>
          <p:nvPr/>
        </p:nvSpPr>
        <p:spPr>
          <a:xfrm>
            <a:off x="7128809" y="2210793"/>
            <a:ext cx="1436288" cy="637032"/>
          </a:xfrm>
          <a:prstGeom prst="roundRect">
            <a:avLst/>
          </a:prstGeom>
          <a:solidFill>
            <a:schemeClr val="accent6">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31950" rtlCol="0" anchor="ctr"/>
          <a:lstStyle/>
          <a:p>
            <a:pPr algn="ctr" defTabSz="894796"/>
            <a:r>
              <a:rPr lang="en-US" sz="1957" dirty="0">
                <a:solidFill>
                  <a:schemeClr val="tx1"/>
                </a:solidFill>
              </a:rPr>
              <a:t>Azure AD </a:t>
            </a:r>
          </a:p>
          <a:p>
            <a:pPr algn="ctr" defTabSz="894796"/>
            <a:r>
              <a:rPr lang="en-US" sz="1957" dirty="0">
                <a:solidFill>
                  <a:schemeClr val="tx1"/>
                </a:solidFill>
              </a:rPr>
              <a:t>App proxy</a:t>
            </a:r>
          </a:p>
        </p:txBody>
      </p:sp>
    </p:spTree>
    <p:extLst>
      <p:ext uri="{BB962C8B-B14F-4D97-AF65-F5344CB8AC3E}">
        <p14:creationId xmlns:p14="http://schemas.microsoft.com/office/powerpoint/2010/main" val="289947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Azure Active Directory Editions</a:t>
            </a:r>
          </a:p>
        </p:txBody>
      </p:sp>
      <p:graphicFrame>
        <p:nvGraphicFramePr>
          <p:cNvPr id="2" name="Table 1"/>
          <p:cNvGraphicFramePr>
            <a:graphicFrameLocks noGrp="1"/>
          </p:cNvGraphicFramePr>
          <p:nvPr>
            <p:extLst>
              <p:ext uri="{D42A27DB-BD31-4B8C-83A1-F6EECF244321}">
                <p14:modId xmlns:p14="http://schemas.microsoft.com/office/powerpoint/2010/main" val="1334878026"/>
              </p:ext>
            </p:extLst>
          </p:nvPr>
        </p:nvGraphicFramePr>
        <p:xfrm>
          <a:off x="118854" y="829708"/>
          <a:ext cx="11932065" cy="5896644"/>
        </p:xfrm>
        <a:graphic>
          <a:graphicData uri="http://schemas.openxmlformats.org/drawingml/2006/table">
            <a:tbl>
              <a:tblPr firstRow="1" bandRow="1">
                <a:tableStyleId>{5C22544A-7EE6-4342-B048-85BDC9FD1C3A}</a:tableStyleId>
              </a:tblPr>
              <a:tblGrid>
                <a:gridCol w="2983016">
                  <a:extLst>
                    <a:ext uri="{9D8B030D-6E8A-4147-A177-3AD203B41FA5}">
                      <a16:colId xmlns:a16="http://schemas.microsoft.com/office/drawing/2014/main" val="1919722623"/>
                    </a:ext>
                  </a:extLst>
                </a:gridCol>
                <a:gridCol w="2983016">
                  <a:extLst>
                    <a:ext uri="{9D8B030D-6E8A-4147-A177-3AD203B41FA5}">
                      <a16:colId xmlns:a16="http://schemas.microsoft.com/office/drawing/2014/main" val="1292426363"/>
                    </a:ext>
                  </a:extLst>
                </a:gridCol>
                <a:gridCol w="3206743">
                  <a:extLst>
                    <a:ext uri="{9D8B030D-6E8A-4147-A177-3AD203B41FA5}">
                      <a16:colId xmlns:a16="http://schemas.microsoft.com/office/drawing/2014/main" val="2797083430"/>
                    </a:ext>
                  </a:extLst>
                </a:gridCol>
                <a:gridCol w="2759290">
                  <a:extLst>
                    <a:ext uri="{9D8B030D-6E8A-4147-A177-3AD203B41FA5}">
                      <a16:colId xmlns:a16="http://schemas.microsoft.com/office/drawing/2014/main" val="3565001044"/>
                    </a:ext>
                  </a:extLst>
                </a:gridCol>
              </a:tblGrid>
              <a:tr h="362934">
                <a:tc>
                  <a:txBody>
                    <a:bodyPr/>
                    <a:lstStyle/>
                    <a:p>
                      <a:r>
                        <a:rPr lang="en-US" sz="1800" dirty="0"/>
                        <a:t>Common Features</a:t>
                      </a:r>
                    </a:p>
                  </a:txBody>
                  <a:tcPr marL="89490" marR="89490" marT="44745" marB="44745"/>
                </a:tc>
                <a:tc>
                  <a:txBody>
                    <a:bodyPr/>
                    <a:lstStyle/>
                    <a:p>
                      <a:r>
                        <a:rPr lang="en-US" sz="1800" dirty="0"/>
                        <a:t>Basic  Only</a:t>
                      </a:r>
                    </a:p>
                  </a:txBody>
                  <a:tcPr marL="89490" marR="89490" marT="44745" marB="44745"/>
                </a:tc>
                <a:tc>
                  <a:txBody>
                    <a:bodyPr/>
                    <a:lstStyle/>
                    <a:p>
                      <a:r>
                        <a:rPr lang="en-US" sz="1800" dirty="0"/>
                        <a:t>Premium</a:t>
                      </a:r>
                      <a:r>
                        <a:rPr lang="en-US" sz="1800" baseline="0" dirty="0"/>
                        <a:t> P1</a:t>
                      </a:r>
                      <a:endParaRPr lang="en-US" sz="1800" dirty="0"/>
                    </a:p>
                  </a:txBody>
                  <a:tcPr marL="89490" marR="89490" marT="44745" marB="44745"/>
                </a:tc>
                <a:tc>
                  <a:txBody>
                    <a:bodyPr/>
                    <a:lstStyle/>
                    <a:p>
                      <a:r>
                        <a:rPr lang="en-US" sz="1800" dirty="0"/>
                        <a:t>Premium P2</a:t>
                      </a:r>
                    </a:p>
                  </a:txBody>
                  <a:tcPr marL="89490" marR="89490" marT="44745" marB="44745"/>
                </a:tc>
                <a:extLst>
                  <a:ext uri="{0D108BD9-81ED-4DB2-BD59-A6C34878D82A}">
                    <a16:rowId xmlns:a16="http://schemas.microsoft.com/office/drawing/2014/main" val="417081356"/>
                  </a:ext>
                </a:extLst>
              </a:tr>
              <a:tr h="1044056">
                <a:tc>
                  <a:txBody>
                    <a:bodyPr/>
                    <a:lstStyle/>
                    <a:p>
                      <a:r>
                        <a:rPr lang="en-US" sz="1600" dirty="0"/>
                        <a:t>Directory Objects</a:t>
                      </a:r>
                    </a:p>
                  </a:txBody>
                  <a:tcPr marL="89490" marR="89490" marT="44745" marB="44745"/>
                </a:tc>
                <a:tc>
                  <a:txBody>
                    <a:bodyPr/>
                    <a:lstStyle/>
                    <a:p>
                      <a:r>
                        <a:rPr lang="en-US" sz="1600" dirty="0"/>
                        <a:t>Group-based access management / provisioning</a:t>
                      </a:r>
                    </a:p>
                  </a:txBody>
                  <a:tcPr marL="89490" marR="89490" marT="44745" marB="44745"/>
                </a:tc>
                <a:tc>
                  <a:txBody>
                    <a:bodyPr/>
                    <a:lstStyle/>
                    <a:p>
                      <a:r>
                        <a:rPr lang="en-US" sz="1600" dirty="0"/>
                        <a:t>Self-Service Group and app Management/Self-Service application additions/Dynamic Groups</a:t>
                      </a:r>
                    </a:p>
                  </a:txBody>
                  <a:tcPr marL="89490" marR="89490" marT="44745" marB="44745"/>
                </a:tc>
                <a:tc>
                  <a:txBody>
                    <a:bodyPr/>
                    <a:lstStyle/>
                    <a:p>
                      <a:r>
                        <a:rPr lang="en-US" sz="1600" dirty="0"/>
                        <a:t>Identity Protection</a:t>
                      </a:r>
                    </a:p>
                  </a:txBody>
                  <a:tcPr marL="89490" marR="89490" marT="44745" marB="44745"/>
                </a:tc>
                <a:extLst>
                  <a:ext uri="{0D108BD9-81ED-4DB2-BD59-A6C34878D82A}">
                    <a16:rowId xmlns:a16="http://schemas.microsoft.com/office/drawing/2014/main" val="1200896103"/>
                  </a:ext>
                </a:extLst>
              </a:tr>
              <a:tr h="1044056">
                <a:tc>
                  <a:txBody>
                    <a:bodyPr/>
                    <a:lstStyle/>
                    <a:p>
                      <a:r>
                        <a:rPr lang="en-US" sz="1600" dirty="0"/>
                        <a:t>User/Group Management (add/update/delete)/ User-based provisioning, Device registration</a:t>
                      </a:r>
                    </a:p>
                  </a:txBody>
                  <a:tcPr marL="89490" marR="89490" marT="44745" marB="44745"/>
                </a:tc>
                <a:tc>
                  <a:txBody>
                    <a:bodyPr/>
                    <a:lstStyle/>
                    <a:p>
                      <a:r>
                        <a:rPr lang="en-US" sz="1600" dirty="0"/>
                        <a:t>Self-Service Password Reset for cloud users</a:t>
                      </a:r>
                    </a:p>
                    <a:p>
                      <a:endParaRPr lang="en-US" sz="1600" dirty="0"/>
                    </a:p>
                  </a:txBody>
                  <a:tcPr marL="89490" marR="89490" marT="44745" marB="44745"/>
                </a:tc>
                <a:tc>
                  <a:txBody>
                    <a:bodyPr/>
                    <a:lstStyle/>
                    <a:p>
                      <a:r>
                        <a:rPr lang="en-US" sz="1600" dirty="0"/>
                        <a:t>Self-Service Password Reset/Change/Unlock with on-premises write-back</a:t>
                      </a:r>
                    </a:p>
                  </a:txBody>
                  <a:tcPr marL="89490" marR="89490" marT="44745" marB="44745"/>
                </a:tc>
                <a:tc>
                  <a:txBody>
                    <a:bodyPr/>
                    <a:lstStyle/>
                    <a:p>
                      <a:r>
                        <a:rPr lang="en-US" sz="1600" dirty="0"/>
                        <a:t>Privileged Identity Management</a:t>
                      </a:r>
                    </a:p>
                  </a:txBody>
                  <a:tcPr marL="89490" marR="89490" marT="44745" marB="44745"/>
                </a:tc>
                <a:extLst>
                  <a:ext uri="{0D108BD9-81ED-4DB2-BD59-A6C34878D82A}">
                    <a16:rowId xmlns:a16="http://schemas.microsoft.com/office/drawing/2014/main" val="3102430549"/>
                  </a:ext>
                </a:extLst>
              </a:tr>
              <a:tr h="805414">
                <a:tc>
                  <a:txBody>
                    <a:bodyPr/>
                    <a:lstStyle/>
                    <a:p>
                      <a:r>
                        <a:rPr lang="en-US" sz="1600" dirty="0"/>
                        <a:t>Single Sign-On (SSO)</a:t>
                      </a:r>
                    </a:p>
                  </a:txBody>
                  <a:tcPr marL="89490" marR="89490" marT="44745" marB="44745"/>
                </a:tc>
                <a:tc>
                  <a:txBody>
                    <a:bodyPr/>
                    <a:lstStyle/>
                    <a:p>
                      <a:r>
                        <a:rPr lang="en-US" sz="1600" dirty="0"/>
                        <a:t>Company Branding (Logon Pages/Access Panel customization)</a:t>
                      </a:r>
                    </a:p>
                  </a:txBody>
                  <a:tcPr marL="89490" marR="89490" marT="44745" marB="44745"/>
                </a:tc>
                <a:tc>
                  <a:txBody>
                    <a:bodyPr/>
                    <a:lstStyle/>
                    <a:p>
                      <a:r>
                        <a:rPr lang="en-US" sz="1600" dirty="0"/>
                        <a:t>Multi-Factor Authentication (Cloud and On-premises (MFA Server))</a:t>
                      </a:r>
                    </a:p>
                  </a:txBody>
                  <a:tcPr marL="89490" marR="89490" marT="44745" marB="44745"/>
                </a:tc>
                <a:tc>
                  <a:txBody>
                    <a:bodyPr/>
                    <a:lstStyle/>
                    <a:p>
                      <a:endParaRPr lang="en-US" sz="1600"/>
                    </a:p>
                  </a:txBody>
                  <a:tcPr marL="89490" marR="89490" marT="44745" marB="44745"/>
                </a:tc>
                <a:extLst>
                  <a:ext uri="{0D108BD9-81ED-4DB2-BD59-A6C34878D82A}">
                    <a16:rowId xmlns:a16="http://schemas.microsoft.com/office/drawing/2014/main" val="3464102082"/>
                  </a:ext>
                </a:extLst>
              </a:tr>
              <a:tr h="566773">
                <a:tc>
                  <a:txBody>
                    <a:bodyPr/>
                    <a:lstStyle/>
                    <a:p>
                      <a:r>
                        <a:rPr lang="en-US" sz="1600" dirty="0"/>
                        <a:t>Self-Service Password Change for cloud users</a:t>
                      </a:r>
                    </a:p>
                  </a:txBody>
                  <a:tcPr marL="89490" marR="89490" marT="44745" marB="44745"/>
                </a:tc>
                <a:tc>
                  <a:txBody>
                    <a:bodyPr/>
                    <a:lstStyle/>
                    <a:p>
                      <a:r>
                        <a:rPr lang="en-US" sz="1600" dirty="0"/>
                        <a:t>Application Proxy</a:t>
                      </a:r>
                    </a:p>
                  </a:txBody>
                  <a:tcPr marL="89490" marR="89490" marT="44745" marB="44745"/>
                </a:tc>
                <a:tc>
                  <a:txBody>
                    <a:bodyPr/>
                    <a:lstStyle/>
                    <a:p>
                      <a:r>
                        <a:rPr lang="en-US" sz="1600" dirty="0"/>
                        <a:t>MIM CAL + MIM Server</a:t>
                      </a:r>
                    </a:p>
                  </a:txBody>
                  <a:tcPr marL="89490" marR="89490" marT="44745" marB="44745"/>
                </a:tc>
                <a:tc>
                  <a:txBody>
                    <a:bodyPr/>
                    <a:lstStyle/>
                    <a:p>
                      <a:endParaRPr lang="en-US" sz="1600"/>
                    </a:p>
                  </a:txBody>
                  <a:tcPr marL="89490" marR="89490" marT="44745" marB="44745"/>
                </a:tc>
                <a:extLst>
                  <a:ext uri="{0D108BD9-81ED-4DB2-BD59-A6C34878D82A}">
                    <a16:rowId xmlns:a16="http://schemas.microsoft.com/office/drawing/2014/main" val="165710188"/>
                  </a:ext>
                </a:extLst>
              </a:tr>
              <a:tr h="1044056">
                <a:tc>
                  <a:txBody>
                    <a:bodyPr/>
                    <a:lstStyle/>
                    <a:p>
                      <a:r>
                        <a:rPr lang="en-US" sz="1600" dirty="0"/>
                        <a:t>Connect (Sync engine that extends on-premises directories to Azure Active Directory)</a:t>
                      </a:r>
                    </a:p>
                  </a:txBody>
                  <a:tcPr marL="89490" marR="89490" marT="44745" marB="44745"/>
                </a:tc>
                <a:tc>
                  <a:txBody>
                    <a:bodyPr/>
                    <a:lstStyle/>
                    <a:p>
                      <a:r>
                        <a:rPr lang="en-US" sz="1800" dirty="0"/>
                        <a:t>SLA 99.9%</a:t>
                      </a:r>
                    </a:p>
                  </a:txBody>
                  <a:tcPr marL="89490" marR="89490" marT="44745" marB="44745"/>
                </a:tc>
                <a:tc>
                  <a:txBody>
                    <a:bodyPr/>
                    <a:lstStyle/>
                    <a:p>
                      <a:r>
                        <a:rPr lang="en-US" sz="1600" dirty="0"/>
                        <a:t>Cloud App Discovery</a:t>
                      </a:r>
                    </a:p>
                  </a:txBody>
                  <a:tcPr marL="89490" marR="89490" marT="44745" marB="44745"/>
                </a:tc>
                <a:tc>
                  <a:txBody>
                    <a:bodyPr/>
                    <a:lstStyle/>
                    <a:p>
                      <a:endParaRPr lang="en-US" sz="1600"/>
                    </a:p>
                  </a:txBody>
                  <a:tcPr marL="89490" marR="89490" marT="44745" marB="44745"/>
                </a:tc>
                <a:extLst>
                  <a:ext uri="{0D108BD9-81ED-4DB2-BD59-A6C34878D82A}">
                    <a16:rowId xmlns:a16="http://schemas.microsoft.com/office/drawing/2014/main" val="4252379547"/>
                  </a:ext>
                </a:extLst>
              </a:tr>
              <a:tr h="362934">
                <a:tc>
                  <a:txBody>
                    <a:bodyPr/>
                    <a:lstStyle/>
                    <a:p>
                      <a:r>
                        <a:rPr lang="en-US" sz="1600" dirty="0"/>
                        <a:t>Security / Usage Reports</a:t>
                      </a:r>
                    </a:p>
                  </a:txBody>
                  <a:tcPr marL="89490" marR="89490" marT="44745" marB="44745"/>
                </a:tc>
                <a:tc>
                  <a:txBody>
                    <a:bodyPr/>
                    <a:lstStyle/>
                    <a:p>
                      <a:endParaRPr lang="en-US" sz="1600" dirty="0"/>
                    </a:p>
                  </a:txBody>
                  <a:tcPr marL="89490" marR="89490" marT="44745" marB="44745"/>
                </a:tc>
                <a:tc>
                  <a:txBody>
                    <a:bodyPr/>
                    <a:lstStyle/>
                    <a:p>
                      <a:r>
                        <a:rPr lang="en-US" sz="1600" dirty="0"/>
                        <a:t>Connect Health</a:t>
                      </a:r>
                    </a:p>
                  </a:txBody>
                  <a:tcPr marL="89490" marR="89490" marT="44745" marB="44745"/>
                </a:tc>
                <a:tc>
                  <a:txBody>
                    <a:bodyPr/>
                    <a:lstStyle/>
                    <a:p>
                      <a:endParaRPr lang="en-US" sz="1600" dirty="0"/>
                    </a:p>
                  </a:txBody>
                  <a:tcPr marL="89490" marR="89490" marT="44745" marB="44745"/>
                </a:tc>
                <a:extLst>
                  <a:ext uri="{0D108BD9-81ED-4DB2-BD59-A6C34878D82A}">
                    <a16:rowId xmlns:a16="http://schemas.microsoft.com/office/drawing/2014/main" val="283469519"/>
                  </a:ext>
                </a:extLst>
              </a:tr>
              <a:tr h="566773">
                <a:tc>
                  <a:txBody>
                    <a:bodyPr/>
                    <a:lstStyle/>
                    <a:p>
                      <a:endParaRPr lang="en-US" sz="1600" dirty="0"/>
                    </a:p>
                  </a:txBody>
                  <a:tcPr marL="89490" marR="89490" marT="44745" marB="44745"/>
                </a:tc>
                <a:tc>
                  <a:txBody>
                    <a:bodyPr/>
                    <a:lstStyle/>
                    <a:p>
                      <a:endParaRPr lang="en-US" sz="1600" dirty="0"/>
                    </a:p>
                  </a:txBody>
                  <a:tcPr marL="89490" marR="89490" marT="44745" marB="44745"/>
                </a:tc>
                <a:tc>
                  <a:txBody>
                    <a:bodyPr/>
                    <a:lstStyle/>
                    <a:p>
                      <a:r>
                        <a:rPr lang="en-US" sz="1600" dirty="0"/>
                        <a:t>Automatic password rollover for group accounts</a:t>
                      </a:r>
                    </a:p>
                  </a:txBody>
                  <a:tcPr marL="89490" marR="89490" marT="44745" marB="44745"/>
                </a:tc>
                <a:tc>
                  <a:txBody>
                    <a:bodyPr/>
                    <a:lstStyle/>
                    <a:p>
                      <a:endParaRPr lang="en-US" sz="1600" dirty="0"/>
                    </a:p>
                  </a:txBody>
                  <a:tcPr marL="89490" marR="89490" marT="44745" marB="44745"/>
                </a:tc>
                <a:extLst>
                  <a:ext uri="{0D108BD9-81ED-4DB2-BD59-A6C34878D82A}">
                    <a16:rowId xmlns:a16="http://schemas.microsoft.com/office/drawing/2014/main" val="2172988202"/>
                  </a:ext>
                </a:extLst>
              </a:tr>
            </a:tbl>
          </a:graphicData>
        </a:graphic>
      </p:graphicFrame>
    </p:spTree>
    <p:extLst>
      <p:ext uri="{BB962C8B-B14F-4D97-AF65-F5344CB8AC3E}">
        <p14:creationId xmlns:p14="http://schemas.microsoft.com/office/powerpoint/2010/main" val="2881148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68749" y="2055202"/>
            <a:ext cx="11656223" cy="4654697"/>
          </a:xfrm>
          <a:prstGeom prst="rect">
            <a:avLst/>
          </a:prstGeom>
          <a:solidFill>
            <a:schemeClr val="bg1">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7" fontAlgn="base">
              <a:spcBef>
                <a:spcPct val="0"/>
              </a:spcBef>
              <a:spcAft>
                <a:spcPct val="0"/>
              </a:spcAft>
            </a:pPr>
            <a:endParaRPr lang="en-US" sz="1957" dirty="0">
              <a:gradFill>
                <a:gsLst>
                  <a:gs pos="0">
                    <a:srgbClr val="FFFFFF"/>
                  </a:gs>
                  <a:gs pos="100000">
                    <a:srgbClr val="FFFFFF"/>
                  </a:gs>
                </a:gsLst>
                <a:lin ang="5400000" scaled="0"/>
              </a:gradFill>
            </a:endParaRPr>
          </a:p>
        </p:txBody>
      </p:sp>
      <p:sp>
        <p:nvSpPr>
          <p:cNvPr id="11" name="Rectangle 10"/>
          <p:cNvSpPr/>
          <p:nvPr/>
        </p:nvSpPr>
        <p:spPr bwMode="auto">
          <a:xfrm>
            <a:off x="0" y="310265"/>
            <a:ext cx="12186276" cy="1701983"/>
          </a:xfrm>
          <a:prstGeom prst="rect">
            <a:avLst/>
          </a:prstGeom>
          <a:solidFill>
            <a:schemeClr val="bg2">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7" fontAlgn="base">
              <a:spcBef>
                <a:spcPct val="0"/>
              </a:spcBef>
              <a:spcAft>
                <a:spcPct val="0"/>
              </a:spcAft>
            </a:pPr>
            <a:endParaRPr lang="en-US" sz="1957" dirty="0">
              <a:gradFill>
                <a:gsLst>
                  <a:gs pos="0">
                    <a:srgbClr val="FFFFFF"/>
                  </a:gs>
                  <a:gs pos="100000">
                    <a:srgbClr val="FFFFFF"/>
                  </a:gs>
                </a:gsLst>
                <a:lin ang="5400000" scaled="0"/>
              </a:gradFill>
            </a:endParaRPr>
          </a:p>
        </p:txBody>
      </p:sp>
      <p:sp>
        <p:nvSpPr>
          <p:cNvPr id="5" name="Rounded Rectangle 4"/>
          <p:cNvSpPr/>
          <p:nvPr/>
        </p:nvSpPr>
        <p:spPr bwMode="auto">
          <a:xfrm>
            <a:off x="915531" y="2269349"/>
            <a:ext cx="2249308" cy="4380271"/>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grpSp>
        <p:nvGrpSpPr>
          <p:cNvPr id="8" name="Group 7"/>
          <p:cNvGrpSpPr/>
          <p:nvPr/>
        </p:nvGrpSpPr>
        <p:grpSpPr>
          <a:xfrm>
            <a:off x="1243018" y="5455892"/>
            <a:ext cx="1705189" cy="1040742"/>
            <a:chOff x="1270259" y="5568573"/>
            <a:chExt cx="1742558" cy="1063550"/>
          </a:xfrm>
        </p:grpSpPr>
        <p:sp>
          <p:nvSpPr>
            <p:cNvPr id="153" name="Isosceles Triangle 152"/>
            <p:cNvSpPr/>
            <p:nvPr/>
          </p:nvSpPr>
          <p:spPr bwMode="auto">
            <a:xfrm>
              <a:off x="1270259" y="5568573"/>
              <a:ext cx="1742558" cy="106355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256" tIns="45628" rIns="91256" bIns="45628" numCol="1" rtlCol="0" anchor="ctr" anchorCtr="0" compatLnSpc="1">
              <a:prstTxWarp prst="textNoShape">
                <a:avLst/>
              </a:prstTxWarp>
            </a:bodyPr>
            <a:lstStyle/>
            <a:p>
              <a:pPr algn="ctr" defTabSz="912027" fontAlgn="base">
                <a:spcBef>
                  <a:spcPct val="0"/>
                </a:spcBef>
                <a:spcAft>
                  <a:spcPct val="0"/>
                </a:spcAft>
              </a:pPr>
              <a:endParaRPr lang="en-US" sz="1597" dirty="0">
                <a:gradFill>
                  <a:gsLst>
                    <a:gs pos="0">
                      <a:srgbClr val="FFFFFF"/>
                    </a:gs>
                    <a:gs pos="100000">
                      <a:srgbClr val="FFFFFF"/>
                    </a:gs>
                  </a:gsLst>
                  <a:lin ang="5400000" scaled="0"/>
                </a:gradFill>
              </a:endParaRPr>
            </a:p>
          </p:txBody>
        </p:sp>
        <p:sp>
          <p:nvSpPr>
            <p:cNvPr id="154" name="TextBox 153"/>
            <p:cNvSpPr txBox="1"/>
            <p:nvPr/>
          </p:nvSpPr>
          <p:spPr>
            <a:xfrm>
              <a:off x="1378962" y="6301115"/>
              <a:ext cx="1525153" cy="295388"/>
            </a:xfrm>
            <a:prstGeom prst="rect">
              <a:avLst/>
            </a:prstGeom>
            <a:noFill/>
          </p:spPr>
          <p:txBody>
            <a:bodyPr wrap="square" lIns="0" tIns="0" rIns="0" bIns="0" rtlCol="0">
              <a:spAutoFit/>
            </a:bodyPr>
            <a:lstStyle/>
            <a:p>
              <a:pPr algn="ctr" defTabSz="1216437">
                <a:lnSpc>
                  <a:spcPct val="80000"/>
                </a:lnSpc>
                <a:buSzPct val="80000"/>
              </a:pPr>
              <a:r>
                <a:rPr lang="en-US" sz="1174" dirty="0">
                  <a:solidFill>
                    <a:srgbClr val="00188F"/>
                  </a:solidFill>
                </a:rPr>
                <a:t>Windows Server </a:t>
              </a:r>
              <a:br>
                <a:rPr lang="en-US" sz="1174" dirty="0">
                  <a:solidFill>
                    <a:srgbClr val="00188F"/>
                  </a:solidFill>
                </a:rPr>
              </a:br>
              <a:r>
                <a:rPr lang="en-US" sz="1174" dirty="0">
                  <a:solidFill>
                    <a:srgbClr val="00188F"/>
                  </a:solidFill>
                </a:rPr>
                <a:t>AD or Other LDAP</a:t>
              </a:r>
            </a:p>
          </p:txBody>
        </p:sp>
        <p:grpSp>
          <p:nvGrpSpPr>
            <p:cNvPr id="2" name="Group 1"/>
            <p:cNvGrpSpPr/>
            <p:nvPr/>
          </p:nvGrpSpPr>
          <p:grpSpPr>
            <a:xfrm>
              <a:off x="1920150" y="5815217"/>
              <a:ext cx="442777" cy="393691"/>
              <a:chOff x="2068739" y="5815217"/>
              <a:chExt cx="442777" cy="393691"/>
            </a:xfrm>
            <a:solidFill>
              <a:srgbClr val="FFFFFF"/>
            </a:solidFill>
          </p:grpSpPr>
          <p:sp>
            <p:nvSpPr>
              <p:cNvPr id="156" name="Freeform 16"/>
              <p:cNvSpPr>
                <a:spLocks noEditPoints="1"/>
              </p:cNvSpPr>
              <p:nvPr/>
            </p:nvSpPr>
            <p:spPr bwMode="auto">
              <a:xfrm>
                <a:off x="2068739" y="5930548"/>
                <a:ext cx="119192"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grp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157" name="Freeform 16"/>
              <p:cNvSpPr>
                <a:spLocks noEditPoints="1"/>
              </p:cNvSpPr>
              <p:nvPr/>
            </p:nvSpPr>
            <p:spPr bwMode="auto">
              <a:xfrm>
                <a:off x="2392712" y="5930548"/>
                <a:ext cx="118804"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grp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158" name="Freeform 16"/>
              <p:cNvSpPr>
                <a:spLocks noEditPoints="1"/>
              </p:cNvSpPr>
              <p:nvPr/>
            </p:nvSpPr>
            <p:spPr bwMode="auto">
              <a:xfrm>
                <a:off x="2230042" y="5815217"/>
                <a:ext cx="120561"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grp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grpSp>
      </p:grpSp>
      <p:grpSp>
        <p:nvGrpSpPr>
          <p:cNvPr id="4" name="Group 3"/>
          <p:cNvGrpSpPr/>
          <p:nvPr/>
        </p:nvGrpSpPr>
        <p:grpSpPr>
          <a:xfrm>
            <a:off x="1421857" y="2380835"/>
            <a:ext cx="1347511" cy="954072"/>
            <a:chOff x="1453017" y="2426126"/>
            <a:chExt cx="1377042" cy="974981"/>
          </a:xfrm>
          <a:solidFill>
            <a:srgbClr val="00188F"/>
          </a:solidFill>
        </p:grpSpPr>
        <p:sp>
          <p:nvSpPr>
            <p:cNvPr id="24" name="Rounded Rectangle 23"/>
            <p:cNvSpPr/>
            <p:nvPr/>
          </p:nvSpPr>
          <p:spPr bwMode="auto">
            <a:xfrm>
              <a:off x="1453017" y="2426126"/>
              <a:ext cx="1377042" cy="90419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256" tIns="45628" rIns="91256" bIns="45628" numCol="1" rtlCol="0" anchor="ctr" anchorCtr="0" compatLnSpc="1">
              <a:prstTxWarp prst="textNoShape">
                <a:avLst/>
              </a:prstTxWarp>
            </a:bodyPr>
            <a:lstStyle/>
            <a:p>
              <a:pPr algn="ctr" defTabSz="912027" fontAlgn="base">
                <a:spcBef>
                  <a:spcPct val="0"/>
                </a:spcBef>
                <a:spcAft>
                  <a:spcPct val="0"/>
                </a:spcAft>
              </a:pPr>
              <a:endParaRPr lang="en-US" sz="1597" dirty="0">
                <a:gradFill>
                  <a:gsLst>
                    <a:gs pos="0">
                      <a:srgbClr val="FFFFFF"/>
                    </a:gs>
                    <a:gs pos="100000">
                      <a:srgbClr val="FFFFFF"/>
                    </a:gs>
                  </a:gsLst>
                  <a:lin ang="5400000" scaled="0"/>
                </a:gradFill>
              </a:endParaRPr>
            </a:p>
          </p:txBody>
        </p:sp>
        <p:pic>
          <p:nvPicPr>
            <p:cNvPr id="159" name="Picture 2" descr="\\MAGNUM\Projects\Microsoft\Cloud Power FY12\Design\ICONS_PNG\Next_Gen_Application.png"/>
            <p:cNvPicPr>
              <a:picLocks noChangeAspect="1" noChangeArrowheads="1"/>
            </p:cNvPicPr>
            <p:nvPr/>
          </p:nvPicPr>
          <p:blipFill rotWithShape="1">
            <a:blip r:embed="rId3" cstate="print">
              <a:biLevel thresh="25000"/>
            </a:blip>
            <a:srcRect l="19757" t="33364" r="40122" b="34687"/>
            <a:stretch/>
          </p:blipFill>
          <p:spPr bwMode="auto">
            <a:xfrm>
              <a:off x="1826255" y="2513179"/>
              <a:ext cx="634879" cy="492270"/>
            </a:xfrm>
            <a:prstGeom prst="rect">
              <a:avLst/>
            </a:prstGeom>
            <a:grpFill/>
          </p:spPr>
        </p:pic>
        <p:sp>
          <p:nvSpPr>
            <p:cNvPr id="160" name="TextBox 159"/>
            <p:cNvSpPr txBox="1"/>
            <p:nvPr/>
          </p:nvSpPr>
          <p:spPr>
            <a:xfrm>
              <a:off x="1523159" y="3068763"/>
              <a:ext cx="1241071" cy="332344"/>
            </a:xfrm>
            <a:prstGeom prst="rect">
              <a:avLst/>
            </a:prstGeom>
            <a:grpFill/>
          </p:spPr>
          <p:txBody>
            <a:bodyPr wrap="square" lIns="0" tIns="0" rIns="0" bIns="0" rtlCol="0">
              <a:spAutoFit/>
            </a:bodyPr>
            <a:lstStyle/>
            <a:p>
              <a:pPr algn="ctr" defTabSz="1216437">
                <a:lnSpc>
                  <a:spcPct val="90000"/>
                </a:lnSpc>
                <a:spcBef>
                  <a:spcPct val="20000"/>
                </a:spcBef>
                <a:buSzPct val="80000"/>
              </a:pPr>
              <a:r>
                <a:rPr lang="en-US" sz="1174" dirty="0">
                  <a:solidFill>
                    <a:schemeClr val="bg1"/>
                  </a:solidFill>
                </a:rPr>
                <a:t>On-Premises Apps</a:t>
              </a:r>
            </a:p>
          </p:txBody>
        </p:sp>
      </p:grpSp>
      <p:sp>
        <p:nvSpPr>
          <p:cNvPr id="161" name="TextBox 160"/>
          <p:cNvSpPr txBox="1"/>
          <p:nvPr/>
        </p:nvSpPr>
        <p:spPr>
          <a:xfrm>
            <a:off x="1055555" y="3292468"/>
            <a:ext cx="1138952" cy="939670"/>
          </a:xfrm>
          <a:prstGeom prst="rect">
            <a:avLst/>
          </a:prstGeom>
          <a:noFill/>
        </p:spPr>
        <p:txBody>
          <a:bodyPr wrap="square" lIns="178958" tIns="143167" rIns="178958" bIns="143167" rtlCol="0">
            <a:spAutoFit/>
          </a:bodyPr>
          <a:lstStyle/>
          <a:p>
            <a:pPr algn="r">
              <a:lnSpc>
                <a:spcPct val="90000"/>
              </a:lnSpc>
            </a:pPr>
            <a:r>
              <a:rPr lang="en-US" sz="1174" spc="-49" dirty="0">
                <a:solidFill>
                  <a:srgbClr val="00188F"/>
                </a:solidFill>
              </a:rPr>
              <a:t>RADIUS</a:t>
            </a:r>
          </a:p>
          <a:p>
            <a:pPr algn="r">
              <a:lnSpc>
                <a:spcPct val="90000"/>
              </a:lnSpc>
            </a:pPr>
            <a:r>
              <a:rPr lang="en-US" sz="1174" spc="-49" dirty="0">
                <a:solidFill>
                  <a:srgbClr val="00188F"/>
                </a:solidFill>
              </a:rPr>
              <a:t>LDAP</a:t>
            </a:r>
            <a:br>
              <a:rPr lang="en-US" sz="1174" spc="-49" dirty="0">
                <a:solidFill>
                  <a:srgbClr val="00188F"/>
                </a:solidFill>
              </a:rPr>
            </a:br>
            <a:r>
              <a:rPr lang="en-US" sz="1174" spc="-49" dirty="0">
                <a:solidFill>
                  <a:srgbClr val="00188F"/>
                </a:solidFill>
              </a:rPr>
              <a:t>IIS    </a:t>
            </a:r>
          </a:p>
          <a:p>
            <a:pPr algn="r">
              <a:lnSpc>
                <a:spcPct val="90000"/>
              </a:lnSpc>
            </a:pPr>
            <a:r>
              <a:rPr lang="en-US" sz="1174" spc="-49" dirty="0">
                <a:solidFill>
                  <a:srgbClr val="00188F"/>
                </a:solidFill>
              </a:rPr>
              <a:t> RDS/VDI</a:t>
            </a:r>
          </a:p>
        </p:txBody>
      </p:sp>
      <p:grpSp>
        <p:nvGrpSpPr>
          <p:cNvPr id="6" name="Group 5"/>
          <p:cNvGrpSpPr/>
          <p:nvPr/>
        </p:nvGrpSpPr>
        <p:grpSpPr>
          <a:xfrm>
            <a:off x="1421858" y="4275140"/>
            <a:ext cx="1564814" cy="761099"/>
            <a:chOff x="1453017" y="4361945"/>
            <a:chExt cx="1599107" cy="777778"/>
          </a:xfrm>
        </p:grpSpPr>
        <p:sp>
          <p:nvSpPr>
            <p:cNvPr id="162" name="Rounded Rectangle 161"/>
            <p:cNvSpPr/>
            <p:nvPr/>
          </p:nvSpPr>
          <p:spPr bwMode="auto">
            <a:xfrm>
              <a:off x="1453017" y="4361945"/>
              <a:ext cx="1377042" cy="77777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p:nvSpPr>
            <p:cNvPr id="163" name="TextBox 162"/>
            <p:cNvSpPr txBox="1"/>
            <p:nvPr/>
          </p:nvSpPr>
          <p:spPr>
            <a:xfrm>
              <a:off x="1811053" y="4589430"/>
              <a:ext cx="1241071" cy="535531"/>
            </a:xfrm>
            <a:prstGeom prst="rect">
              <a:avLst/>
            </a:prstGeom>
            <a:noFill/>
          </p:spPr>
          <p:txBody>
            <a:bodyPr wrap="square" lIns="0" tIns="0" rIns="0" bIns="0" rtlCol="0">
              <a:spAutoFit/>
            </a:bodyPr>
            <a:lstStyle/>
            <a:p>
              <a:pPr defTabSz="1216437">
                <a:lnSpc>
                  <a:spcPct val="90000"/>
                </a:lnSpc>
                <a:spcBef>
                  <a:spcPct val="20000"/>
                </a:spcBef>
                <a:buSzPct val="80000"/>
              </a:pPr>
              <a:r>
                <a:rPr lang="en-US" sz="1174" dirty="0">
                  <a:solidFill>
                    <a:srgbClr val="00188F"/>
                  </a:solidFill>
                </a:rPr>
                <a:t>Multi-Factor</a:t>
              </a:r>
            </a:p>
            <a:p>
              <a:pPr defTabSz="1216437">
                <a:lnSpc>
                  <a:spcPct val="90000"/>
                </a:lnSpc>
                <a:spcBef>
                  <a:spcPct val="20000"/>
                </a:spcBef>
                <a:buSzPct val="80000"/>
              </a:pPr>
              <a:r>
                <a:rPr lang="en-US" sz="1174" dirty="0">
                  <a:solidFill>
                    <a:srgbClr val="00188F"/>
                  </a:solidFill>
                </a:rPr>
                <a:t>Authentication</a:t>
              </a:r>
              <a:br>
                <a:rPr lang="en-US" sz="1174" dirty="0">
                  <a:solidFill>
                    <a:srgbClr val="00188F"/>
                  </a:solidFill>
                </a:rPr>
              </a:br>
              <a:r>
                <a:rPr lang="en-US" sz="1174" dirty="0">
                  <a:solidFill>
                    <a:srgbClr val="00188F"/>
                  </a:solidFill>
                </a:rPr>
                <a:t>Server</a:t>
              </a:r>
            </a:p>
          </p:txBody>
        </p:sp>
        <p:pic>
          <p:nvPicPr>
            <p:cNvPr id="182" name="Picture 18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rot="21000000">
              <a:off x="1530941" y="4551890"/>
              <a:ext cx="174012" cy="444410"/>
            </a:xfrm>
            <a:prstGeom prst="rect">
              <a:avLst/>
            </a:prstGeom>
          </p:spPr>
        </p:pic>
      </p:grpSp>
      <p:sp>
        <p:nvSpPr>
          <p:cNvPr id="3" name="Freeform 2"/>
          <p:cNvSpPr/>
          <p:nvPr/>
        </p:nvSpPr>
        <p:spPr bwMode="auto">
          <a:xfrm>
            <a:off x="2095613" y="5083431"/>
            <a:ext cx="0" cy="335547"/>
          </a:xfrm>
          <a:custGeom>
            <a:avLst/>
            <a:gdLst>
              <a:gd name="connsiteX0" fmla="*/ 0 w 0"/>
              <a:gd name="connsiteY0" fmla="*/ 0 h 342900"/>
              <a:gd name="connsiteX1" fmla="*/ 0 w 0"/>
              <a:gd name="connsiteY1" fmla="*/ 342900 h 342900"/>
            </a:gdLst>
            <a:ahLst/>
            <a:cxnLst>
              <a:cxn ang="0">
                <a:pos x="connsiteX0" y="connsiteY0"/>
              </a:cxn>
              <a:cxn ang="0">
                <a:pos x="connsiteX1" y="connsiteY1"/>
              </a:cxn>
            </a:cxnLst>
            <a:rect l="l" t="t" r="r" b="b"/>
            <a:pathLst>
              <a:path h="342900">
                <a:moveTo>
                  <a:pt x="0" y="0"/>
                </a:moveTo>
                <a:lnTo>
                  <a:pt x="0" y="342900"/>
                </a:lnTo>
              </a:path>
            </a:pathLst>
          </a:cu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sp>
        <p:nvSpPr>
          <p:cNvPr id="7" name="Freeform 6"/>
          <p:cNvSpPr/>
          <p:nvPr/>
        </p:nvSpPr>
        <p:spPr bwMode="auto">
          <a:xfrm>
            <a:off x="2095613" y="3281422"/>
            <a:ext cx="0" cy="950715"/>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grpSp>
        <p:nvGrpSpPr>
          <p:cNvPr id="12" name="Group 11"/>
          <p:cNvGrpSpPr/>
          <p:nvPr/>
        </p:nvGrpSpPr>
        <p:grpSpPr>
          <a:xfrm>
            <a:off x="5386300" y="838728"/>
            <a:ext cx="1371629" cy="1104254"/>
            <a:chOff x="5423174" y="972486"/>
            <a:chExt cx="1401688" cy="1128454"/>
          </a:xfrm>
        </p:grpSpPr>
        <p:sp>
          <p:nvSpPr>
            <p:cNvPr id="116" name="Freeform 57"/>
            <p:cNvSpPr>
              <a:spLocks/>
            </p:cNvSpPr>
            <p:nvPr/>
          </p:nvSpPr>
          <p:spPr bwMode="auto">
            <a:xfrm>
              <a:off x="6297521" y="972486"/>
              <a:ext cx="527341" cy="969977"/>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solidFill>
                  <a:srgbClr val="505050"/>
                </a:solidFill>
              </a:endParaRPr>
            </a:p>
          </p:txBody>
        </p:sp>
        <p:sp>
          <p:nvSpPr>
            <p:cNvPr id="117" name="Freeform 58"/>
            <p:cNvSpPr>
              <a:spLocks/>
            </p:cNvSpPr>
            <p:nvPr/>
          </p:nvSpPr>
          <p:spPr bwMode="auto">
            <a:xfrm>
              <a:off x="5423174" y="972486"/>
              <a:ext cx="530073" cy="969977"/>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solidFill>
                  <a:srgbClr val="505050"/>
                </a:solidFill>
              </a:endParaRPr>
            </a:p>
          </p:txBody>
        </p:sp>
        <p:sp>
          <p:nvSpPr>
            <p:cNvPr id="118" name="Freeform 59"/>
            <p:cNvSpPr>
              <a:spLocks/>
            </p:cNvSpPr>
            <p:nvPr/>
          </p:nvSpPr>
          <p:spPr bwMode="auto">
            <a:xfrm>
              <a:off x="5961445" y="1043527"/>
              <a:ext cx="327880" cy="41258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solidFill>
                  <a:srgbClr val="505050"/>
                </a:solidFill>
              </a:endParaRPr>
            </a:p>
          </p:txBody>
        </p:sp>
        <p:sp>
          <p:nvSpPr>
            <p:cNvPr id="119" name="Freeform 60"/>
            <p:cNvSpPr>
              <a:spLocks/>
            </p:cNvSpPr>
            <p:nvPr/>
          </p:nvSpPr>
          <p:spPr bwMode="auto">
            <a:xfrm>
              <a:off x="5819363" y="1450645"/>
              <a:ext cx="612043" cy="65029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solidFill>
                  <a:srgbClr val="505050"/>
                </a:solidFill>
              </a:endParaRPr>
            </a:p>
          </p:txBody>
        </p:sp>
      </p:grpSp>
      <p:grpSp>
        <p:nvGrpSpPr>
          <p:cNvPr id="9" name="Group 8"/>
          <p:cNvGrpSpPr/>
          <p:nvPr/>
        </p:nvGrpSpPr>
        <p:grpSpPr>
          <a:xfrm>
            <a:off x="5665459" y="2650445"/>
            <a:ext cx="5533180" cy="2791035"/>
            <a:chOff x="5789617" y="2701645"/>
            <a:chExt cx="5654439" cy="2852200"/>
          </a:xfrm>
        </p:grpSpPr>
        <p:sp>
          <p:nvSpPr>
            <p:cNvPr id="110" name="Freeform 109"/>
            <p:cNvSpPr>
              <a:spLocks noChangeAspect="1"/>
            </p:cNvSpPr>
            <p:nvPr/>
          </p:nvSpPr>
          <p:spPr bwMode="black">
            <a:xfrm>
              <a:off x="8152781" y="2701645"/>
              <a:ext cx="3291275" cy="2621629"/>
            </a:xfrm>
            <a:custGeom>
              <a:avLst/>
              <a:gdLst>
                <a:gd name="connsiteX0" fmla="*/ 708605 w 3291275"/>
                <a:gd name="connsiteY0" fmla="*/ 0 h 2621629"/>
                <a:gd name="connsiteX1" fmla="*/ 1743538 w 3291275"/>
                <a:gd name="connsiteY1" fmla="*/ 653075 h 2621629"/>
                <a:gd name="connsiteX2" fmla="*/ 2237695 w 3291275"/>
                <a:gd name="connsiteY2" fmla="*/ 522460 h 2621629"/>
                <a:gd name="connsiteX3" fmla="*/ 3291275 w 3291275"/>
                <a:gd name="connsiteY3" fmla="*/ 1576709 h 2621629"/>
                <a:gd name="connsiteX4" fmla="*/ 2237695 w 3291275"/>
                <a:gd name="connsiteY4" fmla="*/ 2621629 h 2621629"/>
                <a:gd name="connsiteX5" fmla="*/ 1983401 w 3291275"/>
                <a:gd name="connsiteY5" fmla="*/ 2621629 h 2621629"/>
                <a:gd name="connsiteX6" fmla="*/ 1997621 w 3291275"/>
                <a:gd name="connsiteY6" fmla="*/ 2611012 h 2621629"/>
                <a:gd name="connsiteX7" fmla="*/ 2382607 w 3291275"/>
                <a:gd name="connsiteY7" fmla="*/ 1807280 h 2621629"/>
                <a:gd name="connsiteX8" fmla="*/ 1329027 w 3291275"/>
                <a:gd name="connsiteY8" fmla="*/ 753031 h 2621629"/>
                <a:gd name="connsiteX9" fmla="*/ 834870 w 3291275"/>
                <a:gd name="connsiteY9" fmla="*/ 883646 h 2621629"/>
                <a:gd name="connsiteX10" fmla="*/ 124229 w 3291275"/>
                <a:gd name="connsiteY10" fmla="*/ 277511 h 2621629"/>
                <a:gd name="connsiteX11" fmla="*/ 0 w 3291275"/>
                <a:gd name="connsiteY11" fmla="*/ 250200 h 2621629"/>
                <a:gd name="connsiteX12" fmla="*/ 3298 w 3291275"/>
                <a:gd name="connsiteY12" fmla="*/ 247327 h 2621629"/>
                <a:gd name="connsiteX13" fmla="*/ 708605 w 3291275"/>
                <a:gd name="connsiteY13" fmla="*/ 0 h 262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1275" h="2621629">
                  <a:moveTo>
                    <a:pt x="708605" y="0"/>
                  </a:moveTo>
                  <a:cubicBezTo>
                    <a:pt x="1156143" y="0"/>
                    <a:pt x="1557063" y="261230"/>
                    <a:pt x="1743538" y="653075"/>
                  </a:cubicBezTo>
                  <a:cubicBezTo>
                    <a:pt x="1892717" y="569108"/>
                    <a:pt x="2060544" y="522460"/>
                    <a:pt x="2237695" y="522460"/>
                  </a:cubicBezTo>
                  <a:cubicBezTo>
                    <a:pt x="2815765" y="522460"/>
                    <a:pt x="3291275" y="998272"/>
                    <a:pt x="3291275" y="1576709"/>
                  </a:cubicBezTo>
                  <a:cubicBezTo>
                    <a:pt x="3291275" y="2145817"/>
                    <a:pt x="2815765" y="2621629"/>
                    <a:pt x="2237695" y="2621629"/>
                  </a:cubicBezTo>
                  <a:lnTo>
                    <a:pt x="1983401" y="2621629"/>
                  </a:lnTo>
                  <a:lnTo>
                    <a:pt x="1997621" y="2611012"/>
                  </a:lnTo>
                  <a:cubicBezTo>
                    <a:pt x="2232153" y="2418007"/>
                    <a:pt x="2382607" y="2127404"/>
                    <a:pt x="2382607" y="1807280"/>
                  </a:cubicBezTo>
                  <a:cubicBezTo>
                    <a:pt x="2382607" y="1228843"/>
                    <a:pt x="1907097" y="753031"/>
                    <a:pt x="1329027" y="753031"/>
                  </a:cubicBezTo>
                  <a:cubicBezTo>
                    <a:pt x="1151877" y="753031"/>
                    <a:pt x="984050" y="799679"/>
                    <a:pt x="834870" y="883646"/>
                  </a:cubicBezTo>
                  <a:cubicBezTo>
                    <a:pt x="695015" y="589762"/>
                    <a:pt x="434533" y="369350"/>
                    <a:pt x="124229" y="277511"/>
                  </a:cubicBezTo>
                  <a:lnTo>
                    <a:pt x="0" y="250200"/>
                  </a:lnTo>
                  <a:lnTo>
                    <a:pt x="3298" y="247327"/>
                  </a:lnTo>
                  <a:cubicBezTo>
                    <a:pt x="197949" y="92859"/>
                    <a:pt x="443462" y="0"/>
                    <a:pt x="708605" y="0"/>
                  </a:cubicBezTo>
                  <a:close/>
                </a:path>
              </a:pathLst>
            </a:custGeom>
            <a:ln>
              <a:solidFill>
                <a:srgbClr val="00188F"/>
              </a:solidFill>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a:gradFill>
                  <a:gsLst>
                    <a:gs pos="1250">
                      <a:schemeClr val="bg1"/>
                    </a:gs>
                    <a:gs pos="10417">
                      <a:schemeClr val="bg1"/>
                    </a:gs>
                  </a:gsLst>
                  <a:lin ang="5400000" scaled="0"/>
                </a:gradFill>
              </a:endParaRPr>
            </a:p>
          </p:txBody>
        </p:sp>
        <p:sp>
          <p:nvSpPr>
            <p:cNvPr id="114" name="Freeform 128"/>
            <p:cNvSpPr>
              <a:spLocks noChangeAspect="1"/>
            </p:cNvSpPr>
            <p:nvPr/>
          </p:nvSpPr>
          <p:spPr bwMode="black">
            <a:xfrm>
              <a:off x="5789617" y="2932216"/>
              <a:ext cx="4745771" cy="26216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solidFill>
                <a:srgbClr val="00188F"/>
              </a:solidFill>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a:gradFill>
                  <a:gsLst>
                    <a:gs pos="1250">
                      <a:schemeClr val="bg1"/>
                    </a:gs>
                    <a:gs pos="10417">
                      <a:schemeClr val="bg1"/>
                    </a:gs>
                  </a:gsLst>
                  <a:lin ang="5400000" scaled="0"/>
                </a:gradFill>
              </a:endParaRPr>
            </a:p>
          </p:txBody>
        </p:sp>
      </p:grpSp>
      <p:grpSp>
        <p:nvGrpSpPr>
          <p:cNvPr id="10" name="Group 9"/>
          <p:cNvGrpSpPr/>
          <p:nvPr/>
        </p:nvGrpSpPr>
        <p:grpSpPr>
          <a:xfrm>
            <a:off x="8411744" y="3924068"/>
            <a:ext cx="1984557" cy="984129"/>
            <a:chOff x="8596087" y="4003179"/>
            <a:chExt cx="2028048" cy="1005696"/>
          </a:xfrm>
        </p:grpSpPr>
        <p:sp>
          <p:nvSpPr>
            <p:cNvPr id="135" name="Rounded Rectangle 134"/>
            <p:cNvSpPr/>
            <p:nvPr/>
          </p:nvSpPr>
          <p:spPr bwMode="auto">
            <a:xfrm>
              <a:off x="8596087" y="4003179"/>
              <a:ext cx="1663586" cy="100569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p:nvSpPr>
            <p:cNvPr id="136" name="TextBox 135"/>
            <p:cNvSpPr txBox="1"/>
            <p:nvPr/>
          </p:nvSpPr>
          <p:spPr>
            <a:xfrm>
              <a:off x="9104319" y="4250423"/>
              <a:ext cx="1519816" cy="572464"/>
            </a:xfrm>
            <a:prstGeom prst="rect">
              <a:avLst/>
            </a:prstGeom>
            <a:noFill/>
          </p:spPr>
          <p:txBody>
            <a:bodyPr wrap="square" lIns="0" tIns="0" rIns="0" bIns="0" rtlCol="0">
              <a:spAutoFit/>
            </a:bodyPr>
            <a:lstStyle/>
            <a:p>
              <a:pPr defTabSz="1216437">
                <a:lnSpc>
                  <a:spcPct val="90000"/>
                </a:lnSpc>
                <a:spcBef>
                  <a:spcPct val="20000"/>
                </a:spcBef>
                <a:buSzPct val="80000"/>
              </a:pPr>
              <a:r>
                <a:rPr lang="en-US" sz="1174" dirty="0">
                  <a:solidFill>
                    <a:srgbClr val="00188F"/>
                  </a:solidFill>
                </a:rPr>
                <a:t>Multi-Factor</a:t>
              </a:r>
            </a:p>
            <a:p>
              <a:pPr defTabSz="1216437">
                <a:lnSpc>
                  <a:spcPct val="90000"/>
                </a:lnSpc>
                <a:spcBef>
                  <a:spcPct val="20000"/>
                </a:spcBef>
                <a:buSzPct val="80000"/>
              </a:pPr>
              <a:r>
                <a:rPr lang="en-US" sz="1174" dirty="0">
                  <a:solidFill>
                    <a:srgbClr val="00188F"/>
                  </a:solidFill>
                </a:rPr>
                <a:t>Authentication</a:t>
              </a:r>
            </a:p>
            <a:p>
              <a:pPr defTabSz="1216437">
                <a:lnSpc>
                  <a:spcPct val="90000"/>
                </a:lnSpc>
                <a:spcBef>
                  <a:spcPct val="20000"/>
                </a:spcBef>
                <a:buSzPct val="80000"/>
              </a:pPr>
              <a:r>
                <a:rPr lang="en-US" sz="1174" dirty="0">
                  <a:solidFill>
                    <a:srgbClr val="00188F"/>
                  </a:solidFill>
                </a:rPr>
                <a:t>Service</a:t>
              </a:r>
            </a:p>
          </p:txBody>
        </p:sp>
        <p:pic>
          <p:nvPicPr>
            <p:cNvPr id="137" name="Picture 136"/>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rot="21000000">
              <a:off x="8793638" y="4286050"/>
              <a:ext cx="187181" cy="444410"/>
            </a:xfrm>
            <a:prstGeom prst="rect">
              <a:avLst/>
            </a:prstGeom>
          </p:spPr>
        </p:pic>
      </p:grpSp>
      <p:grpSp>
        <p:nvGrpSpPr>
          <p:cNvPr id="50" name="Group 49"/>
          <p:cNvGrpSpPr/>
          <p:nvPr/>
        </p:nvGrpSpPr>
        <p:grpSpPr>
          <a:xfrm>
            <a:off x="3721416" y="2302904"/>
            <a:ext cx="2102075" cy="1161215"/>
            <a:chOff x="3802971" y="2346487"/>
            <a:chExt cx="2148142" cy="1186663"/>
          </a:xfrm>
        </p:grpSpPr>
        <p:sp>
          <p:nvSpPr>
            <p:cNvPr id="67" name="Freeform 128"/>
            <p:cNvSpPr>
              <a:spLocks noChangeAspect="1"/>
            </p:cNvSpPr>
            <p:nvPr/>
          </p:nvSpPr>
          <p:spPr bwMode="black">
            <a:xfrm>
              <a:off x="3802971" y="2346487"/>
              <a:ext cx="2148142" cy="11866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a:gradFill>
                  <a:gsLst>
                    <a:gs pos="1250">
                      <a:schemeClr val="bg1"/>
                    </a:gs>
                    <a:gs pos="10417">
                      <a:schemeClr val="bg1"/>
                    </a:gs>
                  </a:gsLst>
                  <a:lin ang="5400000" scaled="0"/>
                </a:gradFill>
              </a:endParaRPr>
            </a:p>
          </p:txBody>
        </p:sp>
        <p:pic>
          <p:nvPicPr>
            <p:cNvPr id="150" name="Picture 2" descr="\\MAGNUM\Projects\Microsoft\Cloud Power FY12\Design\ICONS_PNG\Next_Gen_Application.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Lst>
            </a:blip>
            <a:srcRect l="19757" t="33364" r="40122" b="34687"/>
            <a:stretch/>
          </p:blipFill>
          <p:spPr bwMode="auto">
            <a:xfrm>
              <a:off x="4488514" y="2712817"/>
              <a:ext cx="635859" cy="492270"/>
            </a:xfrm>
            <a:prstGeom prst="rect">
              <a:avLst/>
            </a:prstGeom>
          </p:spPr>
        </p:pic>
        <p:sp>
          <p:nvSpPr>
            <p:cNvPr id="151" name="TextBox 150"/>
            <p:cNvSpPr txBox="1"/>
            <p:nvPr/>
          </p:nvSpPr>
          <p:spPr>
            <a:xfrm>
              <a:off x="4185908" y="3249004"/>
              <a:ext cx="1241071" cy="166199"/>
            </a:xfrm>
            <a:prstGeom prst="rect">
              <a:avLst/>
            </a:prstGeom>
            <a:noFill/>
          </p:spPr>
          <p:txBody>
            <a:bodyPr wrap="square" lIns="0" tIns="0" rIns="0" bIns="0" rtlCol="0">
              <a:spAutoFit/>
            </a:bodyPr>
            <a:lstStyle/>
            <a:p>
              <a:pPr algn="ctr" defTabSz="1216437">
                <a:lnSpc>
                  <a:spcPct val="90000"/>
                </a:lnSpc>
                <a:spcBef>
                  <a:spcPct val="20000"/>
                </a:spcBef>
                <a:buSzPct val="80000"/>
              </a:pPr>
              <a:r>
                <a:rPr lang="en-US" sz="1174" dirty="0">
                  <a:solidFill>
                    <a:srgbClr val="00188F"/>
                  </a:solidFill>
                </a:rPr>
                <a:t>Cloud Apps</a:t>
              </a:r>
            </a:p>
          </p:txBody>
        </p:sp>
      </p:grpSp>
      <p:cxnSp>
        <p:nvCxnSpPr>
          <p:cNvPr id="166" name="Straight Arrow Connector 165"/>
          <p:cNvCxnSpPr/>
          <p:nvPr/>
        </p:nvCxnSpPr>
        <p:spPr>
          <a:xfrm flipH="1">
            <a:off x="2250929" y="3375413"/>
            <a:ext cx="1465822" cy="856856"/>
          </a:xfrm>
          <a:prstGeom prst="straightConnector1">
            <a:avLst/>
          </a:pr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7" name="TextBox 166"/>
          <p:cNvSpPr txBox="1"/>
          <p:nvPr/>
        </p:nvSpPr>
        <p:spPr>
          <a:xfrm rot="19705370">
            <a:off x="2350019" y="3492448"/>
            <a:ext cx="1038250" cy="451765"/>
          </a:xfrm>
          <a:prstGeom prst="rect">
            <a:avLst/>
          </a:prstGeom>
          <a:noFill/>
        </p:spPr>
        <p:txBody>
          <a:bodyPr wrap="square" lIns="178958" tIns="143167" rIns="178958" bIns="143167" rtlCol="0">
            <a:spAutoFit/>
          </a:bodyPr>
          <a:lstStyle/>
          <a:p>
            <a:pPr algn="ctr">
              <a:lnSpc>
                <a:spcPct val="90000"/>
              </a:lnSpc>
            </a:pPr>
            <a:r>
              <a:rPr lang="en-US" sz="1174" spc="-49" dirty="0">
                <a:solidFill>
                  <a:srgbClr val="00188F"/>
                </a:solidFill>
              </a:rPr>
              <a:t>SAML</a:t>
            </a:r>
          </a:p>
        </p:txBody>
      </p:sp>
      <p:sp>
        <p:nvSpPr>
          <p:cNvPr id="123" name="Rectangle 122"/>
          <p:cNvSpPr/>
          <p:nvPr/>
        </p:nvSpPr>
        <p:spPr>
          <a:xfrm>
            <a:off x="7231311" y="947223"/>
            <a:ext cx="4693661" cy="8850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3" rIns="91225" bIns="45613" numCol="1" spcCol="0" rtlCol="0" fromWordArt="0" anchor="b" anchorCtr="0" forceAA="0" compatLnSpc="1">
            <a:prstTxWarp prst="textNoShape">
              <a:avLst/>
            </a:prstTxWarp>
            <a:noAutofit/>
          </a:bodyPr>
          <a:lstStyle/>
          <a:p>
            <a:pPr defTabSz="912027" fontAlgn="base">
              <a:spcBef>
                <a:spcPct val="0"/>
              </a:spcBef>
              <a:spcAft>
                <a:spcPct val="0"/>
              </a:spcAft>
            </a:pPr>
            <a:endParaRPr lang="en-US" sz="1597" spc="-70" dirty="0">
              <a:solidFill>
                <a:srgbClr val="FFFFFF">
                  <a:alpha val="99000"/>
                </a:srgbClr>
              </a:solidFill>
              <a:latin typeface="Segoe UI Light" pitchFamily="34" charset="0"/>
            </a:endParaRPr>
          </a:p>
        </p:txBody>
      </p:sp>
      <p:pic>
        <p:nvPicPr>
          <p:cNvPr id="125" name="Picture 1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8887" y="1012638"/>
            <a:ext cx="449315" cy="734453"/>
          </a:xfrm>
          <a:prstGeom prst="rect">
            <a:avLst/>
          </a:prstGeom>
        </p:spPr>
      </p:pic>
      <p:pic>
        <p:nvPicPr>
          <p:cNvPr id="126" name="Picture 125"/>
          <p:cNvPicPr>
            <a:picLocks noChangeAspect="1"/>
          </p:cNvPicPr>
          <p:nvPr/>
        </p:nvPicPr>
        <p:blipFill rotWithShape="1">
          <a:blip r:embed="rId8">
            <a:extLst>
              <a:ext uri="{28A0092B-C50C-407E-A947-70E740481C1C}">
                <a14:useLocalDpi xmlns:a14="http://schemas.microsoft.com/office/drawing/2010/main" val="0"/>
              </a:ext>
            </a:extLst>
          </a:blip>
          <a:srcRect l="7324" r="7999"/>
          <a:stretch/>
        </p:blipFill>
        <p:spPr>
          <a:xfrm>
            <a:off x="10383102" y="1024875"/>
            <a:ext cx="601188" cy="709980"/>
          </a:xfrm>
          <a:prstGeom prst="rect">
            <a:avLst/>
          </a:prstGeom>
        </p:spPr>
      </p:pic>
      <p:pic>
        <p:nvPicPr>
          <p:cNvPr id="127" name="Picture 126"/>
          <p:cNvPicPr>
            <a:picLocks noChangeAspect="1"/>
          </p:cNvPicPr>
          <p:nvPr/>
        </p:nvPicPr>
        <p:blipFill rotWithShape="1">
          <a:blip r:embed="rId9">
            <a:extLst>
              <a:ext uri="{28A0092B-C50C-407E-A947-70E740481C1C}">
                <a14:useLocalDpi xmlns:a14="http://schemas.microsoft.com/office/drawing/2010/main" val="0"/>
              </a:ext>
            </a:extLst>
          </a:blip>
          <a:srcRect l="21921" r="19994"/>
          <a:stretch/>
        </p:blipFill>
        <p:spPr>
          <a:xfrm>
            <a:off x="8915234" y="1010789"/>
            <a:ext cx="428754" cy="738152"/>
          </a:xfrm>
          <a:prstGeom prst="rect">
            <a:avLst/>
          </a:prstGeom>
        </p:spPr>
      </p:pic>
      <p:sp>
        <p:nvSpPr>
          <p:cNvPr id="128" name="TextBox 127"/>
          <p:cNvSpPr txBox="1"/>
          <p:nvPr/>
        </p:nvSpPr>
        <p:spPr>
          <a:xfrm>
            <a:off x="7650729" y="310265"/>
            <a:ext cx="3724695" cy="668611"/>
          </a:xfrm>
          <a:prstGeom prst="rect">
            <a:avLst/>
          </a:prstGeom>
          <a:noFill/>
        </p:spPr>
        <p:txBody>
          <a:bodyPr wrap="square" lIns="178958" tIns="143167" rIns="178958" bIns="143167" rtlCol="0">
            <a:spAutoFit/>
          </a:bodyPr>
          <a:lstStyle/>
          <a:p>
            <a:pPr>
              <a:lnSpc>
                <a:spcPct val="90000"/>
              </a:lnSpc>
            </a:pPr>
            <a:r>
              <a:rPr lang="en-US" sz="1370" spc="-49" dirty="0">
                <a:gradFill>
                  <a:gsLst>
                    <a:gs pos="2917">
                      <a:schemeClr val="tx1"/>
                    </a:gs>
                    <a:gs pos="30000">
                      <a:schemeClr val="tx1"/>
                    </a:gs>
                  </a:gsLst>
                  <a:lin ang="5400000" scaled="0"/>
                </a:gradFill>
              </a:rPr>
              <a:t>Users must also authenticate using their phone or mobile device before access is granted.</a:t>
            </a:r>
          </a:p>
        </p:txBody>
      </p:sp>
      <p:grpSp>
        <p:nvGrpSpPr>
          <p:cNvPr id="54" name="Group 53"/>
          <p:cNvGrpSpPr/>
          <p:nvPr/>
        </p:nvGrpSpPr>
        <p:grpSpPr>
          <a:xfrm>
            <a:off x="7231311" y="351629"/>
            <a:ext cx="491761" cy="614399"/>
            <a:chOff x="7389785" y="352450"/>
            <a:chExt cx="502538" cy="627864"/>
          </a:xfrm>
        </p:grpSpPr>
        <p:sp>
          <p:nvSpPr>
            <p:cNvPr id="129" name="Oval 128"/>
            <p:cNvSpPr/>
            <p:nvPr/>
          </p:nvSpPr>
          <p:spPr bwMode="auto">
            <a:xfrm>
              <a:off x="7389785" y="393185"/>
              <a:ext cx="502538" cy="502538"/>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p:nvSpPr>
            <p:cNvPr id="130" name="TextBox 129"/>
            <p:cNvSpPr txBox="1"/>
            <p:nvPr/>
          </p:nvSpPr>
          <p:spPr>
            <a:xfrm>
              <a:off x="7452990" y="352450"/>
              <a:ext cx="212893" cy="627864"/>
            </a:xfrm>
            <a:prstGeom prst="rect">
              <a:avLst/>
            </a:prstGeom>
            <a:noFill/>
          </p:spPr>
          <p:txBody>
            <a:bodyPr wrap="square" lIns="178958" tIns="143167" rIns="178958" bIns="143167" rtlCol="0">
              <a:spAutoFit/>
            </a:bodyPr>
            <a:lstStyle/>
            <a:p>
              <a:pPr>
                <a:lnSpc>
                  <a:spcPct val="90000"/>
                </a:lnSpc>
              </a:pPr>
              <a:r>
                <a:rPr lang="en-US" sz="2349" spc="-49" dirty="0">
                  <a:solidFill>
                    <a:srgbClr val="FFFFFF"/>
                  </a:solidFill>
                </a:rPr>
                <a:t>2</a:t>
              </a:r>
            </a:p>
          </p:txBody>
        </p:sp>
      </p:grpSp>
      <p:grpSp>
        <p:nvGrpSpPr>
          <p:cNvPr id="51" name="Group 50"/>
          <p:cNvGrpSpPr/>
          <p:nvPr/>
        </p:nvGrpSpPr>
        <p:grpSpPr>
          <a:xfrm>
            <a:off x="6398678" y="3874554"/>
            <a:ext cx="1556133" cy="1063508"/>
            <a:chOff x="6538905" y="3952580"/>
            <a:chExt cx="1590236" cy="1086815"/>
          </a:xfrm>
        </p:grpSpPr>
        <p:sp>
          <p:nvSpPr>
            <p:cNvPr id="139" name="Isosceles Triangle 138"/>
            <p:cNvSpPr/>
            <p:nvPr/>
          </p:nvSpPr>
          <p:spPr bwMode="auto">
            <a:xfrm>
              <a:off x="6538905" y="3952580"/>
              <a:ext cx="1590236" cy="1086815"/>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256" tIns="45628" rIns="91256" bIns="45628" numCol="1" rtlCol="0" anchor="ctr" anchorCtr="0" compatLnSpc="1">
              <a:prstTxWarp prst="textNoShape">
                <a:avLst/>
              </a:prstTxWarp>
            </a:bodyPr>
            <a:lstStyle/>
            <a:p>
              <a:pPr algn="ctr" defTabSz="912027" fontAlgn="base">
                <a:spcBef>
                  <a:spcPct val="0"/>
                </a:spcBef>
                <a:spcAft>
                  <a:spcPct val="0"/>
                </a:spcAft>
              </a:pPr>
              <a:endParaRPr lang="en-US" sz="1597" dirty="0">
                <a:gradFill>
                  <a:gsLst>
                    <a:gs pos="0">
                      <a:srgbClr val="FFFFFF"/>
                    </a:gs>
                    <a:gs pos="100000">
                      <a:srgbClr val="FFFFFF"/>
                    </a:gs>
                  </a:gsLst>
                  <a:lin ang="5400000" scaled="0"/>
                </a:gradFill>
              </a:endParaRPr>
            </a:p>
          </p:txBody>
        </p:sp>
        <p:sp>
          <p:nvSpPr>
            <p:cNvPr id="140" name="TextBox 139"/>
            <p:cNvSpPr txBox="1"/>
            <p:nvPr/>
          </p:nvSpPr>
          <p:spPr>
            <a:xfrm>
              <a:off x="6587322" y="4715021"/>
              <a:ext cx="1525153" cy="295388"/>
            </a:xfrm>
            <a:prstGeom prst="rect">
              <a:avLst/>
            </a:prstGeom>
            <a:noFill/>
          </p:spPr>
          <p:txBody>
            <a:bodyPr wrap="square" lIns="0" tIns="0" rIns="0" bIns="0" rtlCol="0">
              <a:spAutoFit/>
            </a:bodyPr>
            <a:lstStyle/>
            <a:p>
              <a:pPr algn="ctr" defTabSz="1216437">
                <a:lnSpc>
                  <a:spcPct val="80000"/>
                </a:lnSpc>
                <a:buSzPct val="80000"/>
              </a:pPr>
              <a:r>
                <a:rPr lang="en-US" sz="1174" dirty="0">
                  <a:gradFill>
                    <a:gsLst>
                      <a:gs pos="0">
                        <a:srgbClr val="FFFFFF"/>
                      </a:gs>
                      <a:gs pos="100000">
                        <a:srgbClr val="FFFFFF"/>
                      </a:gs>
                    </a:gsLst>
                    <a:lin ang="5400000" scaled="0"/>
                  </a:gradFill>
                </a:rPr>
                <a:t>Windows Azure</a:t>
              </a:r>
            </a:p>
            <a:p>
              <a:pPr algn="ctr" defTabSz="1216437">
                <a:lnSpc>
                  <a:spcPct val="80000"/>
                </a:lnSpc>
                <a:buSzPct val="80000"/>
              </a:pPr>
              <a:r>
                <a:rPr lang="en-US" sz="1174" dirty="0">
                  <a:gradFill>
                    <a:gsLst>
                      <a:gs pos="0">
                        <a:srgbClr val="FFFFFF"/>
                      </a:gs>
                      <a:gs pos="100000">
                        <a:srgbClr val="FFFFFF"/>
                      </a:gs>
                    </a:gsLst>
                    <a:lin ang="5400000" scaled="0"/>
                  </a:gradFill>
                </a:rPr>
                <a:t>Active Directory</a:t>
              </a:r>
            </a:p>
          </p:txBody>
        </p:sp>
        <p:grpSp>
          <p:nvGrpSpPr>
            <p:cNvPr id="13" name="Group 12"/>
            <p:cNvGrpSpPr/>
            <p:nvPr/>
          </p:nvGrpSpPr>
          <p:grpSpPr>
            <a:xfrm>
              <a:off x="7116221" y="4190543"/>
              <a:ext cx="435604" cy="393691"/>
              <a:chOff x="6848354" y="3766893"/>
              <a:chExt cx="435604" cy="393691"/>
            </a:xfrm>
          </p:grpSpPr>
          <p:sp>
            <p:nvSpPr>
              <p:cNvPr id="142" name="Freeform 16"/>
              <p:cNvSpPr>
                <a:spLocks noEditPoints="1"/>
              </p:cNvSpPr>
              <p:nvPr/>
            </p:nvSpPr>
            <p:spPr bwMode="auto">
              <a:xfrm>
                <a:off x="6848354" y="3882224"/>
                <a:ext cx="120809"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143" name="Freeform 16"/>
              <p:cNvSpPr>
                <a:spLocks noEditPoints="1"/>
              </p:cNvSpPr>
              <p:nvPr/>
            </p:nvSpPr>
            <p:spPr bwMode="auto">
              <a:xfrm>
                <a:off x="7164270" y="3882224"/>
                <a:ext cx="119688"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144" name="Freeform 16"/>
              <p:cNvSpPr>
                <a:spLocks noEditPoints="1"/>
              </p:cNvSpPr>
              <p:nvPr/>
            </p:nvSpPr>
            <p:spPr bwMode="auto">
              <a:xfrm>
                <a:off x="7008979" y="3766893"/>
                <a:ext cx="115778"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grpSp>
      </p:grpSp>
      <p:cxnSp>
        <p:nvCxnSpPr>
          <p:cNvPr id="171" name="Straight Arrow Connector 170"/>
          <p:cNvCxnSpPr/>
          <p:nvPr/>
        </p:nvCxnSpPr>
        <p:spPr>
          <a:xfrm flipH="1">
            <a:off x="7576816" y="4349488"/>
            <a:ext cx="795188" cy="3559"/>
          </a:xfrm>
          <a:prstGeom prst="straightConnector1">
            <a:avLst/>
          </a:pr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1" name="Straight Arrow Connector 180"/>
          <p:cNvCxnSpPr/>
          <p:nvPr/>
        </p:nvCxnSpPr>
        <p:spPr>
          <a:xfrm>
            <a:off x="5721688" y="3362617"/>
            <a:ext cx="1235511" cy="777288"/>
          </a:xfrm>
          <a:prstGeom prst="straightConnector1">
            <a:avLst/>
          </a:pr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Arrow Connector 59"/>
          <p:cNvCxnSpPr/>
          <p:nvPr/>
        </p:nvCxnSpPr>
        <p:spPr>
          <a:xfrm>
            <a:off x="5903661" y="2916627"/>
            <a:ext cx="2468341" cy="1294138"/>
          </a:xfrm>
          <a:prstGeom prst="straightConnector1">
            <a:avLst/>
          </a:pr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rot="1648931">
            <a:off x="6864815" y="3310104"/>
            <a:ext cx="1448186" cy="614347"/>
          </a:xfrm>
          <a:prstGeom prst="rect">
            <a:avLst/>
          </a:prstGeom>
          <a:noFill/>
        </p:spPr>
        <p:txBody>
          <a:bodyPr wrap="square" lIns="178958" tIns="143167" rIns="178958" bIns="143167" rtlCol="0">
            <a:spAutoFit/>
          </a:bodyPr>
          <a:lstStyle/>
          <a:p>
            <a:pPr algn="ctr">
              <a:lnSpc>
                <a:spcPct val="90000"/>
              </a:lnSpc>
            </a:pPr>
            <a:r>
              <a:rPr lang="en-US" sz="1174" spc="-49" dirty="0">
                <a:solidFill>
                  <a:srgbClr val="00188F"/>
                </a:solidFill>
              </a:rPr>
              <a:t>.NET, Java, PHP…</a:t>
            </a:r>
          </a:p>
        </p:txBody>
      </p:sp>
      <p:sp>
        <p:nvSpPr>
          <p:cNvPr id="120" name="TextBox 119"/>
          <p:cNvSpPr txBox="1"/>
          <p:nvPr/>
        </p:nvSpPr>
        <p:spPr>
          <a:xfrm>
            <a:off x="708440" y="323385"/>
            <a:ext cx="2910910" cy="668611"/>
          </a:xfrm>
          <a:prstGeom prst="rect">
            <a:avLst/>
          </a:prstGeom>
          <a:noFill/>
        </p:spPr>
        <p:txBody>
          <a:bodyPr wrap="square" lIns="178958" tIns="143167" rIns="178958" bIns="143167" rtlCol="0">
            <a:spAutoFit/>
          </a:bodyPr>
          <a:lstStyle/>
          <a:p>
            <a:pPr>
              <a:lnSpc>
                <a:spcPct val="90000"/>
              </a:lnSpc>
            </a:pPr>
            <a:r>
              <a:rPr lang="en-US" sz="1370" spc="-49" dirty="0">
                <a:gradFill>
                  <a:gsLst>
                    <a:gs pos="2917">
                      <a:schemeClr val="tx1"/>
                    </a:gs>
                    <a:gs pos="30000">
                      <a:schemeClr val="tx1"/>
                    </a:gs>
                  </a:gsLst>
                  <a:lin ang="5400000" scaled="0"/>
                </a:gradFill>
              </a:rPr>
              <a:t>Users sign in from any device using their existing username/password.</a:t>
            </a:r>
          </a:p>
        </p:txBody>
      </p:sp>
      <p:grpSp>
        <p:nvGrpSpPr>
          <p:cNvPr id="53" name="Group 52"/>
          <p:cNvGrpSpPr/>
          <p:nvPr/>
        </p:nvGrpSpPr>
        <p:grpSpPr>
          <a:xfrm>
            <a:off x="291245" y="347976"/>
            <a:ext cx="491761" cy="614399"/>
            <a:chOff x="297628" y="348717"/>
            <a:chExt cx="502538" cy="627864"/>
          </a:xfrm>
        </p:grpSpPr>
        <p:sp>
          <p:nvSpPr>
            <p:cNvPr id="131" name="Oval 130"/>
            <p:cNvSpPr/>
            <p:nvPr/>
          </p:nvSpPr>
          <p:spPr bwMode="auto">
            <a:xfrm>
              <a:off x="297628" y="389452"/>
              <a:ext cx="502538" cy="502538"/>
            </a:xfrm>
            <a:prstGeom prst="ellipse">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p:nvSpPr>
            <p:cNvPr id="132" name="TextBox 131"/>
            <p:cNvSpPr txBox="1"/>
            <p:nvPr/>
          </p:nvSpPr>
          <p:spPr>
            <a:xfrm>
              <a:off x="347874" y="348717"/>
              <a:ext cx="212893" cy="627864"/>
            </a:xfrm>
            <a:prstGeom prst="rect">
              <a:avLst/>
            </a:prstGeom>
            <a:noFill/>
          </p:spPr>
          <p:txBody>
            <a:bodyPr wrap="square" lIns="178958" tIns="143167" rIns="178958" bIns="143167" rtlCol="0">
              <a:spAutoFit/>
            </a:bodyPr>
            <a:lstStyle/>
            <a:p>
              <a:pPr>
                <a:lnSpc>
                  <a:spcPct val="90000"/>
                </a:lnSpc>
              </a:pPr>
              <a:r>
                <a:rPr lang="en-US" sz="2349" spc="-49" dirty="0">
                  <a:solidFill>
                    <a:srgbClr val="FFFFFF"/>
                  </a:solidFill>
                </a:rPr>
                <a:t>1</a:t>
              </a:r>
            </a:p>
          </p:txBody>
        </p:sp>
      </p:grpSp>
      <p:sp>
        <p:nvSpPr>
          <p:cNvPr id="80" name="Freeform 79"/>
          <p:cNvSpPr/>
          <p:nvPr/>
        </p:nvSpPr>
        <p:spPr bwMode="auto">
          <a:xfrm flipH="1">
            <a:off x="9134391" y="1859047"/>
            <a:ext cx="133816" cy="2025116"/>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sp>
        <p:nvSpPr>
          <p:cNvPr id="91" name="Freeform 90"/>
          <p:cNvSpPr/>
          <p:nvPr/>
        </p:nvSpPr>
        <p:spPr bwMode="auto">
          <a:xfrm>
            <a:off x="4680432" y="1841057"/>
            <a:ext cx="100728" cy="428293"/>
          </a:xfrm>
          <a:custGeom>
            <a:avLst/>
            <a:gdLst>
              <a:gd name="connsiteX0" fmla="*/ 0 w 0"/>
              <a:gd name="connsiteY0" fmla="*/ 0 h 312420"/>
              <a:gd name="connsiteX1" fmla="*/ 0 w 0"/>
              <a:gd name="connsiteY1" fmla="*/ 312420 h 312420"/>
            </a:gdLst>
            <a:ahLst/>
            <a:cxnLst>
              <a:cxn ang="0">
                <a:pos x="connsiteX0" y="connsiteY0"/>
              </a:cxn>
              <a:cxn ang="0">
                <a:pos x="connsiteX1" y="connsiteY1"/>
              </a:cxn>
            </a:cxnLst>
            <a:rect l="l" t="t" r="r" b="b"/>
            <a:pathLst>
              <a:path h="312420">
                <a:moveTo>
                  <a:pt x="0" y="0"/>
                </a:moveTo>
                <a:lnTo>
                  <a:pt x="0" y="312420"/>
                </a:lnTo>
              </a:path>
            </a:pathLst>
          </a:cu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sp>
        <p:nvSpPr>
          <p:cNvPr id="98" name="Rectangle 97"/>
          <p:cNvSpPr/>
          <p:nvPr/>
        </p:nvSpPr>
        <p:spPr>
          <a:xfrm>
            <a:off x="268749" y="947224"/>
            <a:ext cx="4688923" cy="88777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3" rIns="91225" bIns="45613" numCol="1" spcCol="0" rtlCol="0" fromWordArt="0" anchor="b" anchorCtr="0" forceAA="0" compatLnSpc="1">
            <a:prstTxWarp prst="textNoShape">
              <a:avLst/>
            </a:prstTxWarp>
            <a:noAutofit/>
          </a:bodyPr>
          <a:lstStyle/>
          <a:p>
            <a:pPr defTabSz="912027" fontAlgn="base">
              <a:spcBef>
                <a:spcPct val="0"/>
              </a:spcBef>
              <a:spcAft>
                <a:spcPct val="0"/>
              </a:spcAft>
            </a:pPr>
            <a:endParaRPr lang="en-US" sz="1597" spc="-70" dirty="0">
              <a:solidFill>
                <a:srgbClr val="FFFFFF">
                  <a:alpha val="99000"/>
                </a:srgbClr>
              </a:solidFill>
              <a:latin typeface="Segoe UI Light" pitchFamily="34" charset="0"/>
            </a:endParaRPr>
          </a:p>
        </p:txBody>
      </p:sp>
      <p:pic>
        <p:nvPicPr>
          <p:cNvPr id="99" name="Picture 9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1877" y="1070203"/>
            <a:ext cx="956071" cy="641815"/>
          </a:xfrm>
          <a:prstGeom prst="rect">
            <a:avLst/>
          </a:prstGeom>
        </p:spPr>
      </p:pic>
      <p:pic>
        <p:nvPicPr>
          <p:cNvPr id="104" name="Picture 10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016" y="1052044"/>
            <a:ext cx="414860" cy="678133"/>
          </a:xfrm>
          <a:prstGeom prst="rect">
            <a:avLst/>
          </a:prstGeom>
        </p:spPr>
      </p:pic>
      <p:pic>
        <p:nvPicPr>
          <p:cNvPr id="112" name="Picture 1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4945" y="993391"/>
            <a:ext cx="1070100" cy="795441"/>
          </a:xfrm>
          <a:prstGeom prst="rect">
            <a:avLst/>
          </a:prstGeom>
        </p:spPr>
      </p:pic>
      <p:sp>
        <p:nvSpPr>
          <p:cNvPr id="46" name="Freeform 45"/>
          <p:cNvSpPr/>
          <p:nvPr/>
        </p:nvSpPr>
        <p:spPr bwMode="auto">
          <a:xfrm>
            <a:off x="2259476" y="4933896"/>
            <a:ext cx="7018878" cy="363686"/>
          </a:xfrm>
          <a:custGeom>
            <a:avLst/>
            <a:gdLst>
              <a:gd name="connsiteX0" fmla="*/ 0 w 7172696"/>
              <a:gd name="connsiteY0" fmla="*/ 142504 h 368135"/>
              <a:gd name="connsiteX1" fmla="*/ 0 w 7172696"/>
              <a:gd name="connsiteY1" fmla="*/ 368135 h 368135"/>
              <a:gd name="connsiteX2" fmla="*/ 7172696 w 7172696"/>
              <a:gd name="connsiteY2" fmla="*/ 368135 h 368135"/>
              <a:gd name="connsiteX3" fmla="*/ 7172696 w 7172696"/>
              <a:gd name="connsiteY3" fmla="*/ 0 h 368135"/>
            </a:gdLst>
            <a:ahLst/>
            <a:cxnLst>
              <a:cxn ang="0">
                <a:pos x="connsiteX0" y="connsiteY0"/>
              </a:cxn>
              <a:cxn ang="0">
                <a:pos x="connsiteX1" y="connsiteY1"/>
              </a:cxn>
              <a:cxn ang="0">
                <a:pos x="connsiteX2" y="connsiteY2"/>
              </a:cxn>
              <a:cxn ang="0">
                <a:pos x="connsiteX3" y="connsiteY3"/>
              </a:cxn>
            </a:cxnLst>
            <a:rect l="l" t="t" r="r" b="b"/>
            <a:pathLst>
              <a:path w="7172696" h="368135">
                <a:moveTo>
                  <a:pt x="0" y="142504"/>
                </a:moveTo>
                <a:lnTo>
                  <a:pt x="0" y="368135"/>
                </a:lnTo>
                <a:lnTo>
                  <a:pt x="7172696" y="368135"/>
                </a:lnTo>
                <a:lnTo>
                  <a:pt x="7172696" y="0"/>
                </a:lnTo>
              </a:path>
            </a:pathLst>
          </a:custGeom>
          <a:noFill/>
          <a:ln w="41275">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sp useBgFill="1">
        <p:nvSpPr>
          <p:cNvPr id="52" name="Rectangle 51"/>
          <p:cNvSpPr/>
          <p:nvPr/>
        </p:nvSpPr>
        <p:spPr bwMode="auto">
          <a:xfrm>
            <a:off x="0" y="6737"/>
            <a:ext cx="268748" cy="28693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useBgFill="1">
        <p:nvSpPr>
          <p:cNvPr id="121" name="Rectangle 120"/>
          <p:cNvSpPr/>
          <p:nvPr/>
        </p:nvSpPr>
        <p:spPr bwMode="auto">
          <a:xfrm>
            <a:off x="11917528" y="6737"/>
            <a:ext cx="268748" cy="28693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894537" fontAlgn="base">
              <a:lnSpc>
                <a:spcPct val="90000"/>
              </a:lnSpc>
              <a:spcBef>
                <a:spcPct val="0"/>
              </a:spcBef>
              <a:spcAft>
                <a:spcPct val="0"/>
              </a:spcAft>
            </a:pPr>
            <a:endParaRPr lang="en-US" sz="1957" spc="-49" dirty="0">
              <a:gradFill>
                <a:gsLst>
                  <a:gs pos="1250">
                    <a:schemeClr val="bg1"/>
                  </a:gs>
                  <a:gs pos="10417">
                    <a:schemeClr val="bg1"/>
                  </a:gs>
                </a:gsLst>
                <a:lin ang="5400000" scaled="0"/>
              </a:gradFill>
            </a:endParaRPr>
          </a:p>
        </p:txBody>
      </p:sp>
      <p:sp>
        <p:nvSpPr>
          <p:cNvPr id="122" name="Freeform 19"/>
          <p:cNvSpPr>
            <a:spLocks noEditPoints="1"/>
          </p:cNvSpPr>
          <p:nvPr/>
        </p:nvSpPr>
        <p:spPr bwMode="auto">
          <a:xfrm>
            <a:off x="3967447" y="1041481"/>
            <a:ext cx="377059" cy="721740"/>
          </a:xfrm>
          <a:custGeom>
            <a:avLst/>
            <a:gdLst>
              <a:gd name="T0" fmla="*/ 1104 w 1184"/>
              <a:gd name="T1" fmla="*/ 0 h 2267"/>
              <a:gd name="T2" fmla="*/ 74 w 1184"/>
              <a:gd name="T3" fmla="*/ 0 h 2267"/>
              <a:gd name="T4" fmla="*/ 0 w 1184"/>
              <a:gd name="T5" fmla="*/ 79 h 2267"/>
              <a:gd name="T6" fmla="*/ 0 w 1184"/>
              <a:gd name="T7" fmla="*/ 2193 h 2267"/>
              <a:gd name="T8" fmla="*/ 74 w 1184"/>
              <a:gd name="T9" fmla="*/ 2267 h 2267"/>
              <a:gd name="T10" fmla="*/ 1104 w 1184"/>
              <a:gd name="T11" fmla="*/ 2267 h 2267"/>
              <a:gd name="T12" fmla="*/ 1184 w 1184"/>
              <a:gd name="T13" fmla="*/ 2193 h 2267"/>
              <a:gd name="T14" fmla="*/ 1184 w 1184"/>
              <a:gd name="T15" fmla="*/ 79 h 2267"/>
              <a:gd name="T16" fmla="*/ 1104 w 1184"/>
              <a:gd name="T17" fmla="*/ 0 h 2267"/>
              <a:gd name="T18" fmla="*/ 580 w 1184"/>
              <a:gd name="T19" fmla="*/ 2163 h 2267"/>
              <a:gd name="T20" fmla="*/ 531 w 1184"/>
              <a:gd name="T21" fmla="*/ 2157 h 2267"/>
              <a:gd name="T22" fmla="*/ 531 w 1184"/>
              <a:gd name="T23" fmla="*/ 2114 h 2267"/>
              <a:gd name="T24" fmla="*/ 580 w 1184"/>
              <a:gd name="T25" fmla="*/ 2114 h 2267"/>
              <a:gd name="T26" fmla="*/ 580 w 1184"/>
              <a:gd name="T27" fmla="*/ 2163 h 2267"/>
              <a:gd name="T28" fmla="*/ 580 w 1184"/>
              <a:gd name="T29" fmla="*/ 2163 h 2267"/>
              <a:gd name="T30" fmla="*/ 580 w 1184"/>
              <a:gd name="T31" fmla="*/ 2108 h 2267"/>
              <a:gd name="T32" fmla="*/ 531 w 1184"/>
              <a:gd name="T33" fmla="*/ 2108 h 2267"/>
              <a:gd name="T34" fmla="*/ 531 w 1184"/>
              <a:gd name="T35" fmla="*/ 2065 h 2267"/>
              <a:gd name="T36" fmla="*/ 580 w 1184"/>
              <a:gd name="T37" fmla="*/ 2059 h 2267"/>
              <a:gd name="T38" fmla="*/ 580 w 1184"/>
              <a:gd name="T39" fmla="*/ 2108 h 2267"/>
              <a:gd name="T40" fmla="*/ 580 w 1184"/>
              <a:gd name="T41" fmla="*/ 2108 h 2267"/>
              <a:gd name="T42" fmla="*/ 654 w 1184"/>
              <a:gd name="T43" fmla="*/ 2175 h 2267"/>
              <a:gd name="T44" fmla="*/ 586 w 1184"/>
              <a:gd name="T45" fmla="*/ 2163 h 2267"/>
              <a:gd name="T46" fmla="*/ 586 w 1184"/>
              <a:gd name="T47" fmla="*/ 2114 h 2267"/>
              <a:gd name="T48" fmla="*/ 654 w 1184"/>
              <a:gd name="T49" fmla="*/ 2114 h 2267"/>
              <a:gd name="T50" fmla="*/ 654 w 1184"/>
              <a:gd name="T51" fmla="*/ 2175 h 2267"/>
              <a:gd name="T52" fmla="*/ 654 w 1184"/>
              <a:gd name="T53" fmla="*/ 2175 h 2267"/>
              <a:gd name="T54" fmla="*/ 654 w 1184"/>
              <a:gd name="T55" fmla="*/ 2108 h 2267"/>
              <a:gd name="T56" fmla="*/ 586 w 1184"/>
              <a:gd name="T57" fmla="*/ 2108 h 2267"/>
              <a:gd name="T58" fmla="*/ 586 w 1184"/>
              <a:gd name="T59" fmla="*/ 2059 h 2267"/>
              <a:gd name="T60" fmla="*/ 654 w 1184"/>
              <a:gd name="T61" fmla="*/ 2046 h 2267"/>
              <a:gd name="T62" fmla="*/ 654 w 1184"/>
              <a:gd name="T63" fmla="*/ 2108 h 2267"/>
              <a:gd name="T64" fmla="*/ 654 w 1184"/>
              <a:gd name="T65" fmla="*/ 2108 h 2267"/>
              <a:gd name="T66" fmla="*/ 1080 w 1184"/>
              <a:gd name="T67" fmla="*/ 1961 h 2267"/>
              <a:gd name="T68" fmla="*/ 111 w 1184"/>
              <a:gd name="T69" fmla="*/ 1961 h 2267"/>
              <a:gd name="T70" fmla="*/ 111 w 1184"/>
              <a:gd name="T71" fmla="*/ 184 h 2267"/>
              <a:gd name="T72" fmla="*/ 1080 w 1184"/>
              <a:gd name="T73" fmla="*/ 184 h 2267"/>
              <a:gd name="T74" fmla="*/ 1080 w 1184"/>
              <a:gd name="T75" fmla="*/ 1961 h 2267"/>
              <a:gd name="T76" fmla="*/ 1080 w 1184"/>
              <a:gd name="T77" fmla="*/ 1961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4" h="2267">
                <a:moveTo>
                  <a:pt x="1104" y="0"/>
                </a:moveTo>
                <a:cubicBezTo>
                  <a:pt x="74" y="0"/>
                  <a:pt x="74" y="0"/>
                  <a:pt x="74" y="0"/>
                </a:cubicBezTo>
                <a:cubicBezTo>
                  <a:pt x="31" y="0"/>
                  <a:pt x="0" y="36"/>
                  <a:pt x="0" y="79"/>
                </a:cubicBezTo>
                <a:cubicBezTo>
                  <a:pt x="0" y="2193"/>
                  <a:pt x="0" y="2193"/>
                  <a:pt x="0" y="2193"/>
                </a:cubicBezTo>
                <a:cubicBezTo>
                  <a:pt x="0" y="2230"/>
                  <a:pt x="31" y="2267"/>
                  <a:pt x="74" y="2267"/>
                </a:cubicBezTo>
                <a:cubicBezTo>
                  <a:pt x="1104" y="2267"/>
                  <a:pt x="1104" y="2267"/>
                  <a:pt x="1104" y="2267"/>
                </a:cubicBezTo>
                <a:cubicBezTo>
                  <a:pt x="1153" y="2267"/>
                  <a:pt x="1184" y="2230"/>
                  <a:pt x="1184" y="2193"/>
                </a:cubicBezTo>
                <a:cubicBezTo>
                  <a:pt x="1184" y="79"/>
                  <a:pt x="1184" y="79"/>
                  <a:pt x="1184" y="79"/>
                </a:cubicBezTo>
                <a:cubicBezTo>
                  <a:pt x="1184" y="36"/>
                  <a:pt x="1153" y="0"/>
                  <a:pt x="1104" y="0"/>
                </a:cubicBezTo>
                <a:close/>
                <a:moveTo>
                  <a:pt x="580" y="2163"/>
                </a:moveTo>
                <a:cubicBezTo>
                  <a:pt x="531" y="2157"/>
                  <a:pt x="531" y="2157"/>
                  <a:pt x="531" y="2157"/>
                </a:cubicBezTo>
                <a:cubicBezTo>
                  <a:pt x="531" y="2114"/>
                  <a:pt x="531" y="2114"/>
                  <a:pt x="531" y="2114"/>
                </a:cubicBezTo>
                <a:cubicBezTo>
                  <a:pt x="580" y="2114"/>
                  <a:pt x="580" y="2114"/>
                  <a:pt x="580" y="2114"/>
                </a:cubicBezTo>
                <a:cubicBezTo>
                  <a:pt x="580" y="2163"/>
                  <a:pt x="580" y="2163"/>
                  <a:pt x="580" y="2163"/>
                </a:cubicBezTo>
                <a:cubicBezTo>
                  <a:pt x="580" y="2163"/>
                  <a:pt x="580" y="2163"/>
                  <a:pt x="580" y="2163"/>
                </a:cubicBezTo>
                <a:close/>
                <a:moveTo>
                  <a:pt x="580" y="2108"/>
                </a:moveTo>
                <a:cubicBezTo>
                  <a:pt x="531" y="2108"/>
                  <a:pt x="531" y="2108"/>
                  <a:pt x="531" y="2108"/>
                </a:cubicBezTo>
                <a:cubicBezTo>
                  <a:pt x="531" y="2065"/>
                  <a:pt x="531" y="2065"/>
                  <a:pt x="531" y="2065"/>
                </a:cubicBezTo>
                <a:cubicBezTo>
                  <a:pt x="580" y="2059"/>
                  <a:pt x="580" y="2059"/>
                  <a:pt x="580" y="2059"/>
                </a:cubicBezTo>
                <a:cubicBezTo>
                  <a:pt x="580" y="2108"/>
                  <a:pt x="580" y="2108"/>
                  <a:pt x="580" y="2108"/>
                </a:cubicBezTo>
                <a:cubicBezTo>
                  <a:pt x="580" y="2108"/>
                  <a:pt x="580" y="2108"/>
                  <a:pt x="580" y="2108"/>
                </a:cubicBezTo>
                <a:close/>
                <a:moveTo>
                  <a:pt x="654" y="2175"/>
                </a:moveTo>
                <a:cubicBezTo>
                  <a:pt x="586" y="2163"/>
                  <a:pt x="586" y="2163"/>
                  <a:pt x="586" y="2163"/>
                </a:cubicBezTo>
                <a:cubicBezTo>
                  <a:pt x="586" y="2114"/>
                  <a:pt x="586" y="2114"/>
                  <a:pt x="586" y="2114"/>
                </a:cubicBezTo>
                <a:cubicBezTo>
                  <a:pt x="654" y="2114"/>
                  <a:pt x="654" y="2114"/>
                  <a:pt x="654" y="2114"/>
                </a:cubicBezTo>
                <a:cubicBezTo>
                  <a:pt x="654" y="2175"/>
                  <a:pt x="654" y="2175"/>
                  <a:pt x="654" y="2175"/>
                </a:cubicBezTo>
                <a:cubicBezTo>
                  <a:pt x="654" y="2175"/>
                  <a:pt x="654" y="2175"/>
                  <a:pt x="654" y="2175"/>
                </a:cubicBezTo>
                <a:close/>
                <a:moveTo>
                  <a:pt x="654" y="2108"/>
                </a:moveTo>
                <a:cubicBezTo>
                  <a:pt x="586" y="2108"/>
                  <a:pt x="586" y="2108"/>
                  <a:pt x="586" y="2108"/>
                </a:cubicBezTo>
                <a:cubicBezTo>
                  <a:pt x="586" y="2059"/>
                  <a:pt x="586" y="2059"/>
                  <a:pt x="586" y="2059"/>
                </a:cubicBezTo>
                <a:cubicBezTo>
                  <a:pt x="654" y="2046"/>
                  <a:pt x="654" y="2046"/>
                  <a:pt x="654" y="2046"/>
                </a:cubicBezTo>
                <a:cubicBezTo>
                  <a:pt x="654" y="2108"/>
                  <a:pt x="654" y="2108"/>
                  <a:pt x="654" y="2108"/>
                </a:cubicBezTo>
                <a:cubicBezTo>
                  <a:pt x="654" y="2108"/>
                  <a:pt x="654" y="2108"/>
                  <a:pt x="654" y="2108"/>
                </a:cubicBezTo>
                <a:close/>
                <a:moveTo>
                  <a:pt x="1080" y="1961"/>
                </a:moveTo>
                <a:cubicBezTo>
                  <a:pt x="111" y="1961"/>
                  <a:pt x="111" y="1961"/>
                  <a:pt x="111" y="1961"/>
                </a:cubicBezTo>
                <a:cubicBezTo>
                  <a:pt x="111" y="355"/>
                  <a:pt x="111" y="184"/>
                  <a:pt x="111" y="184"/>
                </a:cubicBezTo>
                <a:cubicBezTo>
                  <a:pt x="1080" y="184"/>
                  <a:pt x="1080" y="184"/>
                  <a:pt x="1080" y="184"/>
                </a:cubicBezTo>
                <a:cubicBezTo>
                  <a:pt x="1080" y="1961"/>
                  <a:pt x="1080" y="1961"/>
                  <a:pt x="1080" y="1961"/>
                </a:cubicBezTo>
                <a:cubicBezTo>
                  <a:pt x="1080" y="1961"/>
                  <a:pt x="1080" y="1961"/>
                  <a:pt x="1080" y="1961"/>
                </a:cubicBezTo>
                <a:close/>
              </a:path>
            </a:pathLst>
          </a:custGeom>
          <a:solidFill>
            <a:srgbClr val="FFFFFF"/>
          </a:solidFill>
          <a:ln>
            <a:noFill/>
          </a:ln>
        </p:spPr>
        <p:txBody>
          <a:bodyPr vert="horz" wrap="square" lIns="89479" tIns="44740" rIns="89479" bIns="44740" numCol="1" anchor="t" anchorCtr="0" compatLnSpc="1">
            <a:prstTxWarp prst="textNoShape">
              <a:avLst/>
            </a:prstTxWarp>
          </a:bodyPr>
          <a:lstStyle/>
          <a:p>
            <a:endParaRPr lang="en-US" sz="1761"/>
          </a:p>
        </p:txBody>
      </p:sp>
      <p:sp>
        <p:nvSpPr>
          <p:cNvPr id="133" name="Freeform 19"/>
          <p:cNvSpPr>
            <a:spLocks noEditPoints="1"/>
          </p:cNvSpPr>
          <p:nvPr/>
        </p:nvSpPr>
        <p:spPr bwMode="auto">
          <a:xfrm>
            <a:off x="8243276" y="1018995"/>
            <a:ext cx="377059" cy="721740"/>
          </a:xfrm>
          <a:custGeom>
            <a:avLst/>
            <a:gdLst>
              <a:gd name="T0" fmla="*/ 1104 w 1184"/>
              <a:gd name="T1" fmla="*/ 0 h 2267"/>
              <a:gd name="T2" fmla="*/ 74 w 1184"/>
              <a:gd name="T3" fmla="*/ 0 h 2267"/>
              <a:gd name="T4" fmla="*/ 0 w 1184"/>
              <a:gd name="T5" fmla="*/ 79 h 2267"/>
              <a:gd name="T6" fmla="*/ 0 w 1184"/>
              <a:gd name="T7" fmla="*/ 2193 h 2267"/>
              <a:gd name="T8" fmla="*/ 74 w 1184"/>
              <a:gd name="T9" fmla="*/ 2267 h 2267"/>
              <a:gd name="T10" fmla="*/ 1104 w 1184"/>
              <a:gd name="T11" fmla="*/ 2267 h 2267"/>
              <a:gd name="T12" fmla="*/ 1184 w 1184"/>
              <a:gd name="T13" fmla="*/ 2193 h 2267"/>
              <a:gd name="T14" fmla="*/ 1184 w 1184"/>
              <a:gd name="T15" fmla="*/ 79 h 2267"/>
              <a:gd name="T16" fmla="*/ 1104 w 1184"/>
              <a:gd name="T17" fmla="*/ 0 h 2267"/>
              <a:gd name="T18" fmla="*/ 580 w 1184"/>
              <a:gd name="T19" fmla="*/ 2163 h 2267"/>
              <a:gd name="T20" fmla="*/ 531 w 1184"/>
              <a:gd name="T21" fmla="*/ 2157 h 2267"/>
              <a:gd name="T22" fmla="*/ 531 w 1184"/>
              <a:gd name="T23" fmla="*/ 2114 h 2267"/>
              <a:gd name="T24" fmla="*/ 580 w 1184"/>
              <a:gd name="T25" fmla="*/ 2114 h 2267"/>
              <a:gd name="T26" fmla="*/ 580 w 1184"/>
              <a:gd name="T27" fmla="*/ 2163 h 2267"/>
              <a:gd name="T28" fmla="*/ 580 w 1184"/>
              <a:gd name="T29" fmla="*/ 2163 h 2267"/>
              <a:gd name="T30" fmla="*/ 580 w 1184"/>
              <a:gd name="T31" fmla="*/ 2108 h 2267"/>
              <a:gd name="T32" fmla="*/ 531 w 1184"/>
              <a:gd name="T33" fmla="*/ 2108 h 2267"/>
              <a:gd name="T34" fmla="*/ 531 w 1184"/>
              <a:gd name="T35" fmla="*/ 2065 h 2267"/>
              <a:gd name="T36" fmla="*/ 580 w 1184"/>
              <a:gd name="T37" fmla="*/ 2059 h 2267"/>
              <a:gd name="T38" fmla="*/ 580 w 1184"/>
              <a:gd name="T39" fmla="*/ 2108 h 2267"/>
              <a:gd name="T40" fmla="*/ 580 w 1184"/>
              <a:gd name="T41" fmla="*/ 2108 h 2267"/>
              <a:gd name="T42" fmla="*/ 654 w 1184"/>
              <a:gd name="T43" fmla="*/ 2175 h 2267"/>
              <a:gd name="T44" fmla="*/ 586 w 1184"/>
              <a:gd name="T45" fmla="*/ 2163 h 2267"/>
              <a:gd name="T46" fmla="*/ 586 w 1184"/>
              <a:gd name="T47" fmla="*/ 2114 h 2267"/>
              <a:gd name="T48" fmla="*/ 654 w 1184"/>
              <a:gd name="T49" fmla="*/ 2114 h 2267"/>
              <a:gd name="T50" fmla="*/ 654 w 1184"/>
              <a:gd name="T51" fmla="*/ 2175 h 2267"/>
              <a:gd name="T52" fmla="*/ 654 w 1184"/>
              <a:gd name="T53" fmla="*/ 2175 h 2267"/>
              <a:gd name="T54" fmla="*/ 654 w 1184"/>
              <a:gd name="T55" fmla="*/ 2108 h 2267"/>
              <a:gd name="T56" fmla="*/ 586 w 1184"/>
              <a:gd name="T57" fmla="*/ 2108 h 2267"/>
              <a:gd name="T58" fmla="*/ 586 w 1184"/>
              <a:gd name="T59" fmla="*/ 2059 h 2267"/>
              <a:gd name="T60" fmla="*/ 654 w 1184"/>
              <a:gd name="T61" fmla="*/ 2046 h 2267"/>
              <a:gd name="T62" fmla="*/ 654 w 1184"/>
              <a:gd name="T63" fmla="*/ 2108 h 2267"/>
              <a:gd name="T64" fmla="*/ 654 w 1184"/>
              <a:gd name="T65" fmla="*/ 2108 h 2267"/>
              <a:gd name="T66" fmla="*/ 1080 w 1184"/>
              <a:gd name="T67" fmla="*/ 1961 h 2267"/>
              <a:gd name="T68" fmla="*/ 111 w 1184"/>
              <a:gd name="T69" fmla="*/ 1961 h 2267"/>
              <a:gd name="T70" fmla="*/ 111 w 1184"/>
              <a:gd name="T71" fmla="*/ 184 h 2267"/>
              <a:gd name="T72" fmla="*/ 1080 w 1184"/>
              <a:gd name="T73" fmla="*/ 184 h 2267"/>
              <a:gd name="T74" fmla="*/ 1080 w 1184"/>
              <a:gd name="T75" fmla="*/ 1961 h 2267"/>
              <a:gd name="T76" fmla="*/ 1080 w 1184"/>
              <a:gd name="T77" fmla="*/ 1961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4" h="2267">
                <a:moveTo>
                  <a:pt x="1104" y="0"/>
                </a:moveTo>
                <a:cubicBezTo>
                  <a:pt x="74" y="0"/>
                  <a:pt x="74" y="0"/>
                  <a:pt x="74" y="0"/>
                </a:cubicBezTo>
                <a:cubicBezTo>
                  <a:pt x="31" y="0"/>
                  <a:pt x="0" y="36"/>
                  <a:pt x="0" y="79"/>
                </a:cubicBezTo>
                <a:cubicBezTo>
                  <a:pt x="0" y="2193"/>
                  <a:pt x="0" y="2193"/>
                  <a:pt x="0" y="2193"/>
                </a:cubicBezTo>
                <a:cubicBezTo>
                  <a:pt x="0" y="2230"/>
                  <a:pt x="31" y="2267"/>
                  <a:pt x="74" y="2267"/>
                </a:cubicBezTo>
                <a:cubicBezTo>
                  <a:pt x="1104" y="2267"/>
                  <a:pt x="1104" y="2267"/>
                  <a:pt x="1104" y="2267"/>
                </a:cubicBezTo>
                <a:cubicBezTo>
                  <a:pt x="1153" y="2267"/>
                  <a:pt x="1184" y="2230"/>
                  <a:pt x="1184" y="2193"/>
                </a:cubicBezTo>
                <a:cubicBezTo>
                  <a:pt x="1184" y="79"/>
                  <a:pt x="1184" y="79"/>
                  <a:pt x="1184" y="79"/>
                </a:cubicBezTo>
                <a:cubicBezTo>
                  <a:pt x="1184" y="36"/>
                  <a:pt x="1153" y="0"/>
                  <a:pt x="1104" y="0"/>
                </a:cubicBezTo>
                <a:close/>
                <a:moveTo>
                  <a:pt x="580" y="2163"/>
                </a:moveTo>
                <a:cubicBezTo>
                  <a:pt x="531" y="2157"/>
                  <a:pt x="531" y="2157"/>
                  <a:pt x="531" y="2157"/>
                </a:cubicBezTo>
                <a:cubicBezTo>
                  <a:pt x="531" y="2114"/>
                  <a:pt x="531" y="2114"/>
                  <a:pt x="531" y="2114"/>
                </a:cubicBezTo>
                <a:cubicBezTo>
                  <a:pt x="580" y="2114"/>
                  <a:pt x="580" y="2114"/>
                  <a:pt x="580" y="2114"/>
                </a:cubicBezTo>
                <a:cubicBezTo>
                  <a:pt x="580" y="2163"/>
                  <a:pt x="580" y="2163"/>
                  <a:pt x="580" y="2163"/>
                </a:cubicBezTo>
                <a:cubicBezTo>
                  <a:pt x="580" y="2163"/>
                  <a:pt x="580" y="2163"/>
                  <a:pt x="580" y="2163"/>
                </a:cubicBezTo>
                <a:close/>
                <a:moveTo>
                  <a:pt x="580" y="2108"/>
                </a:moveTo>
                <a:cubicBezTo>
                  <a:pt x="531" y="2108"/>
                  <a:pt x="531" y="2108"/>
                  <a:pt x="531" y="2108"/>
                </a:cubicBezTo>
                <a:cubicBezTo>
                  <a:pt x="531" y="2065"/>
                  <a:pt x="531" y="2065"/>
                  <a:pt x="531" y="2065"/>
                </a:cubicBezTo>
                <a:cubicBezTo>
                  <a:pt x="580" y="2059"/>
                  <a:pt x="580" y="2059"/>
                  <a:pt x="580" y="2059"/>
                </a:cubicBezTo>
                <a:cubicBezTo>
                  <a:pt x="580" y="2108"/>
                  <a:pt x="580" y="2108"/>
                  <a:pt x="580" y="2108"/>
                </a:cubicBezTo>
                <a:cubicBezTo>
                  <a:pt x="580" y="2108"/>
                  <a:pt x="580" y="2108"/>
                  <a:pt x="580" y="2108"/>
                </a:cubicBezTo>
                <a:close/>
                <a:moveTo>
                  <a:pt x="654" y="2175"/>
                </a:moveTo>
                <a:cubicBezTo>
                  <a:pt x="586" y="2163"/>
                  <a:pt x="586" y="2163"/>
                  <a:pt x="586" y="2163"/>
                </a:cubicBezTo>
                <a:cubicBezTo>
                  <a:pt x="586" y="2114"/>
                  <a:pt x="586" y="2114"/>
                  <a:pt x="586" y="2114"/>
                </a:cubicBezTo>
                <a:cubicBezTo>
                  <a:pt x="654" y="2114"/>
                  <a:pt x="654" y="2114"/>
                  <a:pt x="654" y="2114"/>
                </a:cubicBezTo>
                <a:cubicBezTo>
                  <a:pt x="654" y="2175"/>
                  <a:pt x="654" y="2175"/>
                  <a:pt x="654" y="2175"/>
                </a:cubicBezTo>
                <a:cubicBezTo>
                  <a:pt x="654" y="2175"/>
                  <a:pt x="654" y="2175"/>
                  <a:pt x="654" y="2175"/>
                </a:cubicBezTo>
                <a:close/>
                <a:moveTo>
                  <a:pt x="654" y="2108"/>
                </a:moveTo>
                <a:cubicBezTo>
                  <a:pt x="586" y="2108"/>
                  <a:pt x="586" y="2108"/>
                  <a:pt x="586" y="2108"/>
                </a:cubicBezTo>
                <a:cubicBezTo>
                  <a:pt x="586" y="2059"/>
                  <a:pt x="586" y="2059"/>
                  <a:pt x="586" y="2059"/>
                </a:cubicBezTo>
                <a:cubicBezTo>
                  <a:pt x="654" y="2046"/>
                  <a:pt x="654" y="2046"/>
                  <a:pt x="654" y="2046"/>
                </a:cubicBezTo>
                <a:cubicBezTo>
                  <a:pt x="654" y="2108"/>
                  <a:pt x="654" y="2108"/>
                  <a:pt x="654" y="2108"/>
                </a:cubicBezTo>
                <a:cubicBezTo>
                  <a:pt x="654" y="2108"/>
                  <a:pt x="654" y="2108"/>
                  <a:pt x="654" y="2108"/>
                </a:cubicBezTo>
                <a:close/>
                <a:moveTo>
                  <a:pt x="1080" y="1961"/>
                </a:moveTo>
                <a:cubicBezTo>
                  <a:pt x="111" y="1961"/>
                  <a:pt x="111" y="1961"/>
                  <a:pt x="111" y="1961"/>
                </a:cubicBezTo>
                <a:cubicBezTo>
                  <a:pt x="111" y="355"/>
                  <a:pt x="111" y="184"/>
                  <a:pt x="111" y="184"/>
                </a:cubicBezTo>
                <a:cubicBezTo>
                  <a:pt x="1080" y="184"/>
                  <a:pt x="1080" y="184"/>
                  <a:pt x="1080" y="184"/>
                </a:cubicBezTo>
                <a:cubicBezTo>
                  <a:pt x="1080" y="1961"/>
                  <a:pt x="1080" y="1961"/>
                  <a:pt x="1080" y="1961"/>
                </a:cubicBezTo>
                <a:cubicBezTo>
                  <a:pt x="1080" y="1961"/>
                  <a:pt x="1080" y="1961"/>
                  <a:pt x="1080" y="1961"/>
                </a:cubicBezTo>
                <a:close/>
              </a:path>
            </a:pathLst>
          </a:custGeom>
          <a:solidFill>
            <a:srgbClr val="FFFFFF"/>
          </a:solidFill>
          <a:ln>
            <a:noFill/>
          </a:ln>
        </p:spPr>
        <p:txBody>
          <a:bodyPr vert="horz" wrap="square" lIns="89479" tIns="44740" rIns="89479" bIns="44740" numCol="1" anchor="t" anchorCtr="0" compatLnSpc="1">
            <a:prstTxWarp prst="textNoShape">
              <a:avLst/>
            </a:prstTxWarp>
          </a:bodyPr>
          <a:lstStyle/>
          <a:p>
            <a:endParaRPr lang="en-US" sz="1761"/>
          </a:p>
        </p:txBody>
      </p:sp>
      <p:sp>
        <p:nvSpPr>
          <p:cNvPr id="76" name="Freeform 75"/>
          <p:cNvSpPr/>
          <p:nvPr/>
        </p:nvSpPr>
        <p:spPr bwMode="auto">
          <a:xfrm rot="10800000">
            <a:off x="2044397" y="1838644"/>
            <a:ext cx="51215" cy="393791"/>
          </a:xfrm>
          <a:custGeom>
            <a:avLst/>
            <a:gdLst>
              <a:gd name="connsiteX0" fmla="*/ 0 w 0"/>
              <a:gd name="connsiteY0" fmla="*/ 0 h 312420"/>
              <a:gd name="connsiteX1" fmla="*/ 0 w 0"/>
              <a:gd name="connsiteY1" fmla="*/ 312420 h 312420"/>
            </a:gdLst>
            <a:ahLst/>
            <a:cxnLst>
              <a:cxn ang="0">
                <a:pos x="connsiteX0" y="connsiteY0"/>
              </a:cxn>
              <a:cxn ang="0">
                <a:pos x="connsiteX1" y="connsiteY1"/>
              </a:cxn>
            </a:cxnLst>
            <a:rect l="l" t="t" r="r" b="b"/>
            <a:pathLst>
              <a:path h="312420">
                <a:moveTo>
                  <a:pt x="0" y="0"/>
                </a:moveTo>
                <a:lnTo>
                  <a:pt x="0" y="312420"/>
                </a:lnTo>
              </a:path>
            </a:pathLst>
          </a:custGeom>
          <a:noFill/>
          <a:ln w="41275"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a:p>
        </p:txBody>
      </p:sp>
      <p:grpSp>
        <p:nvGrpSpPr>
          <p:cNvPr id="77" name="Group 76">
            <a:extLst>
              <a:ext uri="{FF2B5EF4-FFF2-40B4-BE49-F238E27FC236}">
                <a16:creationId xmlns:a16="http://schemas.microsoft.com/office/drawing/2014/main" id="{0089B413-5283-4955-9715-E0BB7FC1E6AD}"/>
              </a:ext>
            </a:extLst>
          </p:cNvPr>
          <p:cNvGrpSpPr/>
          <p:nvPr/>
        </p:nvGrpSpPr>
        <p:grpSpPr>
          <a:xfrm>
            <a:off x="1313011" y="5421964"/>
            <a:ext cx="1556133" cy="1063508"/>
            <a:chOff x="6538905" y="3952580"/>
            <a:chExt cx="1590236" cy="1086815"/>
          </a:xfrm>
        </p:grpSpPr>
        <p:sp>
          <p:nvSpPr>
            <p:cNvPr id="78" name="Isosceles Triangle 77">
              <a:extLst>
                <a:ext uri="{FF2B5EF4-FFF2-40B4-BE49-F238E27FC236}">
                  <a16:creationId xmlns:a16="http://schemas.microsoft.com/office/drawing/2014/main" id="{5EF78821-557F-44C5-B7CD-774FCB791BFC}"/>
                </a:ext>
              </a:extLst>
            </p:cNvPr>
            <p:cNvSpPr/>
            <p:nvPr/>
          </p:nvSpPr>
          <p:spPr bwMode="auto">
            <a:xfrm>
              <a:off x="6538905" y="3952580"/>
              <a:ext cx="1590236" cy="1086815"/>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256" tIns="45628" rIns="91256" bIns="45628" numCol="1" rtlCol="0" anchor="ctr" anchorCtr="0" compatLnSpc="1">
              <a:prstTxWarp prst="textNoShape">
                <a:avLst/>
              </a:prstTxWarp>
            </a:bodyPr>
            <a:lstStyle/>
            <a:p>
              <a:pPr algn="ctr" defTabSz="912027" fontAlgn="base">
                <a:spcBef>
                  <a:spcPct val="0"/>
                </a:spcBef>
                <a:spcAft>
                  <a:spcPct val="0"/>
                </a:spcAft>
              </a:pPr>
              <a:endParaRPr lang="en-US" sz="1597" dirty="0">
                <a:gradFill>
                  <a:gsLst>
                    <a:gs pos="0">
                      <a:srgbClr val="FFFFFF"/>
                    </a:gs>
                    <a:gs pos="100000">
                      <a:srgbClr val="FFFFFF"/>
                    </a:gs>
                  </a:gsLst>
                  <a:lin ang="5400000" scaled="0"/>
                </a:gradFill>
              </a:endParaRPr>
            </a:p>
          </p:txBody>
        </p:sp>
        <p:sp>
          <p:nvSpPr>
            <p:cNvPr id="79" name="TextBox 78">
              <a:extLst>
                <a:ext uri="{FF2B5EF4-FFF2-40B4-BE49-F238E27FC236}">
                  <a16:creationId xmlns:a16="http://schemas.microsoft.com/office/drawing/2014/main" id="{B3CF7FA2-0379-4BC6-A6E9-58CAA998F8B4}"/>
                </a:ext>
              </a:extLst>
            </p:cNvPr>
            <p:cNvSpPr txBox="1"/>
            <p:nvPr/>
          </p:nvSpPr>
          <p:spPr>
            <a:xfrm>
              <a:off x="6587322" y="4715021"/>
              <a:ext cx="1525153" cy="295388"/>
            </a:xfrm>
            <a:prstGeom prst="rect">
              <a:avLst/>
            </a:prstGeom>
            <a:noFill/>
          </p:spPr>
          <p:txBody>
            <a:bodyPr wrap="square" lIns="0" tIns="0" rIns="0" bIns="0" rtlCol="0">
              <a:spAutoFit/>
            </a:bodyPr>
            <a:lstStyle/>
            <a:p>
              <a:pPr algn="ctr" defTabSz="1216437">
                <a:lnSpc>
                  <a:spcPct val="80000"/>
                </a:lnSpc>
                <a:buSzPct val="80000"/>
              </a:pPr>
              <a:r>
                <a:rPr lang="en-US" sz="1174" dirty="0">
                  <a:gradFill>
                    <a:gsLst>
                      <a:gs pos="0">
                        <a:srgbClr val="FFFFFF"/>
                      </a:gs>
                      <a:gs pos="100000">
                        <a:srgbClr val="FFFFFF"/>
                      </a:gs>
                    </a:gsLst>
                    <a:lin ang="5400000" scaled="0"/>
                  </a:gradFill>
                </a:rPr>
                <a:t>Windows</a:t>
              </a:r>
            </a:p>
            <a:p>
              <a:pPr algn="ctr" defTabSz="1216437">
                <a:lnSpc>
                  <a:spcPct val="80000"/>
                </a:lnSpc>
                <a:buSzPct val="80000"/>
              </a:pPr>
              <a:r>
                <a:rPr lang="en-US" sz="1174" dirty="0">
                  <a:gradFill>
                    <a:gsLst>
                      <a:gs pos="0">
                        <a:srgbClr val="FFFFFF"/>
                      </a:gs>
                      <a:gs pos="100000">
                        <a:srgbClr val="FFFFFF"/>
                      </a:gs>
                    </a:gsLst>
                    <a:lin ang="5400000" scaled="0"/>
                  </a:gradFill>
                </a:rPr>
                <a:t>Active Directory</a:t>
              </a:r>
            </a:p>
          </p:txBody>
        </p:sp>
        <p:grpSp>
          <p:nvGrpSpPr>
            <p:cNvPr id="81" name="Group 80">
              <a:extLst>
                <a:ext uri="{FF2B5EF4-FFF2-40B4-BE49-F238E27FC236}">
                  <a16:creationId xmlns:a16="http://schemas.microsoft.com/office/drawing/2014/main" id="{F455AA80-FCAD-464C-BF9B-742DF11D8308}"/>
                </a:ext>
              </a:extLst>
            </p:cNvPr>
            <p:cNvGrpSpPr/>
            <p:nvPr/>
          </p:nvGrpSpPr>
          <p:grpSpPr>
            <a:xfrm>
              <a:off x="7116221" y="4190543"/>
              <a:ext cx="435604" cy="393691"/>
              <a:chOff x="6848354" y="3766893"/>
              <a:chExt cx="435604" cy="393691"/>
            </a:xfrm>
          </p:grpSpPr>
          <p:sp>
            <p:nvSpPr>
              <p:cNvPr id="82" name="Freeform 16">
                <a:extLst>
                  <a:ext uri="{FF2B5EF4-FFF2-40B4-BE49-F238E27FC236}">
                    <a16:creationId xmlns:a16="http://schemas.microsoft.com/office/drawing/2014/main" id="{5A5FEA8A-CC99-488C-AE1A-5DAFDA41F7C8}"/>
                  </a:ext>
                </a:extLst>
              </p:cNvPr>
              <p:cNvSpPr>
                <a:spLocks noEditPoints="1"/>
              </p:cNvSpPr>
              <p:nvPr/>
            </p:nvSpPr>
            <p:spPr bwMode="auto">
              <a:xfrm>
                <a:off x="6848354" y="3882224"/>
                <a:ext cx="120809"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83" name="Freeform 16">
                <a:extLst>
                  <a:ext uri="{FF2B5EF4-FFF2-40B4-BE49-F238E27FC236}">
                    <a16:creationId xmlns:a16="http://schemas.microsoft.com/office/drawing/2014/main" id="{ABE11BAD-65E9-441F-B27A-AF3C90A274E3}"/>
                  </a:ext>
                </a:extLst>
              </p:cNvPr>
              <p:cNvSpPr>
                <a:spLocks noEditPoints="1"/>
              </p:cNvSpPr>
              <p:nvPr/>
            </p:nvSpPr>
            <p:spPr bwMode="auto">
              <a:xfrm>
                <a:off x="7164270" y="3882224"/>
                <a:ext cx="119688"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sp>
            <p:nvSpPr>
              <p:cNvPr id="84" name="Freeform 16">
                <a:extLst>
                  <a:ext uri="{FF2B5EF4-FFF2-40B4-BE49-F238E27FC236}">
                    <a16:creationId xmlns:a16="http://schemas.microsoft.com/office/drawing/2014/main" id="{5A3C9CD5-A940-4B30-9063-EF838221D7AF}"/>
                  </a:ext>
                </a:extLst>
              </p:cNvPr>
              <p:cNvSpPr>
                <a:spLocks noEditPoints="1"/>
              </p:cNvSpPr>
              <p:nvPr/>
            </p:nvSpPr>
            <p:spPr bwMode="auto">
              <a:xfrm>
                <a:off x="7008979" y="3766893"/>
                <a:ext cx="115778" cy="278360"/>
              </a:xfrm>
              <a:custGeom>
                <a:avLst/>
                <a:gdLst>
                  <a:gd name="T0" fmla="*/ 439 w 530"/>
                  <a:gd name="T1" fmla="*/ 318 h 1297"/>
                  <a:gd name="T2" fmla="*/ 91 w 530"/>
                  <a:gd name="T3" fmla="*/ 318 h 1297"/>
                  <a:gd name="T4" fmla="*/ 0 w 530"/>
                  <a:gd name="T5" fmla="*/ 409 h 1297"/>
                  <a:gd name="T6" fmla="*/ 0 w 530"/>
                  <a:gd name="T7" fmla="*/ 822 h 1297"/>
                  <a:gd name="T8" fmla="*/ 91 w 530"/>
                  <a:gd name="T9" fmla="*/ 913 h 1297"/>
                  <a:gd name="T10" fmla="*/ 91 w 530"/>
                  <a:gd name="T11" fmla="*/ 1206 h 1297"/>
                  <a:gd name="T12" fmla="*/ 179 w 530"/>
                  <a:gd name="T13" fmla="*/ 1297 h 1297"/>
                  <a:gd name="T14" fmla="*/ 352 w 530"/>
                  <a:gd name="T15" fmla="*/ 1297 h 1297"/>
                  <a:gd name="T16" fmla="*/ 439 w 530"/>
                  <a:gd name="T17" fmla="*/ 1206 h 1297"/>
                  <a:gd name="T18" fmla="*/ 439 w 530"/>
                  <a:gd name="T19" fmla="*/ 913 h 1297"/>
                  <a:gd name="T20" fmla="*/ 530 w 530"/>
                  <a:gd name="T21" fmla="*/ 822 h 1297"/>
                  <a:gd name="T22" fmla="*/ 530 w 530"/>
                  <a:gd name="T23" fmla="*/ 409 h 1297"/>
                  <a:gd name="T24" fmla="*/ 439 w 530"/>
                  <a:gd name="T25" fmla="*/ 318 h 1297"/>
                  <a:gd name="T26" fmla="*/ 409 w 530"/>
                  <a:gd name="T27" fmla="*/ 824 h 1297"/>
                  <a:gd name="T28" fmla="*/ 121 w 530"/>
                  <a:gd name="T29" fmla="*/ 824 h 1297"/>
                  <a:gd name="T30" fmla="*/ 121 w 530"/>
                  <a:gd name="T31" fmla="*/ 623 h 1297"/>
                  <a:gd name="T32" fmla="*/ 145 w 530"/>
                  <a:gd name="T33" fmla="*/ 600 h 1297"/>
                  <a:gd name="T34" fmla="*/ 170 w 530"/>
                  <a:gd name="T35" fmla="*/ 600 h 1297"/>
                  <a:gd name="T36" fmla="*/ 170 w 530"/>
                  <a:gd name="T37" fmla="*/ 478 h 1297"/>
                  <a:gd name="T38" fmla="*/ 255 w 530"/>
                  <a:gd name="T39" fmla="*/ 393 h 1297"/>
                  <a:gd name="T40" fmla="*/ 275 w 530"/>
                  <a:gd name="T41" fmla="*/ 393 h 1297"/>
                  <a:gd name="T42" fmla="*/ 360 w 530"/>
                  <a:gd name="T43" fmla="*/ 478 h 1297"/>
                  <a:gd name="T44" fmla="*/ 360 w 530"/>
                  <a:gd name="T45" fmla="*/ 600 h 1297"/>
                  <a:gd name="T46" fmla="*/ 385 w 530"/>
                  <a:gd name="T47" fmla="*/ 600 h 1297"/>
                  <a:gd name="T48" fmla="*/ 409 w 530"/>
                  <a:gd name="T49" fmla="*/ 623 h 1297"/>
                  <a:gd name="T50" fmla="*/ 409 w 530"/>
                  <a:gd name="T51" fmla="*/ 824 h 1297"/>
                  <a:gd name="T52" fmla="*/ 265 w 530"/>
                  <a:gd name="T53" fmla="*/ 291 h 1297"/>
                  <a:gd name="T54" fmla="*/ 410 w 530"/>
                  <a:gd name="T55" fmla="*/ 145 h 1297"/>
                  <a:gd name="T56" fmla="*/ 265 w 530"/>
                  <a:gd name="T57" fmla="*/ 0 h 1297"/>
                  <a:gd name="T58" fmla="*/ 121 w 530"/>
                  <a:gd name="T59" fmla="*/ 145 h 1297"/>
                  <a:gd name="T60" fmla="*/ 265 w 530"/>
                  <a:gd name="T61" fmla="*/ 291 h 1297"/>
                  <a:gd name="T62" fmla="*/ 275 w 530"/>
                  <a:gd name="T63" fmla="*/ 427 h 1297"/>
                  <a:gd name="T64" fmla="*/ 255 w 530"/>
                  <a:gd name="T65" fmla="*/ 427 h 1297"/>
                  <a:gd name="T66" fmla="*/ 205 w 530"/>
                  <a:gd name="T67" fmla="*/ 478 h 1297"/>
                  <a:gd name="T68" fmla="*/ 205 w 530"/>
                  <a:gd name="T69" fmla="*/ 600 h 1297"/>
                  <a:gd name="T70" fmla="*/ 326 w 530"/>
                  <a:gd name="T71" fmla="*/ 600 h 1297"/>
                  <a:gd name="T72" fmla="*/ 326 w 530"/>
                  <a:gd name="T73" fmla="*/ 478 h 1297"/>
                  <a:gd name="T74" fmla="*/ 275 w 530"/>
                  <a:gd name="T75" fmla="*/ 42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0" h="1297">
                    <a:moveTo>
                      <a:pt x="439" y="318"/>
                    </a:moveTo>
                    <a:cubicBezTo>
                      <a:pt x="137" y="318"/>
                      <a:pt x="91" y="318"/>
                      <a:pt x="91" y="318"/>
                    </a:cubicBezTo>
                    <a:cubicBezTo>
                      <a:pt x="42" y="318"/>
                      <a:pt x="0" y="360"/>
                      <a:pt x="0" y="409"/>
                    </a:cubicBezTo>
                    <a:cubicBezTo>
                      <a:pt x="0" y="822"/>
                      <a:pt x="0" y="822"/>
                      <a:pt x="0" y="822"/>
                    </a:cubicBezTo>
                    <a:cubicBezTo>
                      <a:pt x="0" y="872"/>
                      <a:pt x="42" y="913"/>
                      <a:pt x="91" y="913"/>
                    </a:cubicBezTo>
                    <a:cubicBezTo>
                      <a:pt x="91" y="1203"/>
                      <a:pt x="91" y="1206"/>
                      <a:pt x="91" y="1206"/>
                    </a:cubicBezTo>
                    <a:cubicBezTo>
                      <a:pt x="91" y="1255"/>
                      <a:pt x="129" y="1297"/>
                      <a:pt x="179" y="1297"/>
                    </a:cubicBezTo>
                    <a:cubicBezTo>
                      <a:pt x="307" y="1297"/>
                      <a:pt x="352" y="1297"/>
                      <a:pt x="352" y="1297"/>
                    </a:cubicBezTo>
                    <a:cubicBezTo>
                      <a:pt x="401" y="1297"/>
                      <a:pt x="439" y="1255"/>
                      <a:pt x="439" y="1206"/>
                    </a:cubicBezTo>
                    <a:cubicBezTo>
                      <a:pt x="439" y="913"/>
                      <a:pt x="439" y="913"/>
                      <a:pt x="439" y="913"/>
                    </a:cubicBezTo>
                    <a:cubicBezTo>
                      <a:pt x="489" y="913"/>
                      <a:pt x="530" y="872"/>
                      <a:pt x="530" y="822"/>
                    </a:cubicBezTo>
                    <a:cubicBezTo>
                      <a:pt x="530" y="409"/>
                      <a:pt x="530" y="409"/>
                      <a:pt x="530" y="409"/>
                    </a:cubicBezTo>
                    <a:cubicBezTo>
                      <a:pt x="530" y="360"/>
                      <a:pt x="489" y="318"/>
                      <a:pt x="439" y="318"/>
                    </a:cubicBezTo>
                    <a:close/>
                    <a:moveTo>
                      <a:pt x="409" y="824"/>
                    </a:moveTo>
                    <a:cubicBezTo>
                      <a:pt x="121" y="824"/>
                      <a:pt x="121" y="824"/>
                      <a:pt x="121" y="824"/>
                    </a:cubicBezTo>
                    <a:cubicBezTo>
                      <a:pt x="121" y="623"/>
                      <a:pt x="121" y="623"/>
                      <a:pt x="121" y="623"/>
                    </a:cubicBezTo>
                    <a:cubicBezTo>
                      <a:pt x="121" y="610"/>
                      <a:pt x="132" y="600"/>
                      <a:pt x="145" y="600"/>
                    </a:cubicBezTo>
                    <a:cubicBezTo>
                      <a:pt x="170" y="600"/>
                      <a:pt x="170" y="600"/>
                      <a:pt x="170" y="600"/>
                    </a:cubicBezTo>
                    <a:cubicBezTo>
                      <a:pt x="170" y="478"/>
                      <a:pt x="170" y="478"/>
                      <a:pt x="170" y="478"/>
                    </a:cubicBezTo>
                    <a:cubicBezTo>
                      <a:pt x="170" y="431"/>
                      <a:pt x="208" y="393"/>
                      <a:pt x="255" y="393"/>
                    </a:cubicBezTo>
                    <a:cubicBezTo>
                      <a:pt x="275" y="393"/>
                      <a:pt x="275" y="393"/>
                      <a:pt x="275" y="393"/>
                    </a:cubicBezTo>
                    <a:cubicBezTo>
                      <a:pt x="322" y="393"/>
                      <a:pt x="360" y="431"/>
                      <a:pt x="360" y="478"/>
                    </a:cubicBezTo>
                    <a:cubicBezTo>
                      <a:pt x="360" y="600"/>
                      <a:pt x="360" y="600"/>
                      <a:pt x="360" y="600"/>
                    </a:cubicBezTo>
                    <a:cubicBezTo>
                      <a:pt x="385" y="600"/>
                      <a:pt x="385" y="600"/>
                      <a:pt x="385" y="600"/>
                    </a:cubicBezTo>
                    <a:cubicBezTo>
                      <a:pt x="399" y="600"/>
                      <a:pt x="409" y="610"/>
                      <a:pt x="409" y="623"/>
                    </a:cubicBezTo>
                    <a:lnTo>
                      <a:pt x="409" y="824"/>
                    </a:lnTo>
                    <a:close/>
                    <a:moveTo>
                      <a:pt x="265" y="291"/>
                    </a:moveTo>
                    <a:cubicBezTo>
                      <a:pt x="345" y="291"/>
                      <a:pt x="410" y="226"/>
                      <a:pt x="410" y="145"/>
                    </a:cubicBezTo>
                    <a:cubicBezTo>
                      <a:pt x="410" y="65"/>
                      <a:pt x="345" y="0"/>
                      <a:pt x="265" y="0"/>
                    </a:cubicBezTo>
                    <a:cubicBezTo>
                      <a:pt x="185" y="0"/>
                      <a:pt x="121" y="65"/>
                      <a:pt x="121" y="145"/>
                    </a:cubicBezTo>
                    <a:cubicBezTo>
                      <a:pt x="121" y="226"/>
                      <a:pt x="185" y="291"/>
                      <a:pt x="265" y="291"/>
                    </a:cubicBezTo>
                    <a:close/>
                    <a:moveTo>
                      <a:pt x="275" y="427"/>
                    </a:moveTo>
                    <a:cubicBezTo>
                      <a:pt x="255" y="427"/>
                      <a:pt x="255" y="427"/>
                      <a:pt x="255" y="427"/>
                    </a:cubicBezTo>
                    <a:cubicBezTo>
                      <a:pt x="227" y="427"/>
                      <a:pt x="205" y="450"/>
                      <a:pt x="205" y="478"/>
                    </a:cubicBezTo>
                    <a:cubicBezTo>
                      <a:pt x="205" y="600"/>
                      <a:pt x="205" y="600"/>
                      <a:pt x="205" y="600"/>
                    </a:cubicBezTo>
                    <a:cubicBezTo>
                      <a:pt x="326" y="600"/>
                      <a:pt x="326" y="600"/>
                      <a:pt x="326" y="600"/>
                    </a:cubicBezTo>
                    <a:cubicBezTo>
                      <a:pt x="326" y="478"/>
                      <a:pt x="326" y="478"/>
                      <a:pt x="326" y="478"/>
                    </a:cubicBezTo>
                    <a:cubicBezTo>
                      <a:pt x="326" y="450"/>
                      <a:pt x="303" y="427"/>
                      <a:pt x="275" y="427"/>
                    </a:cubicBezTo>
                    <a:close/>
                  </a:path>
                </a:pathLst>
              </a:custGeom>
              <a:solidFill>
                <a:srgbClr val="FFFFFF"/>
              </a:solidFill>
              <a:ln>
                <a:noFill/>
              </a:ln>
            </p:spPr>
            <p:txBody>
              <a:bodyPr vert="horz" wrap="square" lIns="91229" tIns="45615" rIns="91229" bIns="45615" numCol="1" anchor="t" anchorCtr="0" compatLnSpc="1">
                <a:prstTxWarp prst="textNoShape">
                  <a:avLst/>
                </a:prstTxWarp>
              </a:bodyPr>
              <a:lstStyle/>
              <a:p>
                <a:pPr defTabSz="1216437"/>
                <a:endParaRPr lang="en-US" sz="1797">
                  <a:solidFill>
                    <a:srgbClr val="292929"/>
                  </a:solidFill>
                </a:endParaRPr>
              </a:p>
            </p:txBody>
          </p:sp>
        </p:grpSp>
      </p:grpSp>
    </p:spTree>
    <p:extLst>
      <p:ext uri="{BB962C8B-B14F-4D97-AF65-F5344CB8AC3E}">
        <p14:creationId xmlns:p14="http://schemas.microsoft.com/office/powerpoint/2010/main" val="36918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250" fill="hold"/>
                                        <p:tgtEl>
                                          <p:spTgt spid="53"/>
                                        </p:tgtEl>
                                        <p:attrNameLst>
                                          <p:attrName>ppt_w</p:attrName>
                                        </p:attrNameLst>
                                      </p:cBhvr>
                                      <p:tavLst>
                                        <p:tav tm="0">
                                          <p:val>
                                            <p:fltVal val="0"/>
                                          </p:val>
                                        </p:tav>
                                        <p:tav tm="100000">
                                          <p:val>
                                            <p:strVal val="#ppt_w"/>
                                          </p:val>
                                        </p:tav>
                                      </p:tavLst>
                                    </p:anim>
                                    <p:anim calcmode="lin" valueType="num">
                                      <p:cBhvr>
                                        <p:cTn id="12" dur="250" fill="hold"/>
                                        <p:tgtEl>
                                          <p:spTgt spid="53"/>
                                        </p:tgtEl>
                                        <p:attrNameLst>
                                          <p:attrName>ppt_h</p:attrName>
                                        </p:attrNameLst>
                                      </p:cBhvr>
                                      <p:tavLst>
                                        <p:tav tm="0">
                                          <p:val>
                                            <p:fltVal val="0"/>
                                          </p:val>
                                        </p:tav>
                                        <p:tav tm="100000">
                                          <p:val>
                                            <p:strVal val="#ppt_h"/>
                                          </p:val>
                                        </p:tav>
                                      </p:tavLst>
                                    </p:anim>
                                    <p:animEffect transition="in" filter="fade">
                                      <p:cBhvr>
                                        <p:cTn id="13" dur="250"/>
                                        <p:tgtEl>
                                          <p:spTgt spid="53"/>
                                        </p:tgtEl>
                                      </p:cBhvr>
                                    </p:animEffect>
                                  </p:childTnLst>
                                </p:cTn>
                              </p:par>
                              <p:par>
                                <p:cTn id="14" presetID="6" presetClass="emph" presetSubtype="0" decel="100000" fill="hold" nodeType="withEffect">
                                  <p:stCondLst>
                                    <p:cond delay="200"/>
                                  </p:stCondLst>
                                  <p:childTnLst>
                                    <p:animScale>
                                      <p:cBhvr>
                                        <p:cTn id="15" dur="250" fill="hold"/>
                                        <p:tgtEl>
                                          <p:spTgt spid="53"/>
                                        </p:tgtEl>
                                      </p:cBhvr>
                                      <p:by x="110000" y="110000"/>
                                    </p:animScale>
                                  </p:childTnLst>
                                </p:cTn>
                              </p:par>
                              <p:par>
                                <p:cTn id="16" presetID="6" presetClass="emph" presetSubtype="0" decel="100000" fill="hold" nodeType="withEffect">
                                  <p:stCondLst>
                                    <p:cond delay="300"/>
                                  </p:stCondLst>
                                  <p:childTnLst>
                                    <p:animScale>
                                      <p:cBhvr>
                                        <p:cTn id="17" dur="250" fill="hold"/>
                                        <p:tgtEl>
                                          <p:spTgt spid="53"/>
                                        </p:tgtEl>
                                      </p:cBhvr>
                                      <p:by x="91000" y="91000"/>
                                    </p:animScale>
                                  </p:childTnLst>
                                </p:cTn>
                              </p:par>
                              <p:par>
                                <p:cTn id="18" presetID="10" presetClass="entr" presetSubtype="0" fill="hold" grpId="0" nodeType="withEffect">
                                  <p:stCondLst>
                                    <p:cond delay="30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childTnLst>
                          </p:cTn>
                        </p:par>
                        <p:par>
                          <p:cTn id="21" fill="hold">
                            <p:stCondLst>
                              <p:cond delay="1300"/>
                            </p:stCondLst>
                            <p:childTnLst>
                              <p:par>
                                <p:cTn id="22" presetID="2" presetClass="entr" presetSubtype="8" decel="100000" fill="hold" grpId="0" nodeType="afterEffect">
                                  <p:stCondLst>
                                    <p:cond delay="0"/>
                                  </p:stCondLst>
                                  <p:childTnLst>
                                    <p:set>
                                      <p:cBhvr>
                                        <p:cTn id="23" dur="1" fill="hold">
                                          <p:stCondLst>
                                            <p:cond delay="0"/>
                                          </p:stCondLst>
                                        </p:cTn>
                                        <p:tgtEl>
                                          <p:spTgt spid="98"/>
                                        </p:tgtEl>
                                        <p:attrNameLst>
                                          <p:attrName>style.visibility</p:attrName>
                                        </p:attrNameLst>
                                      </p:cBhvr>
                                      <p:to>
                                        <p:strVal val="visible"/>
                                      </p:to>
                                    </p:set>
                                    <p:anim calcmode="lin" valueType="num">
                                      <p:cBhvr additive="base">
                                        <p:cTn id="24" dur="500" fill="hold"/>
                                        <p:tgtEl>
                                          <p:spTgt spid="98"/>
                                        </p:tgtEl>
                                        <p:attrNameLst>
                                          <p:attrName>ppt_x</p:attrName>
                                        </p:attrNameLst>
                                      </p:cBhvr>
                                      <p:tavLst>
                                        <p:tav tm="0">
                                          <p:val>
                                            <p:strVal val="0-#ppt_w/2"/>
                                          </p:val>
                                        </p:tav>
                                        <p:tav tm="100000">
                                          <p:val>
                                            <p:strVal val="#ppt_x"/>
                                          </p:val>
                                        </p:tav>
                                      </p:tavLst>
                                    </p:anim>
                                    <p:anim calcmode="lin" valueType="num">
                                      <p:cBhvr additive="base">
                                        <p:cTn id="25" dur="500" fill="hold"/>
                                        <p:tgtEl>
                                          <p:spTgt spid="98"/>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10" presetClass="entr" presetSubtype="0"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10" presetClass="entr" presetSubtype="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2300"/>
                            </p:stCondLst>
                            <p:childTnLst>
                              <p:par>
                                <p:cTn id="40" presetID="10"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3300"/>
                            </p:stCondLst>
                            <p:childTnLst>
                              <p:par>
                                <p:cTn id="44" presetID="53" presetClass="entr" presetSubtype="16"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250" fill="hold"/>
                                        <p:tgtEl>
                                          <p:spTgt spid="4"/>
                                        </p:tgtEl>
                                        <p:attrNameLst>
                                          <p:attrName>ppt_w</p:attrName>
                                        </p:attrNameLst>
                                      </p:cBhvr>
                                      <p:tavLst>
                                        <p:tav tm="0">
                                          <p:val>
                                            <p:fltVal val="0"/>
                                          </p:val>
                                        </p:tav>
                                        <p:tav tm="100000">
                                          <p:val>
                                            <p:strVal val="#ppt_w"/>
                                          </p:val>
                                        </p:tav>
                                      </p:tavLst>
                                    </p:anim>
                                    <p:anim calcmode="lin" valueType="num">
                                      <p:cBhvr>
                                        <p:cTn id="47" dur="250" fill="hold"/>
                                        <p:tgtEl>
                                          <p:spTgt spid="4"/>
                                        </p:tgtEl>
                                        <p:attrNameLst>
                                          <p:attrName>ppt_h</p:attrName>
                                        </p:attrNameLst>
                                      </p:cBhvr>
                                      <p:tavLst>
                                        <p:tav tm="0">
                                          <p:val>
                                            <p:fltVal val="0"/>
                                          </p:val>
                                        </p:tav>
                                        <p:tav tm="100000">
                                          <p:val>
                                            <p:strVal val="#ppt_h"/>
                                          </p:val>
                                        </p:tav>
                                      </p:tavLst>
                                    </p:anim>
                                    <p:animEffect transition="in" filter="fade">
                                      <p:cBhvr>
                                        <p:cTn id="48" dur="250"/>
                                        <p:tgtEl>
                                          <p:spTgt spid="4"/>
                                        </p:tgtEl>
                                      </p:cBhvr>
                                    </p:animEffect>
                                  </p:childTnLst>
                                </p:cTn>
                              </p:par>
                              <p:par>
                                <p:cTn id="49" presetID="6" presetClass="emph" presetSubtype="0" decel="100000" fill="hold" nodeType="withEffect">
                                  <p:stCondLst>
                                    <p:cond delay="200"/>
                                  </p:stCondLst>
                                  <p:childTnLst>
                                    <p:animScale>
                                      <p:cBhvr>
                                        <p:cTn id="50" dur="250" fill="hold"/>
                                        <p:tgtEl>
                                          <p:spTgt spid="4"/>
                                        </p:tgtEl>
                                      </p:cBhvr>
                                      <p:by x="110000" y="110000"/>
                                    </p:animScale>
                                  </p:childTnLst>
                                </p:cTn>
                              </p:par>
                              <p:par>
                                <p:cTn id="51" presetID="6" presetClass="emph" presetSubtype="0" decel="100000" fill="hold" nodeType="withEffect">
                                  <p:stCondLst>
                                    <p:cond delay="300"/>
                                  </p:stCondLst>
                                  <p:childTnLst>
                                    <p:animScale>
                                      <p:cBhvr>
                                        <p:cTn id="52" dur="250" fill="hold"/>
                                        <p:tgtEl>
                                          <p:spTgt spid="4"/>
                                        </p:tgtEl>
                                      </p:cBhvr>
                                      <p:by x="91000" y="91000"/>
                                    </p:animScale>
                                  </p:childTnLst>
                                </p:cTn>
                              </p:par>
                            </p:childTnLst>
                          </p:cTn>
                        </p:par>
                        <p:par>
                          <p:cTn id="53" fill="hold">
                            <p:stCondLst>
                              <p:cond delay="3850"/>
                            </p:stCondLst>
                            <p:childTnLst>
                              <p:par>
                                <p:cTn id="54" presetID="22" presetClass="entr" presetSubtype="1" fill="hold" grpId="0" nodeType="afterEffect">
                                  <p:stCondLst>
                                    <p:cond delay="500"/>
                                  </p:stCondLst>
                                  <p:childTnLst>
                                    <p:set>
                                      <p:cBhvr>
                                        <p:cTn id="55" dur="1" fill="hold">
                                          <p:stCondLst>
                                            <p:cond delay="0"/>
                                          </p:stCondLst>
                                        </p:cTn>
                                        <p:tgtEl>
                                          <p:spTgt spid="76"/>
                                        </p:tgtEl>
                                        <p:attrNameLst>
                                          <p:attrName>style.visibility</p:attrName>
                                        </p:attrNameLst>
                                      </p:cBhvr>
                                      <p:to>
                                        <p:strVal val="visible"/>
                                      </p:to>
                                    </p:set>
                                    <p:animEffect transition="in" filter="wipe(up)">
                                      <p:cBhvr>
                                        <p:cTn id="56" dur="500"/>
                                        <p:tgtEl>
                                          <p:spTgt spid="76"/>
                                        </p:tgtEl>
                                      </p:cBhvr>
                                    </p:animEffect>
                                  </p:childTnLst>
                                </p:cTn>
                              </p:par>
                            </p:childTnLst>
                          </p:cTn>
                        </p:par>
                        <p:par>
                          <p:cTn id="57" fill="hold">
                            <p:stCondLst>
                              <p:cond delay="4850"/>
                            </p:stCondLst>
                            <p:childTnLst>
                              <p:par>
                                <p:cTn id="58" presetID="22" presetClass="entr" presetSubtype="1" fill="hold" grpId="0" nodeType="afterEffect">
                                  <p:stCondLst>
                                    <p:cond delay="450"/>
                                  </p:stCondLst>
                                  <p:childTnLst>
                                    <p:set>
                                      <p:cBhvr>
                                        <p:cTn id="59" dur="1" fill="hold">
                                          <p:stCondLst>
                                            <p:cond delay="0"/>
                                          </p:stCondLst>
                                        </p:cTn>
                                        <p:tgtEl>
                                          <p:spTgt spid="7"/>
                                        </p:tgtEl>
                                        <p:attrNameLst>
                                          <p:attrName>style.visibility</p:attrName>
                                        </p:attrNameLst>
                                      </p:cBhvr>
                                      <p:to>
                                        <p:strVal val="visible"/>
                                      </p:to>
                                    </p:set>
                                    <p:animEffect transition="in" filter="wipe(up)">
                                      <p:cBhvr>
                                        <p:cTn id="60" dur="500"/>
                                        <p:tgtEl>
                                          <p:spTgt spid="7"/>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61"/>
                                        </p:tgtEl>
                                        <p:attrNameLst>
                                          <p:attrName>style.visibility</p:attrName>
                                        </p:attrNameLst>
                                      </p:cBhvr>
                                      <p:to>
                                        <p:strVal val="visible"/>
                                      </p:to>
                                    </p:set>
                                    <p:animEffect transition="in" filter="fade">
                                      <p:cBhvr>
                                        <p:cTn id="63" dur="500"/>
                                        <p:tgtEl>
                                          <p:spTgt spid="161"/>
                                        </p:tgtEl>
                                      </p:cBhvr>
                                    </p:animEffect>
                                  </p:childTnLst>
                                </p:cTn>
                              </p:par>
                            </p:childTnLst>
                          </p:cTn>
                        </p:par>
                        <p:par>
                          <p:cTn id="64" fill="hold">
                            <p:stCondLst>
                              <p:cond delay="5850"/>
                            </p:stCondLst>
                            <p:childTnLst>
                              <p:par>
                                <p:cTn id="65" presetID="53" presetClass="entr" presetSubtype="16"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250" fill="hold"/>
                                        <p:tgtEl>
                                          <p:spTgt spid="6"/>
                                        </p:tgtEl>
                                        <p:attrNameLst>
                                          <p:attrName>ppt_w</p:attrName>
                                        </p:attrNameLst>
                                      </p:cBhvr>
                                      <p:tavLst>
                                        <p:tav tm="0">
                                          <p:val>
                                            <p:fltVal val="0"/>
                                          </p:val>
                                        </p:tav>
                                        <p:tav tm="100000">
                                          <p:val>
                                            <p:strVal val="#ppt_w"/>
                                          </p:val>
                                        </p:tav>
                                      </p:tavLst>
                                    </p:anim>
                                    <p:anim calcmode="lin" valueType="num">
                                      <p:cBhvr>
                                        <p:cTn id="68" dur="250" fill="hold"/>
                                        <p:tgtEl>
                                          <p:spTgt spid="6"/>
                                        </p:tgtEl>
                                        <p:attrNameLst>
                                          <p:attrName>ppt_h</p:attrName>
                                        </p:attrNameLst>
                                      </p:cBhvr>
                                      <p:tavLst>
                                        <p:tav tm="0">
                                          <p:val>
                                            <p:fltVal val="0"/>
                                          </p:val>
                                        </p:tav>
                                        <p:tav tm="100000">
                                          <p:val>
                                            <p:strVal val="#ppt_h"/>
                                          </p:val>
                                        </p:tav>
                                      </p:tavLst>
                                    </p:anim>
                                    <p:animEffect transition="in" filter="fade">
                                      <p:cBhvr>
                                        <p:cTn id="69" dur="250"/>
                                        <p:tgtEl>
                                          <p:spTgt spid="6"/>
                                        </p:tgtEl>
                                      </p:cBhvr>
                                    </p:animEffect>
                                  </p:childTnLst>
                                </p:cTn>
                              </p:par>
                              <p:par>
                                <p:cTn id="70" presetID="6" presetClass="emph" presetSubtype="0" decel="100000" fill="hold" nodeType="withEffect">
                                  <p:stCondLst>
                                    <p:cond delay="200"/>
                                  </p:stCondLst>
                                  <p:childTnLst>
                                    <p:animScale>
                                      <p:cBhvr>
                                        <p:cTn id="71" dur="250" fill="hold"/>
                                        <p:tgtEl>
                                          <p:spTgt spid="6"/>
                                        </p:tgtEl>
                                      </p:cBhvr>
                                      <p:by x="110000" y="110000"/>
                                    </p:animScale>
                                  </p:childTnLst>
                                </p:cTn>
                              </p:par>
                              <p:par>
                                <p:cTn id="72" presetID="6" presetClass="emph" presetSubtype="0" decel="100000" fill="hold" nodeType="withEffect">
                                  <p:stCondLst>
                                    <p:cond delay="300"/>
                                  </p:stCondLst>
                                  <p:childTnLst>
                                    <p:animScale>
                                      <p:cBhvr>
                                        <p:cTn id="73" dur="250" fill="hold"/>
                                        <p:tgtEl>
                                          <p:spTgt spid="6"/>
                                        </p:tgtEl>
                                      </p:cBhvr>
                                      <p:by x="91000" y="91000"/>
                                    </p:animScale>
                                  </p:childTnLst>
                                </p:cTn>
                              </p:par>
                            </p:childTnLst>
                          </p:cTn>
                        </p:par>
                        <p:par>
                          <p:cTn id="74" fill="hold">
                            <p:stCondLst>
                              <p:cond delay="6400"/>
                            </p:stCondLst>
                            <p:childTnLst>
                              <p:par>
                                <p:cTn id="75" presetID="22" presetClass="entr" presetSubtype="1" fill="hold" grpId="0" nodeType="afterEffect">
                                  <p:stCondLst>
                                    <p:cond delay="500"/>
                                  </p:stCondLst>
                                  <p:childTnLst>
                                    <p:set>
                                      <p:cBhvr>
                                        <p:cTn id="76" dur="1" fill="hold">
                                          <p:stCondLst>
                                            <p:cond delay="0"/>
                                          </p:stCondLst>
                                        </p:cTn>
                                        <p:tgtEl>
                                          <p:spTgt spid="3"/>
                                        </p:tgtEl>
                                        <p:attrNameLst>
                                          <p:attrName>style.visibility</p:attrName>
                                        </p:attrNameLst>
                                      </p:cBhvr>
                                      <p:to>
                                        <p:strVal val="visible"/>
                                      </p:to>
                                    </p:set>
                                    <p:animEffect transition="in" filter="wipe(up)">
                                      <p:cBhvr>
                                        <p:cTn id="77" dur="500"/>
                                        <p:tgtEl>
                                          <p:spTgt spid="3"/>
                                        </p:tgtEl>
                                      </p:cBhvr>
                                    </p:animEffect>
                                  </p:childTnLst>
                                </p:cTn>
                              </p:par>
                            </p:childTnLst>
                          </p:cTn>
                        </p:par>
                        <p:par>
                          <p:cTn id="78" fill="hold">
                            <p:stCondLst>
                              <p:cond delay="7400"/>
                            </p:stCondLst>
                            <p:childTnLst>
                              <p:par>
                                <p:cTn id="79" presetID="53" presetClass="entr" presetSubtype="16"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250" fill="hold"/>
                                        <p:tgtEl>
                                          <p:spTgt spid="8"/>
                                        </p:tgtEl>
                                        <p:attrNameLst>
                                          <p:attrName>ppt_w</p:attrName>
                                        </p:attrNameLst>
                                      </p:cBhvr>
                                      <p:tavLst>
                                        <p:tav tm="0">
                                          <p:val>
                                            <p:fltVal val="0"/>
                                          </p:val>
                                        </p:tav>
                                        <p:tav tm="100000">
                                          <p:val>
                                            <p:strVal val="#ppt_w"/>
                                          </p:val>
                                        </p:tav>
                                      </p:tavLst>
                                    </p:anim>
                                    <p:anim calcmode="lin" valueType="num">
                                      <p:cBhvr>
                                        <p:cTn id="82" dur="250" fill="hold"/>
                                        <p:tgtEl>
                                          <p:spTgt spid="8"/>
                                        </p:tgtEl>
                                        <p:attrNameLst>
                                          <p:attrName>ppt_h</p:attrName>
                                        </p:attrNameLst>
                                      </p:cBhvr>
                                      <p:tavLst>
                                        <p:tav tm="0">
                                          <p:val>
                                            <p:fltVal val="0"/>
                                          </p:val>
                                        </p:tav>
                                        <p:tav tm="100000">
                                          <p:val>
                                            <p:strVal val="#ppt_h"/>
                                          </p:val>
                                        </p:tav>
                                      </p:tavLst>
                                    </p:anim>
                                    <p:animEffect transition="in" filter="fade">
                                      <p:cBhvr>
                                        <p:cTn id="83" dur="250"/>
                                        <p:tgtEl>
                                          <p:spTgt spid="8"/>
                                        </p:tgtEl>
                                      </p:cBhvr>
                                    </p:animEffect>
                                  </p:childTnLst>
                                </p:cTn>
                              </p:par>
                              <p:par>
                                <p:cTn id="84" presetID="6" presetClass="emph" presetSubtype="0" decel="100000" fill="hold" nodeType="withEffect">
                                  <p:stCondLst>
                                    <p:cond delay="200"/>
                                  </p:stCondLst>
                                  <p:childTnLst>
                                    <p:animScale>
                                      <p:cBhvr>
                                        <p:cTn id="85" dur="250" fill="hold"/>
                                        <p:tgtEl>
                                          <p:spTgt spid="8"/>
                                        </p:tgtEl>
                                      </p:cBhvr>
                                      <p:by x="110000" y="110000"/>
                                    </p:animScale>
                                  </p:childTnLst>
                                </p:cTn>
                              </p:par>
                              <p:par>
                                <p:cTn id="86" presetID="6" presetClass="emph" presetSubtype="0" decel="100000" fill="hold" nodeType="withEffect">
                                  <p:stCondLst>
                                    <p:cond delay="300"/>
                                  </p:stCondLst>
                                  <p:childTnLst>
                                    <p:animScale>
                                      <p:cBhvr>
                                        <p:cTn id="87" dur="250" fill="hold"/>
                                        <p:tgtEl>
                                          <p:spTgt spid="8"/>
                                        </p:tgtEl>
                                      </p:cBhvr>
                                      <p:by x="91000" y="91000"/>
                                    </p:animScale>
                                  </p:childTnLst>
                                </p:cTn>
                              </p:par>
                            </p:childTnLst>
                          </p:cTn>
                        </p:par>
                        <p:par>
                          <p:cTn id="88" fill="hold">
                            <p:stCondLst>
                              <p:cond delay="7950"/>
                            </p:stCondLst>
                            <p:childTnLst>
                              <p:par>
                                <p:cTn id="89" presetID="22" presetClass="entr" presetSubtype="8" fill="hold" grpId="0" nodeType="afterEffect">
                                  <p:stCondLst>
                                    <p:cond delay="500"/>
                                  </p:stCondLst>
                                  <p:childTnLst>
                                    <p:set>
                                      <p:cBhvr>
                                        <p:cTn id="90" dur="1" fill="hold">
                                          <p:stCondLst>
                                            <p:cond delay="0"/>
                                          </p:stCondLst>
                                        </p:cTn>
                                        <p:tgtEl>
                                          <p:spTgt spid="46"/>
                                        </p:tgtEl>
                                        <p:attrNameLst>
                                          <p:attrName>style.visibility</p:attrName>
                                        </p:attrNameLst>
                                      </p:cBhvr>
                                      <p:to>
                                        <p:strVal val="visible"/>
                                      </p:to>
                                    </p:set>
                                    <p:animEffect transition="in" filter="wipe(left)">
                                      <p:cBhvr>
                                        <p:cTn id="91" dur="500"/>
                                        <p:tgtEl>
                                          <p:spTgt spid="46"/>
                                        </p:tgtEl>
                                      </p:cBhvr>
                                    </p:animEffect>
                                  </p:childTnLst>
                                </p:cTn>
                              </p:par>
                            </p:childTnLst>
                          </p:cTn>
                        </p:par>
                        <p:par>
                          <p:cTn id="92" fill="hold">
                            <p:stCondLst>
                              <p:cond delay="8950"/>
                            </p:stCondLst>
                            <p:childTnLst>
                              <p:par>
                                <p:cTn id="93" presetID="10" presetClass="entr" presetSubtype="0" fill="hold" nodeType="after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par>
                          <p:cTn id="96" fill="hold">
                            <p:stCondLst>
                              <p:cond delay="9450"/>
                            </p:stCondLst>
                            <p:childTnLst>
                              <p:par>
                                <p:cTn id="97" presetID="53" presetClass="entr" presetSubtype="16" fill="hold" nodeType="afterEffect">
                                  <p:stCondLst>
                                    <p:cond delay="0"/>
                                  </p:stCondLst>
                                  <p:childTnLst>
                                    <p:set>
                                      <p:cBhvr>
                                        <p:cTn id="98" dur="1" fill="hold">
                                          <p:stCondLst>
                                            <p:cond delay="0"/>
                                          </p:stCondLst>
                                        </p:cTn>
                                        <p:tgtEl>
                                          <p:spTgt spid="10"/>
                                        </p:tgtEl>
                                        <p:attrNameLst>
                                          <p:attrName>style.visibility</p:attrName>
                                        </p:attrNameLst>
                                      </p:cBhvr>
                                      <p:to>
                                        <p:strVal val="visible"/>
                                      </p:to>
                                    </p:set>
                                    <p:anim calcmode="lin" valueType="num">
                                      <p:cBhvr>
                                        <p:cTn id="99" dur="250" fill="hold"/>
                                        <p:tgtEl>
                                          <p:spTgt spid="10"/>
                                        </p:tgtEl>
                                        <p:attrNameLst>
                                          <p:attrName>ppt_w</p:attrName>
                                        </p:attrNameLst>
                                      </p:cBhvr>
                                      <p:tavLst>
                                        <p:tav tm="0">
                                          <p:val>
                                            <p:fltVal val="0"/>
                                          </p:val>
                                        </p:tav>
                                        <p:tav tm="100000">
                                          <p:val>
                                            <p:strVal val="#ppt_w"/>
                                          </p:val>
                                        </p:tav>
                                      </p:tavLst>
                                    </p:anim>
                                    <p:anim calcmode="lin" valueType="num">
                                      <p:cBhvr>
                                        <p:cTn id="100" dur="250" fill="hold"/>
                                        <p:tgtEl>
                                          <p:spTgt spid="10"/>
                                        </p:tgtEl>
                                        <p:attrNameLst>
                                          <p:attrName>ppt_h</p:attrName>
                                        </p:attrNameLst>
                                      </p:cBhvr>
                                      <p:tavLst>
                                        <p:tav tm="0">
                                          <p:val>
                                            <p:fltVal val="0"/>
                                          </p:val>
                                        </p:tav>
                                        <p:tav tm="100000">
                                          <p:val>
                                            <p:strVal val="#ppt_h"/>
                                          </p:val>
                                        </p:tav>
                                      </p:tavLst>
                                    </p:anim>
                                    <p:animEffect transition="in" filter="fade">
                                      <p:cBhvr>
                                        <p:cTn id="101" dur="250"/>
                                        <p:tgtEl>
                                          <p:spTgt spid="10"/>
                                        </p:tgtEl>
                                      </p:cBhvr>
                                    </p:animEffect>
                                  </p:childTnLst>
                                </p:cTn>
                              </p:par>
                              <p:par>
                                <p:cTn id="102" presetID="6" presetClass="emph" presetSubtype="0" decel="100000" fill="hold" nodeType="withEffect">
                                  <p:stCondLst>
                                    <p:cond delay="200"/>
                                  </p:stCondLst>
                                  <p:childTnLst>
                                    <p:animScale>
                                      <p:cBhvr>
                                        <p:cTn id="103" dur="250" fill="hold"/>
                                        <p:tgtEl>
                                          <p:spTgt spid="10"/>
                                        </p:tgtEl>
                                      </p:cBhvr>
                                      <p:by x="110000" y="110000"/>
                                    </p:animScale>
                                  </p:childTnLst>
                                </p:cTn>
                              </p:par>
                              <p:par>
                                <p:cTn id="104" presetID="6" presetClass="emph" presetSubtype="0" decel="100000" fill="hold" nodeType="withEffect">
                                  <p:stCondLst>
                                    <p:cond delay="300"/>
                                  </p:stCondLst>
                                  <p:childTnLst>
                                    <p:animScale>
                                      <p:cBhvr>
                                        <p:cTn id="105" dur="250" fill="hold"/>
                                        <p:tgtEl>
                                          <p:spTgt spid="10"/>
                                        </p:tgtEl>
                                      </p:cBhvr>
                                      <p:by x="91000" y="91000"/>
                                    </p:animScale>
                                  </p:childTnLst>
                                </p:cTn>
                              </p:par>
                            </p:childTnLst>
                          </p:cTn>
                        </p:par>
                        <p:par>
                          <p:cTn id="106" fill="hold">
                            <p:stCondLst>
                              <p:cond delay="10000"/>
                            </p:stCondLst>
                            <p:childTnLst>
                              <p:par>
                                <p:cTn id="107" presetID="22" presetClass="entr" presetSubtype="4" fill="hold" grpId="0" nodeType="afterEffect">
                                  <p:stCondLst>
                                    <p:cond delay="50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par>
                                <p:cTn id="110" presetID="2" presetClass="entr" presetSubtype="2" decel="100000" fill="hold" grpId="0" nodeType="withEffect">
                                  <p:stCondLst>
                                    <p:cond delay="500"/>
                                  </p:stCondLst>
                                  <p:childTnLst>
                                    <p:set>
                                      <p:cBhvr>
                                        <p:cTn id="111" dur="1" fill="hold">
                                          <p:stCondLst>
                                            <p:cond delay="0"/>
                                          </p:stCondLst>
                                        </p:cTn>
                                        <p:tgtEl>
                                          <p:spTgt spid="123"/>
                                        </p:tgtEl>
                                        <p:attrNameLst>
                                          <p:attrName>style.visibility</p:attrName>
                                        </p:attrNameLst>
                                      </p:cBhvr>
                                      <p:to>
                                        <p:strVal val="visible"/>
                                      </p:to>
                                    </p:set>
                                    <p:anim calcmode="lin" valueType="num">
                                      <p:cBhvr additive="base">
                                        <p:cTn id="112" dur="500" fill="hold"/>
                                        <p:tgtEl>
                                          <p:spTgt spid="123"/>
                                        </p:tgtEl>
                                        <p:attrNameLst>
                                          <p:attrName>ppt_x</p:attrName>
                                        </p:attrNameLst>
                                      </p:cBhvr>
                                      <p:tavLst>
                                        <p:tav tm="0">
                                          <p:val>
                                            <p:strVal val="1+#ppt_w/2"/>
                                          </p:val>
                                        </p:tav>
                                        <p:tav tm="100000">
                                          <p:val>
                                            <p:strVal val="#ppt_x"/>
                                          </p:val>
                                        </p:tav>
                                      </p:tavLst>
                                    </p:anim>
                                    <p:anim calcmode="lin" valueType="num">
                                      <p:cBhvr additive="base">
                                        <p:cTn id="113" dur="500" fill="hold"/>
                                        <p:tgtEl>
                                          <p:spTgt spid="123"/>
                                        </p:tgtEl>
                                        <p:attrNameLst>
                                          <p:attrName>ppt_y</p:attrName>
                                        </p:attrNameLst>
                                      </p:cBhvr>
                                      <p:tavLst>
                                        <p:tav tm="0">
                                          <p:val>
                                            <p:strVal val="#ppt_y"/>
                                          </p:val>
                                        </p:tav>
                                        <p:tav tm="100000">
                                          <p:val>
                                            <p:strVal val="#ppt_y"/>
                                          </p:val>
                                        </p:tav>
                                      </p:tavLst>
                                    </p:anim>
                                  </p:childTnLst>
                                </p:cTn>
                              </p:par>
                            </p:childTnLst>
                          </p:cTn>
                        </p:par>
                        <p:par>
                          <p:cTn id="114" fill="hold">
                            <p:stCondLst>
                              <p:cond delay="11000"/>
                            </p:stCondLst>
                            <p:childTnLst>
                              <p:par>
                                <p:cTn id="115" presetID="10" presetClass="entr" presetSubtype="0" fill="hold" grpId="0" nodeType="afterEffect">
                                  <p:stCondLst>
                                    <p:cond delay="0"/>
                                  </p:stCondLst>
                                  <p:childTnLst>
                                    <p:set>
                                      <p:cBhvr>
                                        <p:cTn id="116" dur="1" fill="hold">
                                          <p:stCondLst>
                                            <p:cond delay="0"/>
                                          </p:stCondLst>
                                        </p:cTn>
                                        <p:tgtEl>
                                          <p:spTgt spid="133"/>
                                        </p:tgtEl>
                                        <p:attrNameLst>
                                          <p:attrName>style.visibility</p:attrName>
                                        </p:attrNameLst>
                                      </p:cBhvr>
                                      <p:to>
                                        <p:strVal val="visible"/>
                                      </p:to>
                                    </p:set>
                                    <p:animEffect transition="in" filter="fade">
                                      <p:cBhvr>
                                        <p:cTn id="117" dur="500"/>
                                        <p:tgtEl>
                                          <p:spTgt spid="133"/>
                                        </p:tgtEl>
                                      </p:cBhvr>
                                    </p:animEffect>
                                  </p:childTnLst>
                                </p:cTn>
                              </p:par>
                              <p:par>
                                <p:cTn id="118" presetID="10" presetClass="entr" presetSubtype="0" fill="hold" nodeType="withEffect">
                                  <p:stCondLst>
                                    <p:cond delay="0"/>
                                  </p:stCondLst>
                                  <p:childTnLst>
                                    <p:set>
                                      <p:cBhvr>
                                        <p:cTn id="119" dur="1" fill="hold">
                                          <p:stCondLst>
                                            <p:cond delay="0"/>
                                          </p:stCondLst>
                                        </p:cTn>
                                        <p:tgtEl>
                                          <p:spTgt spid="127"/>
                                        </p:tgtEl>
                                        <p:attrNameLst>
                                          <p:attrName>style.visibility</p:attrName>
                                        </p:attrNameLst>
                                      </p:cBhvr>
                                      <p:to>
                                        <p:strVal val="visible"/>
                                      </p:to>
                                    </p:set>
                                    <p:animEffect transition="in" filter="fade">
                                      <p:cBhvr>
                                        <p:cTn id="120" dur="500"/>
                                        <p:tgtEl>
                                          <p:spTgt spid="127"/>
                                        </p:tgtEl>
                                      </p:cBhvr>
                                    </p:animEffect>
                                  </p:childTnLst>
                                </p:cTn>
                              </p:par>
                              <p:par>
                                <p:cTn id="121" presetID="10" presetClass="entr" presetSubtype="0" fill="hold" nodeType="with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fade">
                                      <p:cBhvr>
                                        <p:cTn id="123" dur="500"/>
                                        <p:tgtEl>
                                          <p:spTgt spid="125"/>
                                        </p:tgtEl>
                                      </p:cBhvr>
                                    </p:animEffect>
                                  </p:childTnLst>
                                </p:cTn>
                              </p:par>
                              <p:par>
                                <p:cTn id="124" presetID="10" presetClass="entr" presetSubtype="0" fill="hold" nodeType="withEffect">
                                  <p:stCondLst>
                                    <p:cond delay="0"/>
                                  </p:stCondLst>
                                  <p:childTnLst>
                                    <p:set>
                                      <p:cBhvr>
                                        <p:cTn id="125" dur="1" fill="hold">
                                          <p:stCondLst>
                                            <p:cond delay="0"/>
                                          </p:stCondLst>
                                        </p:cTn>
                                        <p:tgtEl>
                                          <p:spTgt spid="126"/>
                                        </p:tgtEl>
                                        <p:attrNameLst>
                                          <p:attrName>style.visibility</p:attrName>
                                        </p:attrNameLst>
                                      </p:cBhvr>
                                      <p:to>
                                        <p:strVal val="visible"/>
                                      </p:to>
                                    </p:set>
                                    <p:animEffect transition="in" filter="fade">
                                      <p:cBhvr>
                                        <p:cTn id="126" dur="500"/>
                                        <p:tgtEl>
                                          <p:spTgt spid="126"/>
                                        </p:tgtEl>
                                      </p:cBhvr>
                                    </p:animEffect>
                                  </p:childTnLst>
                                </p:cTn>
                              </p:par>
                            </p:childTnLst>
                          </p:cTn>
                        </p:par>
                        <p:par>
                          <p:cTn id="127" fill="hold">
                            <p:stCondLst>
                              <p:cond delay="11500"/>
                            </p:stCondLst>
                            <p:childTnLst>
                              <p:par>
                                <p:cTn id="128" presetID="53" presetClass="entr" presetSubtype="16" fill="hold" nodeType="afterEffect">
                                  <p:stCondLst>
                                    <p:cond delay="0"/>
                                  </p:stCondLst>
                                  <p:childTnLst>
                                    <p:set>
                                      <p:cBhvr>
                                        <p:cTn id="129" dur="1" fill="hold">
                                          <p:stCondLst>
                                            <p:cond delay="0"/>
                                          </p:stCondLst>
                                        </p:cTn>
                                        <p:tgtEl>
                                          <p:spTgt spid="54"/>
                                        </p:tgtEl>
                                        <p:attrNameLst>
                                          <p:attrName>style.visibility</p:attrName>
                                        </p:attrNameLst>
                                      </p:cBhvr>
                                      <p:to>
                                        <p:strVal val="visible"/>
                                      </p:to>
                                    </p:set>
                                    <p:anim calcmode="lin" valueType="num">
                                      <p:cBhvr>
                                        <p:cTn id="130" dur="250" fill="hold"/>
                                        <p:tgtEl>
                                          <p:spTgt spid="54"/>
                                        </p:tgtEl>
                                        <p:attrNameLst>
                                          <p:attrName>ppt_w</p:attrName>
                                        </p:attrNameLst>
                                      </p:cBhvr>
                                      <p:tavLst>
                                        <p:tav tm="0">
                                          <p:val>
                                            <p:fltVal val="0"/>
                                          </p:val>
                                        </p:tav>
                                        <p:tav tm="100000">
                                          <p:val>
                                            <p:strVal val="#ppt_w"/>
                                          </p:val>
                                        </p:tav>
                                      </p:tavLst>
                                    </p:anim>
                                    <p:anim calcmode="lin" valueType="num">
                                      <p:cBhvr>
                                        <p:cTn id="131" dur="250" fill="hold"/>
                                        <p:tgtEl>
                                          <p:spTgt spid="54"/>
                                        </p:tgtEl>
                                        <p:attrNameLst>
                                          <p:attrName>ppt_h</p:attrName>
                                        </p:attrNameLst>
                                      </p:cBhvr>
                                      <p:tavLst>
                                        <p:tav tm="0">
                                          <p:val>
                                            <p:fltVal val="0"/>
                                          </p:val>
                                        </p:tav>
                                        <p:tav tm="100000">
                                          <p:val>
                                            <p:strVal val="#ppt_h"/>
                                          </p:val>
                                        </p:tav>
                                      </p:tavLst>
                                    </p:anim>
                                    <p:animEffect transition="in" filter="fade">
                                      <p:cBhvr>
                                        <p:cTn id="132" dur="250"/>
                                        <p:tgtEl>
                                          <p:spTgt spid="54"/>
                                        </p:tgtEl>
                                      </p:cBhvr>
                                    </p:animEffect>
                                  </p:childTnLst>
                                </p:cTn>
                              </p:par>
                              <p:par>
                                <p:cTn id="133" presetID="6" presetClass="emph" presetSubtype="0" decel="100000" fill="hold" nodeType="withEffect">
                                  <p:stCondLst>
                                    <p:cond delay="200"/>
                                  </p:stCondLst>
                                  <p:childTnLst>
                                    <p:animScale>
                                      <p:cBhvr>
                                        <p:cTn id="134" dur="250" fill="hold"/>
                                        <p:tgtEl>
                                          <p:spTgt spid="54"/>
                                        </p:tgtEl>
                                      </p:cBhvr>
                                      <p:by x="110000" y="110000"/>
                                    </p:animScale>
                                  </p:childTnLst>
                                </p:cTn>
                              </p:par>
                              <p:par>
                                <p:cTn id="135" presetID="6" presetClass="emph" presetSubtype="0" decel="100000" fill="hold" nodeType="withEffect">
                                  <p:stCondLst>
                                    <p:cond delay="300"/>
                                  </p:stCondLst>
                                  <p:childTnLst>
                                    <p:animScale>
                                      <p:cBhvr>
                                        <p:cTn id="136" dur="250" fill="hold"/>
                                        <p:tgtEl>
                                          <p:spTgt spid="54"/>
                                        </p:tgtEl>
                                      </p:cBhvr>
                                      <p:by x="91000" y="91000"/>
                                    </p:animScale>
                                  </p:childTnLst>
                                </p:cTn>
                              </p:par>
                              <p:par>
                                <p:cTn id="137" presetID="10" presetClass="entr" presetSubtype="0" fill="hold" grpId="0" nodeType="withEffect">
                                  <p:stCondLst>
                                    <p:cond delay="300"/>
                                  </p:stCondLst>
                                  <p:childTnLst>
                                    <p:set>
                                      <p:cBhvr>
                                        <p:cTn id="138" dur="1" fill="hold">
                                          <p:stCondLst>
                                            <p:cond delay="0"/>
                                          </p:stCondLst>
                                        </p:cTn>
                                        <p:tgtEl>
                                          <p:spTgt spid="128"/>
                                        </p:tgtEl>
                                        <p:attrNameLst>
                                          <p:attrName>style.visibility</p:attrName>
                                        </p:attrNameLst>
                                      </p:cBhvr>
                                      <p:to>
                                        <p:strVal val="visible"/>
                                      </p:to>
                                    </p:set>
                                    <p:animEffect transition="in" filter="fade">
                                      <p:cBhvr>
                                        <p:cTn id="139" dur="500"/>
                                        <p:tgtEl>
                                          <p:spTgt spid="128"/>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1" nodeType="click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wipe(up)">
                                      <p:cBhvr>
                                        <p:cTn id="144" dur="500"/>
                                        <p:tgtEl>
                                          <p:spTgt spid="80"/>
                                        </p:tgtEl>
                                      </p:cBhvr>
                                    </p:animEffect>
                                  </p:childTnLst>
                                </p:cTn>
                              </p:par>
                            </p:childTnLst>
                          </p:cTn>
                        </p:par>
                        <p:par>
                          <p:cTn id="145" fill="hold">
                            <p:stCondLst>
                              <p:cond delay="500"/>
                            </p:stCondLst>
                            <p:childTnLst>
                              <p:par>
                                <p:cTn id="146" presetID="22" presetClass="entr" presetSubtype="8" fill="hold" grpId="1"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wipe(left)">
                                      <p:cBhvr>
                                        <p:cTn id="148" dur="500"/>
                                        <p:tgtEl>
                                          <p:spTgt spid="46"/>
                                        </p:tgtEl>
                                      </p:cBhvr>
                                    </p:animEffect>
                                  </p:childTnLst>
                                </p:cTn>
                              </p:par>
                            </p:childTnLst>
                          </p:cTn>
                        </p:par>
                        <p:par>
                          <p:cTn id="149" fill="hold">
                            <p:stCondLst>
                              <p:cond delay="1000"/>
                            </p:stCondLst>
                            <p:childTnLst>
                              <p:par>
                                <p:cTn id="150" presetID="22" presetClass="entr" presetSubtype="4" fill="hold" grpId="1" nodeType="afterEffect">
                                  <p:stCondLst>
                                    <p:cond delay="0"/>
                                  </p:stCondLst>
                                  <p:childTnLst>
                                    <p:set>
                                      <p:cBhvr>
                                        <p:cTn id="151" dur="1" fill="hold">
                                          <p:stCondLst>
                                            <p:cond delay="0"/>
                                          </p:stCondLst>
                                        </p:cTn>
                                        <p:tgtEl>
                                          <p:spTgt spid="7"/>
                                        </p:tgtEl>
                                        <p:attrNameLst>
                                          <p:attrName>style.visibility</p:attrName>
                                        </p:attrNameLst>
                                      </p:cBhvr>
                                      <p:to>
                                        <p:strVal val="visible"/>
                                      </p:to>
                                    </p:set>
                                    <p:animEffect transition="in" filter="wipe(down)">
                                      <p:cBhvr>
                                        <p:cTn id="152" dur="500"/>
                                        <p:tgtEl>
                                          <p:spTgt spid="7"/>
                                        </p:tgtEl>
                                      </p:cBhvr>
                                    </p:animEffect>
                                  </p:childTnLst>
                                </p:cTn>
                              </p:par>
                            </p:childTnLst>
                          </p:cTn>
                        </p:par>
                        <p:par>
                          <p:cTn id="153" fill="hold">
                            <p:stCondLst>
                              <p:cond delay="1500"/>
                            </p:stCondLst>
                            <p:childTnLst>
                              <p:par>
                                <p:cTn id="154" presetID="22" presetClass="entr" presetSubtype="4" fill="hold" grpId="1" nodeType="afterEffect">
                                  <p:stCondLst>
                                    <p:cond delay="0"/>
                                  </p:stCondLst>
                                  <p:childTnLst>
                                    <p:set>
                                      <p:cBhvr>
                                        <p:cTn id="155" dur="1" fill="hold">
                                          <p:stCondLst>
                                            <p:cond delay="0"/>
                                          </p:stCondLst>
                                        </p:cTn>
                                        <p:tgtEl>
                                          <p:spTgt spid="76"/>
                                        </p:tgtEl>
                                        <p:attrNameLst>
                                          <p:attrName>style.visibility</p:attrName>
                                        </p:attrNameLst>
                                      </p:cBhvr>
                                      <p:to>
                                        <p:strVal val="visible"/>
                                      </p:to>
                                    </p:set>
                                    <p:animEffect transition="in" filter="wipe(down)">
                                      <p:cBhvr>
                                        <p:cTn id="156" dur="500"/>
                                        <p:tgtEl>
                                          <p:spTgt spid="76"/>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nodeType="clickEffect">
                                  <p:stCondLst>
                                    <p:cond delay="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250" fill="hold"/>
                                        <p:tgtEl>
                                          <p:spTgt spid="50"/>
                                        </p:tgtEl>
                                        <p:attrNameLst>
                                          <p:attrName>ppt_w</p:attrName>
                                        </p:attrNameLst>
                                      </p:cBhvr>
                                      <p:tavLst>
                                        <p:tav tm="0">
                                          <p:val>
                                            <p:fltVal val="0"/>
                                          </p:val>
                                        </p:tav>
                                        <p:tav tm="100000">
                                          <p:val>
                                            <p:strVal val="#ppt_w"/>
                                          </p:val>
                                        </p:tav>
                                      </p:tavLst>
                                    </p:anim>
                                    <p:anim calcmode="lin" valueType="num">
                                      <p:cBhvr>
                                        <p:cTn id="162" dur="250" fill="hold"/>
                                        <p:tgtEl>
                                          <p:spTgt spid="50"/>
                                        </p:tgtEl>
                                        <p:attrNameLst>
                                          <p:attrName>ppt_h</p:attrName>
                                        </p:attrNameLst>
                                      </p:cBhvr>
                                      <p:tavLst>
                                        <p:tav tm="0">
                                          <p:val>
                                            <p:fltVal val="0"/>
                                          </p:val>
                                        </p:tav>
                                        <p:tav tm="100000">
                                          <p:val>
                                            <p:strVal val="#ppt_h"/>
                                          </p:val>
                                        </p:tav>
                                      </p:tavLst>
                                    </p:anim>
                                    <p:animEffect transition="in" filter="fade">
                                      <p:cBhvr>
                                        <p:cTn id="163" dur="250"/>
                                        <p:tgtEl>
                                          <p:spTgt spid="50"/>
                                        </p:tgtEl>
                                      </p:cBhvr>
                                    </p:animEffect>
                                  </p:childTnLst>
                                </p:cTn>
                              </p:par>
                              <p:par>
                                <p:cTn id="164" presetID="6" presetClass="emph" presetSubtype="0" decel="100000" fill="hold" nodeType="withEffect">
                                  <p:stCondLst>
                                    <p:cond delay="200"/>
                                  </p:stCondLst>
                                  <p:childTnLst>
                                    <p:animScale>
                                      <p:cBhvr>
                                        <p:cTn id="165" dur="250" fill="hold"/>
                                        <p:tgtEl>
                                          <p:spTgt spid="50"/>
                                        </p:tgtEl>
                                      </p:cBhvr>
                                      <p:by x="110000" y="110000"/>
                                    </p:animScale>
                                  </p:childTnLst>
                                </p:cTn>
                              </p:par>
                              <p:par>
                                <p:cTn id="166" presetID="6" presetClass="emph" presetSubtype="0" decel="100000" fill="hold" nodeType="withEffect">
                                  <p:stCondLst>
                                    <p:cond delay="300"/>
                                  </p:stCondLst>
                                  <p:childTnLst>
                                    <p:animScale>
                                      <p:cBhvr>
                                        <p:cTn id="167" dur="250" fill="hold"/>
                                        <p:tgtEl>
                                          <p:spTgt spid="50"/>
                                        </p:tgtEl>
                                      </p:cBhvr>
                                      <p:by x="91000" y="91000"/>
                                    </p:animScale>
                                  </p:childTnLst>
                                </p:cTn>
                              </p:par>
                            </p:childTnLst>
                          </p:cTn>
                        </p:par>
                        <p:par>
                          <p:cTn id="168" fill="hold">
                            <p:stCondLst>
                              <p:cond delay="550"/>
                            </p:stCondLst>
                            <p:childTnLst>
                              <p:par>
                                <p:cTn id="169" presetID="22" presetClass="entr" presetSubtype="1" fill="hold" grpId="0" nodeType="afterEffect">
                                  <p:stCondLst>
                                    <p:cond delay="0"/>
                                  </p:stCondLst>
                                  <p:childTnLst>
                                    <p:set>
                                      <p:cBhvr>
                                        <p:cTn id="170" dur="1" fill="hold">
                                          <p:stCondLst>
                                            <p:cond delay="0"/>
                                          </p:stCondLst>
                                        </p:cTn>
                                        <p:tgtEl>
                                          <p:spTgt spid="91"/>
                                        </p:tgtEl>
                                        <p:attrNameLst>
                                          <p:attrName>style.visibility</p:attrName>
                                        </p:attrNameLst>
                                      </p:cBhvr>
                                      <p:to>
                                        <p:strVal val="visible"/>
                                      </p:to>
                                    </p:set>
                                    <p:animEffect transition="in" filter="wipe(up)">
                                      <p:cBhvr>
                                        <p:cTn id="171" dur="500"/>
                                        <p:tgtEl>
                                          <p:spTgt spid="91"/>
                                        </p:tgtEl>
                                      </p:cBhvr>
                                    </p:animEffect>
                                  </p:childTnLst>
                                </p:cTn>
                              </p:par>
                            </p:childTnLst>
                          </p:cTn>
                        </p:par>
                        <p:par>
                          <p:cTn id="172" fill="hold">
                            <p:stCondLst>
                              <p:cond delay="1050"/>
                            </p:stCondLst>
                            <p:childTnLst>
                              <p:par>
                                <p:cTn id="173" presetID="22" presetClass="entr" presetSubtype="2" fill="hold" nodeType="afterEffect">
                                  <p:stCondLst>
                                    <p:cond delay="500"/>
                                  </p:stCondLst>
                                  <p:childTnLst>
                                    <p:set>
                                      <p:cBhvr>
                                        <p:cTn id="174" dur="1" fill="hold">
                                          <p:stCondLst>
                                            <p:cond delay="0"/>
                                          </p:stCondLst>
                                        </p:cTn>
                                        <p:tgtEl>
                                          <p:spTgt spid="166"/>
                                        </p:tgtEl>
                                        <p:attrNameLst>
                                          <p:attrName>style.visibility</p:attrName>
                                        </p:attrNameLst>
                                      </p:cBhvr>
                                      <p:to>
                                        <p:strVal val="visible"/>
                                      </p:to>
                                    </p:set>
                                    <p:animEffect transition="in" filter="wipe(right)">
                                      <p:cBhvr>
                                        <p:cTn id="175" dur="500"/>
                                        <p:tgtEl>
                                          <p:spTgt spid="166"/>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67"/>
                                        </p:tgtEl>
                                        <p:attrNameLst>
                                          <p:attrName>style.visibility</p:attrName>
                                        </p:attrNameLst>
                                      </p:cBhvr>
                                      <p:to>
                                        <p:strVal val="visible"/>
                                      </p:to>
                                    </p:set>
                                    <p:animEffect transition="in" filter="fade">
                                      <p:cBhvr>
                                        <p:cTn id="178" dur="500"/>
                                        <p:tgtEl>
                                          <p:spTgt spid="16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181"/>
                                        </p:tgtEl>
                                        <p:attrNameLst>
                                          <p:attrName>style.visibility</p:attrName>
                                        </p:attrNameLst>
                                      </p:cBhvr>
                                      <p:to>
                                        <p:strVal val="visible"/>
                                      </p:to>
                                    </p:set>
                                    <p:animEffect transition="in" filter="wipe(left)">
                                      <p:cBhvr>
                                        <p:cTn id="183" dur="500"/>
                                        <p:tgtEl>
                                          <p:spTgt spid="181"/>
                                        </p:tgtEl>
                                      </p:cBhvr>
                                    </p:animEffect>
                                  </p:childTnLst>
                                </p:cTn>
                              </p:par>
                            </p:childTnLst>
                          </p:cTn>
                        </p:par>
                        <p:par>
                          <p:cTn id="184" fill="hold">
                            <p:stCondLst>
                              <p:cond delay="500"/>
                            </p:stCondLst>
                            <p:childTnLst>
                              <p:par>
                                <p:cTn id="185" presetID="53" presetClass="entr" presetSubtype="16" fill="hold" nodeType="afterEffect">
                                  <p:stCondLst>
                                    <p:cond delay="0"/>
                                  </p:stCondLst>
                                  <p:childTnLst>
                                    <p:set>
                                      <p:cBhvr>
                                        <p:cTn id="186" dur="1" fill="hold">
                                          <p:stCondLst>
                                            <p:cond delay="0"/>
                                          </p:stCondLst>
                                        </p:cTn>
                                        <p:tgtEl>
                                          <p:spTgt spid="51"/>
                                        </p:tgtEl>
                                        <p:attrNameLst>
                                          <p:attrName>style.visibility</p:attrName>
                                        </p:attrNameLst>
                                      </p:cBhvr>
                                      <p:to>
                                        <p:strVal val="visible"/>
                                      </p:to>
                                    </p:set>
                                    <p:anim calcmode="lin" valueType="num">
                                      <p:cBhvr>
                                        <p:cTn id="187" dur="250" fill="hold"/>
                                        <p:tgtEl>
                                          <p:spTgt spid="51"/>
                                        </p:tgtEl>
                                        <p:attrNameLst>
                                          <p:attrName>ppt_w</p:attrName>
                                        </p:attrNameLst>
                                      </p:cBhvr>
                                      <p:tavLst>
                                        <p:tav tm="0">
                                          <p:val>
                                            <p:fltVal val="0"/>
                                          </p:val>
                                        </p:tav>
                                        <p:tav tm="100000">
                                          <p:val>
                                            <p:strVal val="#ppt_w"/>
                                          </p:val>
                                        </p:tav>
                                      </p:tavLst>
                                    </p:anim>
                                    <p:anim calcmode="lin" valueType="num">
                                      <p:cBhvr>
                                        <p:cTn id="188" dur="250" fill="hold"/>
                                        <p:tgtEl>
                                          <p:spTgt spid="51"/>
                                        </p:tgtEl>
                                        <p:attrNameLst>
                                          <p:attrName>ppt_h</p:attrName>
                                        </p:attrNameLst>
                                      </p:cBhvr>
                                      <p:tavLst>
                                        <p:tav tm="0">
                                          <p:val>
                                            <p:fltVal val="0"/>
                                          </p:val>
                                        </p:tav>
                                        <p:tav tm="100000">
                                          <p:val>
                                            <p:strVal val="#ppt_h"/>
                                          </p:val>
                                        </p:tav>
                                      </p:tavLst>
                                    </p:anim>
                                    <p:animEffect transition="in" filter="fade">
                                      <p:cBhvr>
                                        <p:cTn id="189" dur="250"/>
                                        <p:tgtEl>
                                          <p:spTgt spid="51"/>
                                        </p:tgtEl>
                                      </p:cBhvr>
                                    </p:animEffect>
                                  </p:childTnLst>
                                </p:cTn>
                              </p:par>
                              <p:par>
                                <p:cTn id="190" presetID="6" presetClass="emph" presetSubtype="0" decel="100000" fill="hold" nodeType="withEffect">
                                  <p:stCondLst>
                                    <p:cond delay="200"/>
                                  </p:stCondLst>
                                  <p:childTnLst>
                                    <p:animScale>
                                      <p:cBhvr>
                                        <p:cTn id="191" dur="250" fill="hold"/>
                                        <p:tgtEl>
                                          <p:spTgt spid="51"/>
                                        </p:tgtEl>
                                      </p:cBhvr>
                                      <p:by x="110000" y="110000"/>
                                    </p:animScale>
                                  </p:childTnLst>
                                </p:cTn>
                              </p:par>
                              <p:par>
                                <p:cTn id="192" presetID="6" presetClass="emph" presetSubtype="0" decel="100000" fill="hold" nodeType="withEffect">
                                  <p:stCondLst>
                                    <p:cond delay="300"/>
                                  </p:stCondLst>
                                  <p:childTnLst>
                                    <p:animScale>
                                      <p:cBhvr>
                                        <p:cTn id="193" dur="250" fill="hold"/>
                                        <p:tgtEl>
                                          <p:spTgt spid="51"/>
                                        </p:tgtEl>
                                      </p:cBhvr>
                                      <p:by x="91000" y="91000"/>
                                    </p:animScale>
                                  </p:childTnLst>
                                </p:cTn>
                              </p:par>
                              <p:par>
                                <p:cTn id="194" presetID="22" presetClass="entr" presetSubtype="8" fill="hold" nodeType="withEffect">
                                  <p:stCondLst>
                                    <p:cond delay="300"/>
                                  </p:stCondLst>
                                  <p:childTnLst>
                                    <p:set>
                                      <p:cBhvr>
                                        <p:cTn id="195" dur="1" fill="hold">
                                          <p:stCondLst>
                                            <p:cond delay="0"/>
                                          </p:stCondLst>
                                        </p:cTn>
                                        <p:tgtEl>
                                          <p:spTgt spid="171"/>
                                        </p:tgtEl>
                                        <p:attrNameLst>
                                          <p:attrName>style.visibility</p:attrName>
                                        </p:attrNameLst>
                                      </p:cBhvr>
                                      <p:to>
                                        <p:strVal val="visible"/>
                                      </p:to>
                                    </p:set>
                                    <p:animEffect transition="in" filter="wipe(left)">
                                      <p:cBhvr>
                                        <p:cTn id="196" dur="500"/>
                                        <p:tgtEl>
                                          <p:spTgt spid="171"/>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wipe(left)">
                                      <p:cBhvr>
                                        <p:cTn id="201" dur="500"/>
                                        <p:tgtEl>
                                          <p:spTgt spid="60"/>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1"/>
                                        </p:tgtEl>
                                        <p:attrNameLst>
                                          <p:attrName>style.visibility</p:attrName>
                                        </p:attrNameLst>
                                      </p:cBhvr>
                                      <p:to>
                                        <p:strVal val="visible"/>
                                      </p:to>
                                    </p:set>
                                    <p:animEffect transition="in" filter="fade">
                                      <p:cBhvr>
                                        <p:cTn id="204" dur="500"/>
                                        <p:tgtEl>
                                          <p:spTgt spid="61"/>
                                        </p:tgtEl>
                                      </p:cBhvr>
                                    </p:animEffect>
                                  </p:childTnLst>
                                </p:cTn>
                              </p:par>
                            </p:childTnLst>
                          </p:cTn>
                        </p:par>
                        <p:par>
                          <p:cTn id="205" fill="hold">
                            <p:stCondLst>
                              <p:cond delay="500"/>
                            </p:stCondLst>
                            <p:childTnLst>
                              <p:par>
                                <p:cTn id="206" presetID="53" presetClass="entr" presetSubtype="16" fill="hold" nodeType="afterEffect">
                                  <p:stCondLst>
                                    <p:cond delay="0"/>
                                  </p:stCondLst>
                                  <p:childTnLst>
                                    <p:set>
                                      <p:cBhvr>
                                        <p:cTn id="207" dur="1" fill="hold">
                                          <p:stCondLst>
                                            <p:cond delay="0"/>
                                          </p:stCondLst>
                                        </p:cTn>
                                        <p:tgtEl>
                                          <p:spTgt spid="77"/>
                                        </p:tgtEl>
                                        <p:attrNameLst>
                                          <p:attrName>style.visibility</p:attrName>
                                        </p:attrNameLst>
                                      </p:cBhvr>
                                      <p:to>
                                        <p:strVal val="visible"/>
                                      </p:to>
                                    </p:set>
                                    <p:anim calcmode="lin" valueType="num">
                                      <p:cBhvr>
                                        <p:cTn id="208" dur="250" fill="hold"/>
                                        <p:tgtEl>
                                          <p:spTgt spid="77"/>
                                        </p:tgtEl>
                                        <p:attrNameLst>
                                          <p:attrName>ppt_w</p:attrName>
                                        </p:attrNameLst>
                                      </p:cBhvr>
                                      <p:tavLst>
                                        <p:tav tm="0">
                                          <p:val>
                                            <p:fltVal val="0"/>
                                          </p:val>
                                        </p:tav>
                                        <p:tav tm="100000">
                                          <p:val>
                                            <p:strVal val="#ppt_w"/>
                                          </p:val>
                                        </p:tav>
                                      </p:tavLst>
                                    </p:anim>
                                    <p:anim calcmode="lin" valueType="num">
                                      <p:cBhvr>
                                        <p:cTn id="209" dur="250" fill="hold"/>
                                        <p:tgtEl>
                                          <p:spTgt spid="77"/>
                                        </p:tgtEl>
                                        <p:attrNameLst>
                                          <p:attrName>ppt_h</p:attrName>
                                        </p:attrNameLst>
                                      </p:cBhvr>
                                      <p:tavLst>
                                        <p:tav tm="0">
                                          <p:val>
                                            <p:fltVal val="0"/>
                                          </p:val>
                                        </p:tav>
                                        <p:tav tm="100000">
                                          <p:val>
                                            <p:strVal val="#ppt_h"/>
                                          </p:val>
                                        </p:tav>
                                      </p:tavLst>
                                    </p:anim>
                                    <p:animEffect transition="in" filter="fade">
                                      <p:cBhvr>
                                        <p:cTn id="210" dur="250"/>
                                        <p:tgtEl>
                                          <p:spTgt spid="77"/>
                                        </p:tgtEl>
                                      </p:cBhvr>
                                    </p:animEffect>
                                  </p:childTnLst>
                                </p:cTn>
                              </p:par>
                              <p:par>
                                <p:cTn id="211" presetID="6" presetClass="emph" presetSubtype="0" decel="100000" fill="hold" nodeType="withEffect">
                                  <p:stCondLst>
                                    <p:cond delay="200"/>
                                  </p:stCondLst>
                                  <p:childTnLst>
                                    <p:animScale>
                                      <p:cBhvr>
                                        <p:cTn id="212" dur="250" fill="hold"/>
                                        <p:tgtEl>
                                          <p:spTgt spid="77"/>
                                        </p:tgtEl>
                                      </p:cBhvr>
                                      <p:by x="110000" y="110000"/>
                                    </p:animScale>
                                  </p:childTnLst>
                                </p:cTn>
                              </p:par>
                              <p:par>
                                <p:cTn id="213" presetID="6" presetClass="emph" presetSubtype="0" decel="100000" fill="hold" nodeType="withEffect">
                                  <p:stCondLst>
                                    <p:cond delay="300"/>
                                  </p:stCondLst>
                                  <p:childTnLst>
                                    <p:animScale>
                                      <p:cBhvr>
                                        <p:cTn id="214" dur="250" fill="hold"/>
                                        <p:tgtEl>
                                          <p:spTgt spid="77"/>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1" grpId="0"/>
      <p:bldP spid="3" grpId="0" animBg="1"/>
      <p:bldP spid="7" grpId="0" animBg="1"/>
      <p:bldP spid="7" grpId="1" animBg="1"/>
      <p:bldP spid="167" grpId="0"/>
      <p:bldP spid="123" grpId="0" animBg="1"/>
      <p:bldP spid="128" grpId="0"/>
      <p:bldP spid="61" grpId="0"/>
      <p:bldP spid="120" grpId="0"/>
      <p:bldP spid="80" grpId="0" animBg="1"/>
      <p:bldP spid="80" grpId="1" animBg="1"/>
      <p:bldP spid="91" grpId="0" animBg="1"/>
      <p:bldP spid="98" grpId="0" animBg="1"/>
      <p:bldP spid="46" grpId="0" animBg="1"/>
      <p:bldP spid="46" grpId="1" animBg="1"/>
      <p:bldP spid="122" grpId="0" animBg="1"/>
      <p:bldP spid="133" grpId="0" animBg="1"/>
      <p:bldP spid="76" grpId="0" animBg="1"/>
      <p:bldP spid="7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1A7D-9E3F-4C38-85DB-6EE2E0D94F0F}"/>
              </a:ext>
            </a:extLst>
          </p:cNvPr>
          <p:cNvSpPr>
            <a:spLocks noGrp="1"/>
          </p:cNvSpPr>
          <p:nvPr>
            <p:ph type="title"/>
          </p:nvPr>
        </p:nvSpPr>
        <p:spPr/>
        <p:txBody>
          <a:bodyPr/>
          <a:lstStyle/>
          <a:p>
            <a:r>
              <a:rPr lang="nl-NL" dirty="0"/>
              <a:t>Demo</a:t>
            </a:r>
          </a:p>
        </p:txBody>
      </p:sp>
      <p:sp>
        <p:nvSpPr>
          <p:cNvPr id="3" name="Vertical Text Placeholder 2">
            <a:extLst>
              <a:ext uri="{FF2B5EF4-FFF2-40B4-BE49-F238E27FC236}">
                <a16:creationId xmlns:a16="http://schemas.microsoft.com/office/drawing/2014/main" id="{A2395189-DC81-4F6F-9328-75E9F4589CF2}"/>
              </a:ext>
            </a:extLst>
          </p:cNvPr>
          <p:cNvSpPr txBox="1">
            <a:spLocks/>
          </p:cNvSpPr>
          <p:nvPr/>
        </p:nvSpPr>
        <p:spPr>
          <a:xfrm>
            <a:off x="272920" y="1278848"/>
            <a:ext cx="11504845" cy="1326700"/>
          </a:xfrm>
          <a:prstGeom prst="rect">
            <a:avLst/>
          </a:prstGeom>
        </p:spPr>
        <p:txBody>
          <a:bodyPr/>
          <a:lstStyle>
            <a:lvl1pPr marL="0" indent="0" algn="l" defTabSz="457200" rtl="0" eaLnBrk="1" latinLnBrk="0" hangingPunct="1">
              <a:lnSpc>
                <a:spcPts val="2100"/>
              </a:lnSpc>
              <a:spcBef>
                <a:spcPts val="600"/>
              </a:spcBef>
              <a:spcAft>
                <a:spcPts val="600"/>
              </a:spcAft>
              <a:buClr>
                <a:schemeClr val="accent3"/>
              </a:buClr>
              <a:buFont typeface="Arial"/>
              <a:buNone/>
              <a:tabLst/>
              <a:defRPr sz="1800" kern="1200">
                <a:solidFill>
                  <a:schemeClr val="accent3">
                    <a:lumMod val="65000"/>
                    <a:lumOff val="35000"/>
                  </a:schemeClr>
                </a:solidFill>
                <a:latin typeface="+mn-lt"/>
                <a:ea typeface="+mn-ea"/>
                <a:cs typeface="+mn-cs"/>
              </a:defRPr>
            </a:lvl1pPr>
            <a:lvl2pPr marL="180975" indent="-180975" algn="l" defTabSz="457200" rtl="0" eaLnBrk="1" latinLnBrk="0" hangingPunct="1">
              <a:lnSpc>
                <a:spcPts val="2100"/>
              </a:lnSpc>
              <a:spcBef>
                <a:spcPts val="600"/>
              </a:spcBef>
              <a:spcAft>
                <a:spcPts val="600"/>
              </a:spcAft>
              <a:buClr>
                <a:schemeClr val="accent2"/>
              </a:buClr>
              <a:buFont typeface="Arial"/>
              <a:buChar char="•"/>
              <a:tabLst/>
              <a:defRPr sz="1800" kern="1200">
                <a:solidFill>
                  <a:schemeClr val="accent3">
                    <a:lumMod val="65000"/>
                    <a:lumOff val="35000"/>
                  </a:schemeClr>
                </a:solidFill>
                <a:latin typeface="+mn-lt"/>
                <a:ea typeface="+mn-ea"/>
                <a:cs typeface="+mn-cs"/>
              </a:defRPr>
            </a:lvl2pPr>
            <a:lvl3pPr marL="360363" indent="-184150" algn="l" defTabSz="457200" rtl="0" eaLnBrk="1" latinLnBrk="0" hangingPunct="1">
              <a:lnSpc>
                <a:spcPts val="2100"/>
              </a:lnSpc>
              <a:spcBef>
                <a:spcPts val="600"/>
              </a:spcBef>
              <a:spcAft>
                <a:spcPts val="600"/>
              </a:spcAft>
              <a:buClr>
                <a:schemeClr val="accent5"/>
              </a:buClr>
              <a:buFont typeface="Arial"/>
              <a:buChar char="•"/>
              <a:tabLst/>
              <a:defRPr sz="1600" kern="1200">
                <a:solidFill>
                  <a:schemeClr val="accent3">
                    <a:lumMod val="65000"/>
                    <a:lumOff val="35000"/>
                  </a:schemeClr>
                </a:solidFill>
                <a:latin typeface="+mn-lt"/>
                <a:ea typeface="+mn-ea"/>
                <a:cs typeface="+mn-cs"/>
              </a:defRPr>
            </a:lvl3pPr>
            <a:lvl4pPr marL="0" indent="0" algn="l" defTabSz="457200" rtl="0" eaLnBrk="1" latinLnBrk="0" hangingPunct="1">
              <a:lnSpc>
                <a:spcPts val="2100"/>
              </a:lnSpc>
              <a:spcBef>
                <a:spcPts val="600"/>
              </a:spcBef>
              <a:spcAft>
                <a:spcPts val="600"/>
              </a:spcAft>
              <a:buClr>
                <a:schemeClr val="accent5"/>
              </a:buClr>
              <a:buFont typeface="Arial"/>
              <a:buNone/>
              <a:tabLst/>
              <a:defRPr sz="2000" b="1" kern="1200">
                <a:solidFill>
                  <a:schemeClr val="accent1"/>
                </a:solidFill>
                <a:latin typeface="+mn-lt"/>
                <a:ea typeface="+mn-ea"/>
                <a:cs typeface="+mn-cs"/>
              </a:defRPr>
            </a:lvl4pPr>
            <a:lvl5pPr marL="174625" indent="0" algn="l" defTabSz="457200" rtl="0" eaLnBrk="1" latinLnBrk="0" hangingPunct="1">
              <a:lnSpc>
                <a:spcPct val="150000"/>
              </a:lnSpc>
              <a:spcBef>
                <a:spcPts val="600"/>
              </a:spcBef>
              <a:spcAft>
                <a:spcPts val="600"/>
              </a:spcAft>
              <a:buClr>
                <a:schemeClr val="accent5"/>
              </a:buClr>
              <a:buFont typeface="Arial"/>
              <a:buNone/>
              <a:tabLst/>
              <a:defRPr sz="2000" b="1" i="0" kern="1200">
                <a:solidFill>
                  <a:schemeClr val="bg1">
                    <a:lumMod val="95000"/>
                  </a:schemeClr>
                </a:solidFill>
                <a:latin typeface="+mn-lt"/>
                <a:ea typeface="+mn-ea"/>
                <a:cs typeface="+mn-cs"/>
              </a:defRPr>
            </a:lvl5pPr>
            <a:lvl6pPr marL="174625" indent="0" algn="l" defTabSz="457200" rtl="0" eaLnBrk="1" latinLnBrk="0" hangingPunct="1">
              <a:lnSpc>
                <a:spcPct val="150000"/>
              </a:lnSpc>
              <a:spcBef>
                <a:spcPts val="600"/>
              </a:spcBef>
              <a:spcAft>
                <a:spcPts val="600"/>
              </a:spcAft>
              <a:buFont typeface="Arial"/>
              <a:buNone/>
              <a:defRPr sz="2000" b="1" kern="1200" baseline="0">
                <a:solidFill>
                  <a:schemeClr val="accent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66725" lvl="1" indent="-285750">
              <a:buFont typeface="Arial" panose="020B0604020202020204" pitchFamily="34" charset="0"/>
              <a:buChar char="•"/>
            </a:pPr>
            <a:r>
              <a:rPr lang="en-US" dirty="0"/>
              <a:t>Bobby’s tenant -&gt; BBREGMAN.onmicrosoft.com</a:t>
            </a:r>
          </a:p>
          <a:p>
            <a:pPr marL="466725" lvl="1" indent="-285750">
              <a:buFont typeface="Arial" panose="020B0604020202020204" pitchFamily="34" charset="0"/>
              <a:buChar char="•"/>
            </a:pPr>
            <a:r>
              <a:rPr lang="en-US" dirty="0"/>
              <a:t>Users</a:t>
            </a:r>
          </a:p>
          <a:p>
            <a:pPr marL="466725" lvl="1" indent="-285750">
              <a:buFont typeface="Arial" panose="020B0604020202020204" pitchFamily="34" charset="0"/>
              <a:buChar char="•"/>
            </a:pPr>
            <a:r>
              <a:rPr lang="en-US" dirty="0"/>
              <a:t>Groups</a:t>
            </a:r>
          </a:p>
          <a:p>
            <a:pPr marL="466725" lvl="1" indent="-285750">
              <a:buFont typeface="Arial" panose="020B0604020202020204" pitchFamily="34" charset="0"/>
              <a:buChar char="•"/>
            </a:pPr>
            <a:r>
              <a:rPr lang="en-US" dirty="0"/>
              <a:t>Synchronized and Cloud</a:t>
            </a:r>
          </a:p>
          <a:p>
            <a:pPr marL="466725" lvl="1" indent="-285750">
              <a:buFont typeface="Arial" panose="020B0604020202020204" pitchFamily="34" charset="0"/>
              <a:buChar char="•"/>
            </a:pPr>
            <a:r>
              <a:rPr lang="en-US" dirty="0"/>
              <a:t>External Users</a:t>
            </a:r>
          </a:p>
        </p:txBody>
      </p:sp>
      <p:pic>
        <p:nvPicPr>
          <p:cNvPr id="4" name="Picture 3">
            <a:extLst>
              <a:ext uri="{FF2B5EF4-FFF2-40B4-BE49-F238E27FC236}">
                <a16:creationId xmlns:a16="http://schemas.microsoft.com/office/drawing/2014/main" id="{1CFC3CC4-A78B-4FF9-8D00-C8EEB6FF278F}"/>
              </a:ext>
            </a:extLst>
          </p:cNvPr>
          <p:cNvPicPr>
            <a:picLocks noChangeAspect="1"/>
          </p:cNvPicPr>
          <p:nvPr/>
        </p:nvPicPr>
        <p:blipFill>
          <a:blip r:embed="rId3"/>
          <a:stretch>
            <a:fillRect/>
          </a:stretch>
        </p:blipFill>
        <p:spPr>
          <a:xfrm>
            <a:off x="9762186" y="-39786"/>
            <a:ext cx="2407589" cy="4608813"/>
          </a:xfrm>
          <a:prstGeom prst="rect">
            <a:avLst/>
          </a:prstGeom>
        </p:spPr>
      </p:pic>
      <p:pic>
        <p:nvPicPr>
          <p:cNvPr id="5" name="Picture 4">
            <a:extLst>
              <a:ext uri="{FF2B5EF4-FFF2-40B4-BE49-F238E27FC236}">
                <a16:creationId xmlns:a16="http://schemas.microsoft.com/office/drawing/2014/main" id="{FB9FE74A-5942-40A2-9BAD-DF00066ACB6F}"/>
              </a:ext>
            </a:extLst>
          </p:cNvPr>
          <p:cNvPicPr>
            <a:picLocks noChangeAspect="1"/>
          </p:cNvPicPr>
          <p:nvPr/>
        </p:nvPicPr>
        <p:blipFill>
          <a:blip r:embed="rId4"/>
          <a:stretch>
            <a:fillRect/>
          </a:stretch>
        </p:blipFill>
        <p:spPr>
          <a:xfrm>
            <a:off x="4172241" y="2264620"/>
            <a:ext cx="5010150" cy="5191125"/>
          </a:xfrm>
          <a:prstGeom prst="rect">
            <a:avLst/>
          </a:prstGeom>
        </p:spPr>
      </p:pic>
    </p:spTree>
    <p:extLst>
      <p:ext uri="{BB962C8B-B14F-4D97-AF65-F5344CB8AC3E}">
        <p14:creationId xmlns:p14="http://schemas.microsoft.com/office/powerpoint/2010/main" val="7971900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1a - Create an Azure AD tenant of your choice</a:t>
            </a:r>
          </a:p>
        </p:txBody>
      </p:sp>
      <p:sp>
        <p:nvSpPr>
          <p:cNvPr id="3" name="Vertical Text Placeholder 2"/>
          <p:cNvSpPr>
            <a:spLocks noGrp="1"/>
          </p:cNvSpPr>
          <p:nvPr>
            <p:ph type="body" orient="vert" idx="1"/>
          </p:nvPr>
        </p:nvSpPr>
        <p:spPr>
          <a:xfrm>
            <a:off x="272920" y="1278848"/>
            <a:ext cx="11504845" cy="1326700"/>
          </a:xfrm>
        </p:spPr>
        <p:txBody>
          <a:bodyPr/>
          <a:lstStyle/>
          <a:p>
            <a:pPr marL="466725" lvl="1" indent="-285750">
              <a:buFont typeface="Arial" panose="020B0604020202020204" pitchFamily="34" charset="0"/>
              <a:buChar char="•"/>
            </a:pPr>
            <a:r>
              <a:rPr lang="en-US" dirty="0"/>
              <a:t>Azure AD Tenant creation:</a:t>
            </a:r>
          </a:p>
          <a:p>
            <a:pPr marL="646113" lvl="2" indent="-285750">
              <a:buFont typeface="Arial" panose="020B0604020202020204" pitchFamily="34" charset="0"/>
              <a:buChar char="•"/>
            </a:pPr>
            <a:r>
              <a:rPr lang="en-US" dirty="0"/>
              <a:t>Office365 trial?</a:t>
            </a:r>
          </a:p>
          <a:p>
            <a:pPr marL="646113" lvl="2" indent="-285750">
              <a:buFont typeface="Arial" panose="020B0604020202020204" pitchFamily="34" charset="0"/>
              <a:buChar char="•"/>
            </a:pPr>
            <a:r>
              <a:rPr lang="en-US" dirty="0"/>
              <a:t>MSDN Subscription with AAD Directory?</a:t>
            </a:r>
          </a:p>
          <a:p>
            <a:pPr marL="646113" lvl="2" indent="-285750">
              <a:buFont typeface="Arial" panose="020B0604020202020204" pitchFamily="34" charset="0"/>
              <a:buChar char="•"/>
            </a:pPr>
            <a:r>
              <a:rPr lang="en-US" dirty="0"/>
              <a:t>Test Subscription with AAD Directory?</a:t>
            </a:r>
          </a:p>
          <a:p>
            <a:pPr marL="466725" lvl="1" indent="-285750">
              <a:buFont typeface="Arial" panose="020B0604020202020204" pitchFamily="34" charset="0"/>
              <a:buChar char="•"/>
            </a:pPr>
            <a:r>
              <a:rPr lang="en-US" dirty="0"/>
              <a:t>First setup</a:t>
            </a:r>
          </a:p>
          <a:p>
            <a:pPr marL="646113" lvl="2" indent="-285750">
              <a:buFont typeface="Arial" panose="020B0604020202020204" pitchFamily="34" charset="0"/>
              <a:buChar char="•"/>
            </a:pPr>
            <a:r>
              <a:rPr lang="en-US" dirty="0"/>
              <a:t>Manage your subscription</a:t>
            </a:r>
          </a:p>
          <a:p>
            <a:pPr marL="646113" lvl="2" indent="-285750">
              <a:buFont typeface="Arial" panose="020B0604020202020204" pitchFamily="34" charset="0"/>
              <a:buChar char="•"/>
            </a:pPr>
            <a:r>
              <a:rPr lang="en-US" dirty="0"/>
              <a:t>Configure domains</a:t>
            </a:r>
          </a:p>
          <a:p>
            <a:pPr marL="646113" lvl="2" indent="-285750">
              <a:buFont typeface="Arial" panose="020B0604020202020204" pitchFamily="34" charset="0"/>
              <a:buChar char="•"/>
            </a:pPr>
            <a:r>
              <a:rPr lang="en-US" dirty="0"/>
              <a:t>Create admin accounts (and secure them with MFA)</a:t>
            </a:r>
          </a:p>
          <a:p>
            <a:pPr marL="646113" lvl="2" indent="-285750">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81C55895-BBDE-49A9-A51C-B1488599A003}" type="datetime1">
              <a:rPr lang="en-US" smtClean="0"/>
              <a:t>4/18/2017</a:t>
            </a:fld>
            <a:endParaRPr lang="en-US" dirty="0"/>
          </a:p>
        </p:txBody>
      </p:sp>
      <p:sp>
        <p:nvSpPr>
          <p:cNvPr id="5" name="Slide Number Placeholder 4"/>
          <p:cNvSpPr>
            <a:spLocks noGrp="1"/>
          </p:cNvSpPr>
          <p:nvPr>
            <p:ph type="sldNum" sz="quarter" idx="12"/>
          </p:nvPr>
        </p:nvSpPr>
        <p:spPr/>
        <p:txBody>
          <a:bodyPr/>
          <a:lstStyle/>
          <a:p>
            <a:fld id="{B312AE52-FDF5-433E-9C7C-6ECA2BDE0D9B}" type="slidenum">
              <a:rPr lang="en-US" smtClean="0"/>
              <a:t>14</a:t>
            </a:fld>
            <a:endParaRPr lang="en-US"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4644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Authentication?</a:t>
            </a:r>
          </a:p>
        </p:txBody>
      </p:sp>
      <p:sp>
        <p:nvSpPr>
          <p:cNvPr id="4" name="Content Placeholder 2"/>
          <p:cNvSpPr>
            <a:spLocks noGrp="1"/>
          </p:cNvSpPr>
          <p:nvPr/>
        </p:nvSpPr>
        <p:spPr bwMode="auto">
          <a:xfrm>
            <a:off x="464847" y="1240156"/>
            <a:ext cx="11551142" cy="43106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800"/>
              </a:spcBef>
              <a:buNone/>
            </a:pPr>
            <a:r>
              <a:rPr lang="en-US" i="1" dirty="0"/>
              <a:t>Authentication</a:t>
            </a:r>
            <a:r>
              <a:rPr lang="en-US" dirty="0"/>
              <a:t> is the process that verifies a user’s identity through:</a:t>
            </a:r>
            <a:endParaRPr lang="bs-Latn-BA" dirty="0"/>
          </a:p>
          <a:p>
            <a:pPr marL="173736" indent="-173736">
              <a:spcBef>
                <a:spcPts val="800"/>
              </a:spcBef>
            </a:pPr>
            <a:r>
              <a:rPr lang="en-US" sz="2600" dirty="0"/>
              <a:t>Credentials, at least two components are required</a:t>
            </a:r>
            <a:endParaRPr lang="bs-Latn-BA" sz="2600" dirty="0"/>
          </a:p>
          <a:p>
            <a:pPr marL="173736" indent="-173736">
              <a:spcBef>
                <a:spcPts val="800"/>
              </a:spcBef>
            </a:pPr>
            <a:r>
              <a:rPr lang="en-US" sz="2600" dirty="0"/>
              <a:t>Two types of authentication</a:t>
            </a:r>
            <a:r>
              <a:rPr lang="bs-Latn-BA" sz="2600" dirty="0"/>
              <a:t>:</a:t>
            </a:r>
          </a:p>
          <a:p>
            <a:pPr marL="569023" lvl="2" indent="-173736">
              <a:spcBef>
                <a:spcPts val="800"/>
              </a:spcBef>
            </a:pPr>
            <a:r>
              <a:rPr lang="en-US" sz="2400" dirty="0"/>
              <a:t>Local (interactive) log on to a local computer</a:t>
            </a:r>
          </a:p>
          <a:p>
            <a:pPr marL="569023" lvl="2" indent="-173736">
              <a:spcBef>
                <a:spcPts val="800"/>
              </a:spcBef>
            </a:pPr>
            <a:r>
              <a:rPr lang="en-US" sz="2400" dirty="0"/>
              <a:t>Remote (network) log on for access to resources on another computer</a:t>
            </a:r>
            <a:endParaRPr lang="bs-Latn-BA" sz="2400" dirty="0"/>
          </a:p>
          <a:p>
            <a:pPr marL="288925" lvl="1" indent="0">
              <a:buNone/>
            </a:pPr>
            <a:endParaRPr lang="en-US" dirty="0"/>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456C3D3C-963F-43A1-B626-C467E6274858}"/>
              </a:ext>
            </a:extLst>
          </p:cNvPr>
          <p:cNvPicPr>
            <a:picLocks noChangeAspect="1"/>
          </p:cNvPicPr>
          <p:nvPr/>
        </p:nvPicPr>
        <p:blipFill>
          <a:blip r:embed="rId3"/>
          <a:stretch>
            <a:fillRect/>
          </a:stretch>
        </p:blipFill>
        <p:spPr>
          <a:xfrm>
            <a:off x="6240418" y="3634977"/>
            <a:ext cx="5164638" cy="2315511"/>
          </a:xfrm>
          <a:prstGeom prst="rect">
            <a:avLst/>
          </a:prstGeom>
        </p:spPr>
      </p:pic>
    </p:spTree>
    <p:extLst>
      <p:ext uri="{BB962C8B-B14F-4D97-AF65-F5344CB8AC3E}">
        <p14:creationId xmlns:p14="http://schemas.microsoft.com/office/powerpoint/2010/main" val="1903726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Authorization?</a:t>
            </a:r>
          </a:p>
        </p:txBody>
      </p:sp>
      <p:sp>
        <p:nvSpPr>
          <p:cNvPr id="4" name="Text Placeholder 1"/>
          <p:cNvSpPr txBox="1">
            <a:spLocks/>
          </p:cNvSpPr>
          <p:nvPr/>
        </p:nvSpPr>
        <p:spPr>
          <a:xfrm>
            <a:off x="272920" y="1066800"/>
            <a:ext cx="11743069" cy="5105400"/>
          </a:xfrm>
          <a:prstGeom prst="rect">
            <a:avLst/>
          </a:prstGeom>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ts val="800"/>
              </a:spcBef>
            </a:pPr>
            <a:r>
              <a:rPr lang="en-US" sz="2600" b="0" i="1" kern="0" dirty="0"/>
              <a:t>Authorization</a:t>
            </a:r>
            <a:r>
              <a:rPr lang="en-US" sz="2600" b="0" kern="0" dirty="0"/>
              <a:t> is the process that determines whether to grant or deny a user a requested level of access to a resource</a:t>
            </a:r>
          </a:p>
          <a:p>
            <a:pPr>
              <a:spcBef>
                <a:spcPts val="800"/>
              </a:spcBef>
            </a:pPr>
            <a:r>
              <a:rPr lang="en-US" sz="2600" b="0" kern="0" dirty="0"/>
              <a:t>Three components are required for authorization:</a:t>
            </a:r>
          </a:p>
          <a:p>
            <a:pPr marL="173736" indent="-173736">
              <a:spcBef>
                <a:spcPts val="0"/>
              </a:spcBef>
              <a:buClr>
                <a:srgbClr val="0070C0"/>
              </a:buClr>
              <a:buFont typeface="Arial" panose="020B0604020202020204" pitchFamily="34" charset="0"/>
              <a:buChar char="•"/>
            </a:pPr>
            <a:r>
              <a:rPr lang="en-US" sz="2600" b="0" kern="0" dirty="0"/>
              <a:t>Resource</a:t>
            </a:r>
          </a:p>
          <a:p>
            <a:pPr marL="173736" indent="-173736">
              <a:spcBef>
                <a:spcPts val="0"/>
              </a:spcBef>
              <a:buClr>
                <a:srgbClr val="0070C0"/>
              </a:buClr>
              <a:buFont typeface="Arial" panose="020B0604020202020204" pitchFamily="34" charset="0"/>
              <a:buChar char="•"/>
            </a:pPr>
            <a:r>
              <a:rPr lang="en-US" sz="2600" b="0" kern="0" dirty="0"/>
              <a:t>Access request</a:t>
            </a:r>
          </a:p>
          <a:p>
            <a:pPr marL="173736" indent="-173736">
              <a:spcBef>
                <a:spcPts val="0"/>
              </a:spcBef>
              <a:buClr>
                <a:srgbClr val="0070C0"/>
              </a:buClr>
              <a:buFont typeface="Arial" panose="020B0604020202020204" pitchFamily="34" charset="0"/>
              <a:buChar char="•"/>
            </a:pPr>
            <a:r>
              <a:rPr lang="en-US" sz="2600" b="0" kern="0" dirty="0"/>
              <a:t>Security token</a:t>
            </a:r>
          </a:p>
          <a:p>
            <a:endParaRPr lang="en-US" sz="2600" b="0" kern="0" dirty="0"/>
          </a:p>
          <a:p>
            <a:endParaRPr lang="en-US" sz="2600" b="0" kern="0" dirty="0"/>
          </a:p>
          <a:p>
            <a:endParaRPr lang="en-US" sz="2600" b="0" kern="0" dirty="0"/>
          </a:p>
          <a:p>
            <a:endParaRPr lang="en-US" b="0" kern="0" dirty="0"/>
          </a:p>
          <a:p>
            <a:endParaRPr lang="en-US" b="0" kern="0" dirty="0"/>
          </a:p>
        </p:txBody>
      </p:sp>
      <p:pic>
        <p:nvPicPr>
          <p:cNvPr id="5" name="Picture 4">
            <a:extLst>
              <a:ext uri="{FF2B5EF4-FFF2-40B4-BE49-F238E27FC236}">
                <a16:creationId xmlns:a16="http://schemas.microsoft.com/office/drawing/2014/main" id="{623EA6F4-DE8B-4A58-B559-50766F69D5B3}"/>
              </a:ext>
            </a:extLst>
          </p:cNvPr>
          <p:cNvPicPr>
            <a:picLocks noChangeAspect="1"/>
          </p:cNvPicPr>
          <p:nvPr/>
        </p:nvPicPr>
        <p:blipFill>
          <a:blip r:embed="rId3"/>
          <a:stretch>
            <a:fillRect/>
          </a:stretch>
        </p:blipFill>
        <p:spPr>
          <a:xfrm>
            <a:off x="5261083" y="2760057"/>
            <a:ext cx="6248400" cy="2828925"/>
          </a:xfrm>
          <a:prstGeom prst="rect">
            <a:avLst/>
          </a:prstGeom>
        </p:spPr>
      </p:pic>
      <p:sp>
        <p:nvSpPr>
          <p:cNvPr id="3" name="Rectangle 2">
            <a:extLst>
              <a:ext uri="{FF2B5EF4-FFF2-40B4-BE49-F238E27FC236}">
                <a16:creationId xmlns:a16="http://schemas.microsoft.com/office/drawing/2014/main" id="{685010E1-8DAE-4B6F-9ECB-4D07FF36895A}"/>
              </a:ext>
            </a:extLst>
          </p:cNvPr>
          <p:cNvSpPr/>
          <p:nvPr/>
        </p:nvSpPr>
        <p:spPr>
          <a:xfrm>
            <a:off x="272920" y="4663316"/>
            <a:ext cx="4839993" cy="1200329"/>
          </a:xfrm>
          <a:prstGeom prst="rect">
            <a:avLst/>
          </a:prstGeom>
        </p:spPr>
        <p:txBody>
          <a:bodyPr wrap="square">
            <a:spAutoFit/>
          </a:bodyPr>
          <a:lstStyle/>
          <a:p>
            <a:r>
              <a:rPr lang="nl-NL" dirty="0"/>
              <a:t>AAD </a:t>
            </a:r>
            <a:r>
              <a:rPr lang="nl-NL" dirty="0" err="1"/>
              <a:t>scenarios</a:t>
            </a:r>
            <a:r>
              <a:rPr lang="nl-NL" dirty="0"/>
              <a:t>:</a:t>
            </a:r>
          </a:p>
          <a:p>
            <a:r>
              <a:rPr lang="nl-NL" dirty="0">
                <a:hlinkClick r:id="rId4"/>
              </a:rPr>
              <a:t>https://docs.microsoft.com/en-us/azure/active-directory/develop/active-directory-authentication-scenarios</a:t>
            </a:r>
            <a:r>
              <a:rPr lang="nl-NL" dirty="0"/>
              <a:t> </a:t>
            </a:r>
          </a:p>
        </p:txBody>
      </p:sp>
    </p:spTree>
    <p:extLst>
      <p:ext uri="{BB962C8B-B14F-4D97-AF65-F5344CB8AC3E}">
        <p14:creationId xmlns:p14="http://schemas.microsoft.com/office/powerpoint/2010/main" val="2472209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Claims-Based Identity?</a:t>
            </a:r>
          </a:p>
        </p:txBody>
      </p:sp>
      <p:sp>
        <p:nvSpPr>
          <p:cNvPr id="4" name="Content Placeholder 2"/>
          <p:cNvSpPr>
            <a:spLocks noGrp="1"/>
          </p:cNvSpPr>
          <p:nvPr/>
        </p:nvSpPr>
        <p:spPr bwMode="auto">
          <a:xfrm>
            <a:off x="399244" y="1137126"/>
            <a:ext cx="110114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342900" lvl="1" indent="-342900"/>
            <a:r>
              <a:rPr lang="en-CA" dirty="0"/>
              <a:t>Claims provide information about users</a:t>
            </a:r>
          </a:p>
          <a:p>
            <a:pPr marL="342900" lvl="1" indent="-342900"/>
            <a:r>
              <a:rPr lang="en-CA" dirty="0"/>
              <a:t>Information is provided by the user’s identity provider and is accepted by the application provider</a:t>
            </a:r>
            <a:endParaRPr lang="en-US" dirty="0"/>
          </a:p>
        </p:txBody>
      </p:sp>
      <p:grpSp>
        <p:nvGrpSpPr>
          <p:cNvPr id="3" name="Group 2" descr="Diagram depicting how an identity provider provides security tokens that are sent to the application provider, which is running an AD FS–compatible application."/>
          <p:cNvGrpSpPr/>
          <p:nvPr/>
        </p:nvGrpSpPr>
        <p:grpSpPr>
          <a:xfrm>
            <a:off x="1916130" y="2624804"/>
            <a:ext cx="8422470" cy="3123530"/>
            <a:chOff x="403243" y="2624804"/>
            <a:chExt cx="8422470" cy="3123530"/>
          </a:xfrm>
        </p:grpSpPr>
        <p:sp>
          <p:nvSpPr>
            <p:cNvPr id="5" name="Text Box 3"/>
            <p:cNvSpPr txBox="1">
              <a:spLocks noChangeArrowheads="1"/>
            </p:cNvSpPr>
            <p:nvPr/>
          </p:nvSpPr>
          <p:spPr bwMode="blackWhite">
            <a:xfrm>
              <a:off x="6844080" y="4794226"/>
              <a:ext cx="1981633" cy="954107"/>
            </a:xfrm>
            <a:prstGeom prst="rect">
              <a:avLst/>
            </a:prstGeom>
            <a:noFill/>
            <a:ln w="9525">
              <a:noFill/>
              <a:miter lim="800000"/>
              <a:headEnd/>
              <a:tailEnd/>
            </a:ln>
            <a:effectLst/>
          </p:spPr>
          <p:txBody>
            <a:bodyPr wrap="none">
              <a:spAutoFit/>
              <a:flatTx/>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defRPr/>
              </a:pPr>
              <a:r>
                <a:rPr lang="en-US" sz="2800" b="0" dirty="0">
                  <a:latin typeface="Segoe UI" pitchFamily="34" charset="0"/>
                  <a:ea typeface="Segoe UI" pitchFamily="34" charset="0"/>
                  <a:cs typeface="Segoe UI" pitchFamily="34" charset="0"/>
                </a:rPr>
                <a:t>Application</a:t>
              </a:r>
            </a:p>
            <a:p>
              <a:pPr algn="ctr" eaLnBrk="0" hangingPunct="0">
                <a:defRPr/>
              </a:pPr>
              <a:r>
                <a:rPr lang="en-US" sz="2800" b="0" dirty="0">
                  <a:latin typeface="Segoe UI" pitchFamily="34" charset="0"/>
                  <a:ea typeface="Segoe UI" pitchFamily="34" charset="0"/>
                  <a:cs typeface="Segoe UI" pitchFamily="34" charset="0"/>
                </a:rPr>
                <a:t>Provider</a:t>
              </a:r>
            </a:p>
          </p:txBody>
        </p:sp>
        <p:sp>
          <p:nvSpPr>
            <p:cNvPr id="6" name="Text Box 5"/>
            <p:cNvSpPr txBox="1">
              <a:spLocks noChangeArrowheads="1"/>
            </p:cNvSpPr>
            <p:nvPr/>
          </p:nvSpPr>
          <p:spPr bwMode="blackWhite">
            <a:xfrm>
              <a:off x="403243" y="4794227"/>
              <a:ext cx="1497589" cy="954107"/>
            </a:xfrm>
            <a:prstGeom prst="rect">
              <a:avLst/>
            </a:prstGeom>
            <a:noFill/>
            <a:ln w="9525">
              <a:noFill/>
              <a:miter lim="800000"/>
              <a:headEnd/>
              <a:tailEnd/>
            </a:ln>
            <a:effectLst/>
          </p:spPr>
          <p:txBody>
            <a:bodyPr wrap="none">
              <a:spAutoFit/>
              <a:flatTx/>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eaLnBrk="0" hangingPunct="0">
                <a:defRPr/>
              </a:pPr>
              <a:r>
                <a:rPr lang="en-US" sz="2800" b="0" dirty="0">
                  <a:latin typeface="Segoe UI" pitchFamily="34" charset="0"/>
                  <a:ea typeface="Segoe UI" pitchFamily="34" charset="0"/>
                  <a:cs typeface="Segoe UI" pitchFamily="34" charset="0"/>
                </a:rPr>
                <a:t>Identity</a:t>
              </a:r>
            </a:p>
            <a:p>
              <a:pPr algn="ctr" eaLnBrk="0" hangingPunct="0">
                <a:defRPr/>
              </a:pPr>
              <a:r>
                <a:rPr lang="en-US" sz="2800" b="0" dirty="0">
                  <a:latin typeface="Segoe UI" pitchFamily="34" charset="0"/>
                  <a:ea typeface="Segoe UI" pitchFamily="34" charset="0"/>
                  <a:cs typeface="Segoe UI" pitchFamily="34" charset="0"/>
                </a:rPr>
                <a:t>Provider</a:t>
              </a:r>
            </a:p>
          </p:txBody>
        </p:sp>
        <p:sp>
          <p:nvSpPr>
            <p:cNvPr id="7" name="Text Box 7"/>
            <p:cNvSpPr txBox="1">
              <a:spLocks noChangeArrowheads="1"/>
            </p:cNvSpPr>
            <p:nvPr/>
          </p:nvSpPr>
          <p:spPr bwMode="auto">
            <a:xfrm>
              <a:off x="6975046" y="3323507"/>
              <a:ext cx="1600118" cy="430887"/>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r>
                <a:rPr lang="en-US" sz="2200" b="0" dirty="0">
                  <a:latin typeface="Segoe UI" pitchFamily="34" charset="0"/>
                  <a:ea typeface="Segoe UI" pitchFamily="34" charset="0"/>
                  <a:cs typeface="Segoe UI" pitchFamily="34" charset="0"/>
                </a:rPr>
                <a:t>Application</a:t>
              </a:r>
            </a:p>
          </p:txBody>
        </p:sp>
        <p:sp>
          <p:nvSpPr>
            <p:cNvPr id="8" name="Text Box 11"/>
            <p:cNvSpPr txBox="1">
              <a:spLocks noChangeArrowheads="1"/>
            </p:cNvSpPr>
            <p:nvPr/>
          </p:nvSpPr>
          <p:spPr bwMode="auto">
            <a:xfrm>
              <a:off x="857804" y="2624804"/>
              <a:ext cx="1172116" cy="1107996"/>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defRPr/>
              </a:pPr>
              <a:r>
                <a:rPr lang="en-US" sz="2200" b="0" dirty="0">
                  <a:latin typeface="Segoe UI" pitchFamily="34" charset="0"/>
                  <a:ea typeface="Segoe UI" pitchFamily="34" charset="0"/>
                  <a:cs typeface="Segoe UI" pitchFamily="34" charset="0"/>
                </a:rPr>
                <a:t>Security</a:t>
              </a:r>
            </a:p>
            <a:p>
              <a:pPr>
                <a:defRPr/>
              </a:pPr>
              <a:r>
                <a:rPr lang="en-US" sz="2200" b="0" dirty="0">
                  <a:latin typeface="Segoe UI" pitchFamily="34" charset="0"/>
                  <a:ea typeface="Segoe UI" pitchFamily="34" charset="0"/>
                  <a:cs typeface="Segoe UI" pitchFamily="34" charset="0"/>
                </a:rPr>
                <a:t>Token</a:t>
              </a:r>
            </a:p>
            <a:p>
              <a:pPr>
                <a:defRPr/>
              </a:pPr>
              <a:r>
                <a:rPr lang="en-US" sz="2200" b="0" dirty="0">
                  <a:latin typeface="Segoe UI" pitchFamily="34" charset="0"/>
                  <a:ea typeface="Segoe UI" pitchFamily="34" charset="0"/>
                  <a:cs typeface="Segoe UI" pitchFamily="34" charset="0"/>
                </a:rPr>
                <a:t>Service</a:t>
              </a:r>
            </a:p>
          </p:txBody>
        </p:sp>
        <p:sp>
          <p:nvSpPr>
            <p:cNvPr id="9" name="TextBox 29"/>
            <p:cNvSpPr txBox="1"/>
            <p:nvPr/>
          </p:nvSpPr>
          <p:spPr>
            <a:xfrm>
              <a:off x="1759275" y="3997927"/>
              <a:ext cx="1647053" cy="92333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r>
                <a:rPr lang="en-US" b="0" dirty="0">
                  <a:latin typeface="Segoe UI" pitchFamily="34" charset="0"/>
                  <a:ea typeface="Segoe UI" pitchFamily="34" charset="0"/>
                  <a:cs typeface="Segoe UI" pitchFamily="34" charset="0"/>
                </a:rPr>
                <a:t>Security Token</a:t>
              </a:r>
            </a:p>
            <a:p>
              <a:pPr algn="ctr">
                <a:defRPr/>
              </a:pPr>
              <a:r>
                <a:rPr lang="en-US" b="0" dirty="0">
                  <a:latin typeface="Segoe UI" pitchFamily="34" charset="0"/>
                  <a:ea typeface="Segoe UI" pitchFamily="34" charset="0"/>
                  <a:cs typeface="Segoe UI" pitchFamily="34" charset="0"/>
                </a:rPr>
                <a:t>(Outgoing</a:t>
              </a:r>
            </a:p>
            <a:p>
              <a:pPr algn="ctr">
                <a:defRPr/>
              </a:pPr>
              <a:r>
                <a:rPr lang="en-US" b="0" dirty="0">
                  <a:latin typeface="Segoe UI" pitchFamily="34" charset="0"/>
                  <a:ea typeface="Segoe UI" pitchFamily="34" charset="0"/>
                  <a:cs typeface="Segoe UI" pitchFamily="34" charset="0"/>
                </a:rPr>
                <a:t>Claims)</a:t>
              </a:r>
              <a:endParaRPr lang="en-US" dirty="0"/>
            </a:p>
          </p:txBody>
        </p:sp>
        <p:sp>
          <p:nvSpPr>
            <p:cNvPr id="10" name="TextBox 30"/>
            <p:cNvSpPr txBox="1"/>
            <p:nvPr/>
          </p:nvSpPr>
          <p:spPr>
            <a:xfrm>
              <a:off x="5728303" y="3996154"/>
              <a:ext cx="1647053" cy="92333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defRPr/>
              </a:pPr>
              <a:r>
                <a:rPr lang="en-US" b="0" dirty="0">
                  <a:latin typeface="Segoe UI" pitchFamily="34" charset="0"/>
                  <a:ea typeface="Segoe UI" pitchFamily="34" charset="0"/>
                  <a:cs typeface="Segoe UI" pitchFamily="34" charset="0"/>
                </a:rPr>
                <a:t>Security Token</a:t>
              </a:r>
            </a:p>
            <a:p>
              <a:pPr algn="ctr">
                <a:defRPr/>
              </a:pPr>
              <a:r>
                <a:rPr lang="en-US" b="0" dirty="0">
                  <a:latin typeface="Segoe UI" pitchFamily="34" charset="0"/>
                  <a:ea typeface="Segoe UI" pitchFamily="34" charset="0"/>
                  <a:cs typeface="Segoe UI" pitchFamily="34" charset="0"/>
                </a:rPr>
                <a:t>(Incoming</a:t>
              </a:r>
            </a:p>
            <a:p>
              <a:pPr algn="ctr">
                <a:defRPr/>
              </a:pPr>
              <a:r>
                <a:rPr lang="en-US" b="0" dirty="0">
                  <a:latin typeface="Segoe UI" pitchFamily="34" charset="0"/>
                  <a:ea typeface="Segoe UI" pitchFamily="34" charset="0"/>
                  <a:cs typeface="Segoe UI" pitchFamily="34" charset="0"/>
                </a:rPr>
                <a:t>Claims)</a:t>
              </a:r>
              <a:endParaRPr lang="en-US" dirty="0"/>
            </a:p>
          </p:txBody>
        </p:sp>
        <p:pic>
          <p:nvPicPr>
            <p:cNvPr id="11" name="Picture 10" descr="C:\ID Resources\ID_Editor_Reference\LeX Graphics 7_2013\cloud_fl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528" y="2937768"/>
              <a:ext cx="2248862" cy="129904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bwMode="auto">
            <a:xfrm flipH="1" flipV="1">
              <a:off x="5291850" y="3966067"/>
              <a:ext cx="2083506" cy="6030"/>
            </a:xfrm>
            <a:prstGeom prst="straightConnector1">
              <a:avLst/>
            </a:prstGeom>
            <a:ln>
              <a:solidFill>
                <a:srgbClr val="FF0000"/>
              </a:solidFill>
              <a:headEnd type="arrow" w="med" len="med"/>
              <a:tailEnd type="none"/>
            </a:ln>
            <a:effectLst/>
          </p:spPr>
          <p:style>
            <a:lnRef idx="3">
              <a:schemeClr val="dk1"/>
            </a:lnRef>
            <a:fillRef idx="0">
              <a:schemeClr val="dk1"/>
            </a:fillRef>
            <a:effectRef idx="2">
              <a:schemeClr val="dk1"/>
            </a:effectRef>
            <a:fontRef idx="minor">
              <a:schemeClr val="tx1"/>
            </a:fontRef>
          </p:style>
        </p:cxnSp>
        <p:grpSp>
          <p:nvGrpSpPr>
            <p:cNvPr id="13" name="Group 12"/>
            <p:cNvGrpSpPr/>
            <p:nvPr/>
          </p:nvGrpSpPr>
          <p:grpSpPr>
            <a:xfrm>
              <a:off x="1045064" y="3780412"/>
              <a:ext cx="716019" cy="950274"/>
              <a:chOff x="4584644" y="3469325"/>
              <a:chExt cx="716019" cy="950274"/>
            </a:xfrm>
          </p:grpSpPr>
          <p:pic>
            <p:nvPicPr>
              <p:cNvPr id="14"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4644" y="3469325"/>
                <a:ext cx="518636" cy="920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6847" y="3693888"/>
                <a:ext cx="533816" cy="7257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Arrow Connector 15"/>
            <p:cNvCxnSpPr/>
            <p:nvPr/>
          </p:nvCxnSpPr>
          <p:spPr bwMode="auto">
            <a:xfrm flipV="1">
              <a:off x="1564725" y="3966067"/>
              <a:ext cx="2190152" cy="6030"/>
            </a:xfrm>
            <a:prstGeom prst="straightConnector1">
              <a:avLst/>
            </a:prstGeom>
            <a:ln>
              <a:solidFill>
                <a:srgbClr val="FF0000"/>
              </a:solidFill>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7384821" y="3820363"/>
              <a:ext cx="785544" cy="973863"/>
              <a:chOff x="4584644" y="3430415"/>
              <a:chExt cx="785544" cy="973863"/>
            </a:xfrm>
          </p:grpSpPr>
          <p:pic>
            <p:nvPicPr>
              <p:cNvPr id="1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4644" y="3430415"/>
                <a:ext cx="518636" cy="920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6372" y="3678567"/>
                <a:ext cx="533816" cy="7257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1068559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p:cNvSpPr>
            <a:spLocks noGrp="1"/>
          </p:cNvSpPr>
          <p:nvPr>
            <p:ph type="body" sz="quarter" idx="13"/>
          </p:nvPr>
        </p:nvSpPr>
        <p:spPr/>
        <p:txBody>
          <a:bodyPr/>
          <a:lstStyle/>
          <a:p>
            <a:endParaRPr lang="nl-NL" dirty="0"/>
          </a:p>
        </p:txBody>
      </p:sp>
      <p:sp>
        <p:nvSpPr>
          <p:cNvPr id="52" name="Rectangle 51"/>
          <p:cNvSpPr/>
          <p:nvPr/>
        </p:nvSpPr>
        <p:spPr bwMode="auto">
          <a:xfrm>
            <a:off x="0" y="1564853"/>
            <a:ext cx="12169775" cy="4846783"/>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7" fontAlgn="base">
              <a:spcBef>
                <a:spcPct val="0"/>
              </a:spcBef>
              <a:spcAft>
                <a:spcPct val="0"/>
              </a:spcAft>
            </a:pPr>
            <a:endParaRPr lang="en-US" sz="195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Active Directory vs. Azure AD</a:t>
            </a:r>
          </a:p>
        </p:txBody>
      </p:sp>
      <p:sp>
        <p:nvSpPr>
          <p:cNvPr id="53" name="Vertical Text Placeholder 52"/>
          <p:cNvSpPr>
            <a:spLocks noGrp="1"/>
          </p:cNvSpPr>
          <p:nvPr>
            <p:ph type="body" orient="vert" idx="1"/>
          </p:nvPr>
        </p:nvSpPr>
        <p:spPr/>
        <p:txBody>
          <a:bodyPr/>
          <a:lstStyle/>
          <a:p>
            <a:endParaRPr lang="nl-NL"/>
          </a:p>
        </p:txBody>
      </p:sp>
      <p:sp>
        <p:nvSpPr>
          <p:cNvPr id="3" name="Rectangle 2"/>
          <p:cNvSpPr/>
          <p:nvPr/>
        </p:nvSpPr>
        <p:spPr>
          <a:xfrm>
            <a:off x="417880" y="1013713"/>
            <a:ext cx="3012363" cy="423642"/>
          </a:xfrm>
          <a:prstGeom prst="rect">
            <a:avLst/>
          </a:prstGeom>
        </p:spPr>
        <p:txBody>
          <a:bodyPr wrap="none">
            <a:spAutoFit/>
          </a:bodyPr>
          <a:lstStyle/>
          <a:p>
            <a:r>
              <a:rPr lang="en-US" sz="2153" i="1" dirty="0">
                <a:solidFill>
                  <a:srgbClr val="FFC000"/>
                </a:solidFill>
                <a:latin typeface="+mj-lt"/>
              </a:rPr>
              <a:t>What is the difference?</a:t>
            </a:r>
          </a:p>
        </p:txBody>
      </p:sp>
      <p:pic>
        <p:nvPicPr>
          <p:cNvPr id="4" name="Picture 3" descr="\\MAGNUM\Projects\Microsoft\Cloud Power FY12\Design\ICONS_PNG\Building.png"/>
          <p:cNvPicPr>
            <a:picLocks noChangeAspect="1" noChangeArrowheads="1"/>
          </p:cNvPicPr>
          <p:nvPr/>
        </p:nvPicPr>
        <p:blipFill>
          <a:blip r:embed="rId3" cstate="print">
            <a:biLevel thresh="50000"/>
          </a:blip>
          <a:srcRect/>
          <a:stretch>
            <a:fillRect/>
          </a:stretch>
        </p:blipFill>
        <p:spPr bwMode="auto">
          <a:xfrm>
            <a:off x="2029031" y="4726228"/>
            <a:ext cx="1375711" cy="1375711"/>
          </a:xfrm>
          <a:prstGeom prst="rect">
            <a:avLst/>
          </a:prstGeom>
          <a:noFill/>
          <a:ln>
            <a:noFill/>
          </a:ln>
        </p:spPr>
      </p:pic>
      <p:pic>
        <p:nvPicPr>
          <p:cNvPr id="5" name="Picture 4"/>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2277698" y="2517905"/>
            <a:ext cx="912600" cy="9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3943076" y="2532128"/>
            <a:ext cx="867151" cy="8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MAGNUM\Projects\Microsoft\Cloud Power FY12\Design\ICONS_PNG\Next_Gen_Application.png"/>
          <p:cNvPicPr>
            <a:picLocks noChangeAspect="1" noChangeArrowheads="1"/>
          </p:cNvPicPr>
          <p:nvPr/>
        </p:nvPicPr>
        <p:blipFill>
          <a:blip r:embed="rId6" cstate="print">
            <a:biLevel thresh="50000"/>
          </a:blip>
          <a:srcRect/>
          <a:stretch>
            <a:fillRect/>
          </a:stretch>
        </p:blipFill>
        <p:spPr bwMode="auto">
          <a:xfrm>
            <a:off x="5462334" y="5160676"/>
            <a:ext cx="871935" cy="871935"/>
          </a:xfrm>
          <a:prstGeom prst="rect">
            <a:avLst/>
          </a:prstGeom>
          <a:noFill/>
          <a:ln>
            <a:noFill/>
          </a:ln>
        </p:spPr>
      </p:pic>
      <p:pic>
        <p:nvPicPr>
          <p:cNvPr id="8" name="Picture 2" descr="\\MAGNUM\Projects\Microsoft\Cloud Power FY12\Design\ICONS_PNG\Next_Gen_Application.png"/>
          <p:cNvPicPr>
            <a:picLocks noChangeAspect="1" noChangeArrowheads="1"/>
          </p:cNvPicPr>
          <p:nvPr/>
        </p:nvPicPr>
        <p:blipFill>
          <a:blip r:embed="rId6" cstate="print">
            <a:biLevel thresh="50000"/>
          </a:blip>
          <a:srcRect/>
          <a:stretch>
            <a:fillRect/>
          </a:stretch>
        </p:blipFill>
        <p:spPr bwMode="auto">
          <a:xfrm>
            <a:off x="6416083" y="5160676"/>
            <a:ext cx="871935" cy="871935"/>
          </a:xfrm>
          <a:prstGeom prst="rect">
            <a:avLst/>
          </a:prstGeom>
          <a:noFill/>
          <a:ln>
            <a:noFill/>
          </a:ln>
        </p:spPr>
      </p:pic>
      <p:pic>
        <p:nvPicPr>
          <p:cNvPr id="9" name="Picture 2" descr="\\MAGNUM\Projects\Microsoft\Cloud Power FY12\Design\ICONS_PNG\Devices.png"/>
          <p:cNvPicPr>
            <a:picLocks noChangeAspect="1" noChangeArrowheads="1"/>
          </p:cNvPicPr>
          <p:nvPr/>
        </p:nvPicPr>
        <p:blipFill>
          <a:blip r:embed="rId7" cstate="print">
            <a:biLevel thresh="50000"/>
          </a:blip>
          <a:srcRect l="50000" r="2000" b="50000"/>
          <a:stretch>
            <a:fillRect/>
          </a:stretch>
        </p:blipFill>
        <p:spPr bwMode="auto">
          <a:xfrm>
            <a:off x="8323583" y="5155733"/>
            <a:ext cx="781755" cy="814328"/>
          </a:xfrm>
          <a:prstGeom prst="rect">
            <a:avLst/>
          </a:prstGeom>
          <a:noFill/>
          <a:ln>
            <a:noFill/>
          </a:ln>
        </p:spPr>
      </p:pic>
      <p:pic>
        <p:nvPicPr>
          <p:cNvPr id="10" name="Picture 5" descr="\\MAGNUM\Projects\Microsoft\Cloud Power FY12\Design\Icons\PNGs\Pyramid.png"/>
          <p:cNvPicPr>
            <a:picLocks noChangeAspect="1" noChangeArrowheads="1"/>
          </p:cNvPicPr>
          <p:nvPr/>
        </p:nvPicPr>
        <p:blipFill>
          <a:blip r:embed="rId8" cstate="print">
            <a:biLevel thresh="50000"/>
          </a:blip>
          <a:srcRect/>
          <a:stretch>
            <a:fillRect/>
          </a:stretch>
        </p:blipFill>
        <p:spPr bwMode="auto">
          <a:xfrm>
            <a:off x="3903286" y="4565826"/>
            <a:ext cx="1189701" cy="1189701"/>
          </a:xfrm>
          <a:prstGeom prst="rect">
            <a:avLst/>
          </a:prstGeom>
          <a:noFill/>
          <a:ln>
            <a:noFill/>
          </a:ln>
        </p:spPr>
      </p:pic>
      <p:pic>
        <p:nvPicPr>
          <p:cNvPr id="11" name="Picture 10" descr="\\MAGNUM\Projects\Microsoft\Cloud Power FY12\Design\ICONS_PNG\Application.png"/>
          <p:cNvPicPr>
            <a:picLocks noChangeAspect="1" noChangeArrowheads="1"/>
          </p:cNvPicPr>
          <p:nvPr/>
        </p:nvPicPr>
        <p:blipFill>
          <a:blip r:embed="rId9" cstate="print">
            <a:biLevel thresh="50000"/>
          </a:blip>
          <a:srcRect/>
          <a:stretch>
            <a:fillRect/>
          </a:stretch>
        </p:blipFill>
        <p:spPr bwMode="auto">
          <a:xfrm>
            <a:off x="5500635" y="2133282"/>
            <a:ext cx="791255" cy="791255"/>
          </a:xfrm>
          <a:prstGeom prst="rect">
            <a:avLst/>
          </a:prstGeom>
          <a:noFill/>
          <a:ln>
            <a:noFill/>
          </a:ln>
        </p:spPr>
      </p:pic>
      <p:pic>
        <p:nvPicPr>
          <p:cNvPr id="12" name="Picture 11" descr="\\MAGNUM\Projects\Microsoft\Cloud Power FY12\Design\ICONS_PNG\Application.png"/>
          <p:cNvPicPr>
            <a:picLocks noChangeAspect="1" noChangeArrowheads="1"/>
          </p:cNvPicPr>
          <p:nvPr/>
        </p:nvPicPr>
        <p:blipFill>
          <a:blip r:embed="rId9" cstate="print">
            <a:biLevel thresh="50000"/>
          </a:blip>
          <a:srcRect/>
          <a:stretch>
            <a:fillRect/>
          </a:stretch>
        </p:blipFill>
        <p:spPr bwMode="auto">
          <a:xfrm>
            <a:off x="6430470" y="2129946"/>
            <a:ext cx="791255" cy="791255"/>
          </a:xfrm>
          <a:prstGeom prst="rect">
            <a:avLst/>
          </a:prstGeom>
          <a:noFill/>
          <a:ln>
            <a:noFill/>
          </a:ln>
        </p:spPr>
      </p:pic>
      <p:pic>
        <p:nvPicPr>
          <p:cNvPr id="13" name="Picture 8" descr="\\MAGNUM\Projects\Microsoft\Cloud Power FY12\Design\Icons\PNGs\Cross Platform.png"/>
          <p:cNvPicPr>
            <a:picLocks noChangeAspect="1" noChangeArrowheads="1"/>
          </p:cNvPicPr>
          <p:nvPr/>
        </p:nvPicPr>
        <p:blipFill>
          <a:blip r:embed="rId10" cstate="print">
            <a:biLevel thresh="50000"/>
          </a:blip>
          <a:stretch>
            <a:fillRect/>
          </a:stretch>
        </p:blipFill>
        <p:spPr bwMode="auto">
          <a:xfrm>
            <a:off x="7369833" y="5156256"/>
            <a:ext cx="828712" cy="828712"/>
          </a:xfrm>
          <a:prstGeom prst="rect">
            <a:avLst/>
          </a:prstGeom>
          <a:noFill/>
          <a:ln>
            <a:noFill/>
          </a:ln>
        </p:spPr>
      </p:pic>
      <p:pic>
        <p:nvPicPr>
          <p:cNvPr id="14" name="Picture 8" descr="\\MAGNUM\Projects\Microsoft\Cloud Power FY12\Design\Icons\PNGs\Cross Platform.png"/>
          <p:cNvPicPr>
            <a:picLocks noChangeAspect="1" noChangeArrowheads="1"/>
          </p:cNvPicPr>
          <p:nvPr/>
        </p:nvPicPr>
        <p:blipFill>
          <a:blip r:embed="rId10" cstate="print">
            <a:biLevel thresh="25000"/>
          </a:blip>
          <a:stretch>
            <a:fillRect/>
          </a:stretch>
        </p:blipFill>
        <p:spPr bwMode="auto">
          <a:xfrm>
            <a:off x="7282189" y="2039636"/>
            <a:ext cx="828712" cy="828712"/>
          </a:xfrm>
          <a:prstGeom prst="rect">
            <a:avLst/>
          </a:prstGeom>
          <a:noFill/>
          <a:ln>
            <a:noFill/>
          </a:ln>
        </p:spPr>
      </p:pic>
      <p:pic>
        <p:nvPicPr>
          <p:cNvPr id="15" name="Picture 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7696544" y="2581140"/>
            <a:ext cx="312692" cy="2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MAGNUM\Projects\Microsoft\Cloud Power FY12\Design\ICONS_PNG\Devices.png"/>
          <p:cNvPicPr>
            <a:picLocks noChangeAspect="1" noChangeArrowheads="1"/>
          </p:cNvPicPr>
          <p:nvPr/>
        </p:nvPicPr>
        <p:blipFill>
          <a:blip r:embed="rId7" cstate="print">
            <a:biLevel thresh="50000"/>
          </a:blip>
          <a:srcRect l="50000" r="2000" b="50000"/>
          <a:stretch>
            <a:fillRect/>
          </a:stretch>
        </p:blipFill>
        <p:spPr bwMode="auto">
          <a:xfrm>
            <a:off x="8247656" y="2071339"/>
            <a:ext cx="781755" cy="814328"/>
          </a:xfrm>
          <a:prstGeom prst="rect">
            <a:avLst/>
          </a:prstGeom>
          <a:noFill/>
          <a:ln>
            <a:noFill/>
          </a:ln>
        </p:spPr>
      </p:pic>
      <p:pic>
        <p:nvPicPr>
          <p:cNvPr id="17" name="Picture 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8516664" y="2450520"/>
            <a:ext cx="312692" cy="2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p:nvPr/>
        </p:nvCxnSpPr>
        <p:spPr>
          <a:xfrm>
            <a:off x="1345618" y="4219875"/>
            <a:ext cx="9287789"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45618" y="3823274"/>
            <a:ext cx="1785834" cy="361412"/>
          </a:xfrm>
          <a:prstGeom prst="rect">
            <a:avLst/>
          </a:prstGeom>
          <a:noFill/>
        </p:spPr>
        <p:txBody>
          <a:bodyPr wrap="square" rtlCol="0">
            <a:spAutoFit/>
          </a:bodyPr>
          <a:lstStyle/>
          <a:p>
            <a:r>
              <a:rPr lang="en-US" sz="1761" dirty="0">
                <a:solidFill>
                  <a:schemeClr val="bg2"/>
                </a:solidFill>
              </a:rPr>
              <a:t>CLOUD</a:t>
            </a:r>
          </a:p>
        </p:txBody>
      </p:sp>
      <p:sp>
        <p:nvSpPr>
          <p:cNvPr id="20" name="TextBox 19"/>
          <p:cNvSpPr txBox="1"/>
          <p:nvPr/>
        </p:nvSpPr>
        <p:spPr>
          <a:xfrm>
            <a:off x="1357477" y="4255065"/>
            <a:ext cx="1785834" cy="361412"/>
          </a:xfrm>
          <a:prstGeom prst="rect">
            <a:avLst/>
          </a:prstGeom>
          <a:noFill/>
        </p:spPr>
        <p:txBody>
          <a:bodyPr wrap="square" rtlCol="0">
            <a:spAutoFit/>
          </a:bodyPr>
          <a:lstStyle/>
          <a:p>
            <a:r>
              <a:rPr lang="en-US" sz="1761" dirty="0">
                <a:solidFill>
                  <a:schemeClr val="bg2"/>
                </a:solidFill>
              </a:rPr>
              <a:t>ON PREMISE</a:t>
            </a:r>
          </a:p>
        </p:txBody>
      </p:sp>
      <p:cxnSp>
        <p:nvCxnSpPr>
          <p:cNvPr id="21" name="Straight Connector 20"/>
          <p:cNvCxnSpPr/>
          <p:nvPr/>
        </p:nvCxnSpPr>
        <p:spPr>
          <a:xfrm>
            <a:off x="5008017" y="4899638"/>
            <a:ext cx="3731763"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989512" y="4899639"/>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41922" y="4899639"/>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784188" y="4899639"/>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6539" y="4899639"/>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11891" y="3181153"/>
            <a:ext cx="3731763"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96263" y="2847340"/>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60181" y="2847339"/>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99570" y="2847338"/>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38534" y="2847338"/>
            <a:ext cx="0" cy="333813"/>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828047" y="5523588"/>
            <a:ext cx="1383046" cy="513987"/>
          </a:xfrm>
          <a:prstGeom prst="rect">
            <a:avLst/>
          </a:prstGeom>
          <a:noFill/>
        </p:spPr>
        <p:txBody>
          <a:bodyPr wrap="square" rtlCol="0">
            <a:spAutoFit/>
          </a:bodyPr>
          <a:lstStyle/>
          <a:p>
            <a:r>
              <a:rPr lang="en-US" sz="1370" dirty="0">
                <a:solidFill>
                  <a:schemeClr val="bg2"/>
                </a:solidFill>
              </a:rPr>
              <a:t>Active Directory</a:t>
            </a:r>
          </a:p>
        </p:txBody>
      </p:sp>
      <p:sp>
        <p:nvSpPr>
          <p:cNvPr id="32" name="TextBox 31"/>
          <p:cNvSpPr txBox="1"/>
          <p:nvPr/>
        </p:nvSpPr>
        <p:spPr>
          <a:xfrm>
            <a:off x="3828047" y="3456278"/>
            <a:ext cx="1106634" cy="722823"/>
          </a:xfrm>
          <a:prstGeom prst="rect">
            <a:avLst/>
          </a:prstGeom>
          <a:noFill/>
        </p:spPr>
        <p:txBody>
          <a:bodyPr wrap="square" rtlCol="0">
            <a:spAutoFit/>
          </a:bodyPr>
          <a:lstStyle/>
          <a:p>
            <a:pPr algn="ctr"/>
            <a:r>
              <a:rPr lang="en-US" sz="1370" dirty="0">
                <a:solidFill>
                  <a:schemeClr val="bg2"/>
                </a:solidFill>
              </a:rPr>
              <a:t>Azure Active Directory</a:t>
            </a:r>
          </a:p>
        </p:txBody>
      </p:sp>
      <p:sp>
        <p:nvSpPr>
          <p:cNvPr id="33" name="TextBox 32"/>
          <p:cNvSpPr txBox="1"/>
          <p:nvPr/>
        </p:nvSpPr>
        <p:spPr>
          <a:xfrm>
            <a:off x="5539039" y="5951351"/>
            <a:ext cx="1010042" cy="301177"/>
          </a:xfrm>
          <a:prstGeom prst="rect">
            <a:avLst/>
          </a:prstGeom>
          <a:noFill/>
        </p:spPr>
        <p:txBody>
          <a:bodyPr wrap="square" rtlCol="0">
            <a:spAutoFit/>
          </a:bodyPr>
          <a:lstStyle/>
          <a:p>
            <a:r>
              <a:rPr lang="en-US" sz="1370" dirty="0">
                <a:solidFill>
                  <a:schemeClr val="bg2"/>
                </a:solidFill>
              </a:rPr>
              <a:t>Exchange</a:t>
            </a:r>
          </a:p>
        </p:txBody>
      </p:sp>
      <p:sp>
        <p:nvSpPr>
          <p:cNvPr id="34" name="TextBox 33"/>
          <p:cNvSpPr txBox="1"/>
          <p:nvPr/>
        </p:nvSpPr>
        <p:spPr>
          <a:xfrm>
            <a:off x="6471968" y="5970061"/>
            <a:ext cx="1094827" cy="303160"/>
          </a:xfrm>
          <a:prstGeom prst="rect">
            <a:avLst/>
          </a:prstGeom>
          <a:noFill/>
        </p:spPr>
        <p:txBody>
          <a:bodyPr wrap="square" rtlCol="0">
            <a:spAutoFit/>
          </a:bodyPr>
          <a:lstStyle/>
          <a:p>
            <a:r>
              <a:rPr lang="en-US" sz="1370" dirty="0">
                <a:solidFill>
                  <a:schemeClr val="bg2"/>
                </a:solidFill>
              </a:rPr>
              <a:t>SharePoint</a:t>
            </a:r>
          </a:p>
        </p:txBody>
      </p:sp>
      <p:sp>
        <p:nvSpPr>
          <p:cNvPr id="35" name="TextBox 34"/>
          <p:cNvSpPr txBox="1"/>
          <p:nvPr/>
        </p:nvSpPr>
        <p:spPr>
          <a:xfrm>
            <a:off x="7515063" y="5984967"/>
            <a:ext cx="647959" cy="301177"/>
          </a:xfrm>
          <a:prstGeom prst="rect">
            <a:avLst/>
          </a:prstGeom>
          <a:noFill/>
        </p:spPr>
        <p:txBody>
          <a:bodyPr wrap="square" rtlCol="0">
            <a:spAutoFit/>
          </a:bodyPr>
          <a:lstStyle/>
          <a:p>
            <a:r>
              <a:rPr lang="en-US" sz="1370" dirty="0">
                <a:solidFill>
                  <a:schemeClr val="bg2"/>
                </a:solidFill>
              </a:rPr>
              <a:t>LDAP</a:t>
            </a:r>
          </a:p>
        </p:txBody>
      </p:sp>
      <p:sp>
        <p:nvSpPr>
          <p:cNvPr id="36" name="TextBox 35"/>
          <p:cNvSpPr txBox="1"/>
          <p:nvPr/>
        </p:nvSpPr>
        <p:spPr>
          <a:xfrm>
            <a:off x="8324335" y="5951351"/>
            <a:ext cx="1010042" cy="301177"/>
          </a:xfrm>
          <a:prstGeom prst="rect">
            <a:avLst/>
          </a:prstGeom>
          <a:noFill/>
        </p:spPr>
        <p:txBody>
          <a:bodyPr wrap="square" rtlCol="0">
            <a:spAutoFit/>
          </a:bodyPr>
          <a:lstStyle/>
          <a:p>
            <a:r>
              <a:rPr lang="en-US" sz="1370" dirty="0">
                <a:solidFill>
                  <a:schemeClr val="bg2"/>
                </a:solidFill>
              </a:rPr>
              <a:t>LOB Apps</a:t>
            </a:r>
          </a:p>
        </p:txBody>
      </p:sp>
      <p:sp>
        <p:nvSpPr>
          <p:cNvPr id="37" name="TextBox 36"/>
          <p:cNvSpPr txBox="1"/>
          <p:nvPr/>
        </p:nvSpPr>
        <p:spPr>
          <a:xfrm>
            <a:off x="5390196" y="1757273"/>
            <a:ext cx="1010042" cy="512000"/>
          </a:xfrm>
          <a:prstGeom prst="rect">
            <a:avLst/>
          </a:prstGeom>
          <a:noFill/>
        </p:spPr>
        <p:txBody>
          <a:bodyPr wrap="square" rtlCol="0">
            <a:spAutoFit/>
          </a:bodyPr>
          <a:lstStyle/>
          <a:p>
            <a:pPr algn="ctr"/>
            <a:r>
              <a:rPr lang="en-US" sz="1370" dirty="0">
                <a:solidFill>
                  <a:schemeClr val="bg2"/>
                </a:solidFill>
              </a:rPr>
              <a:t>Exchange</a:t>
            </a:r>
          </a:p>
          <a:p>
            <a:pPr algn="ctr"/>
            <a:r>
              <a:rPr lang="en-US" sz="1370" dirty="0">
                <a:solidFill>
                  <a:schemeClr val="bg2"/>
                </a:solidFill>
              </a:rPr>
              <a:t>Online</a:t>
            </a:r>
          </a:p>
        </p:txBody>
      </p:sp>
      <p:sp>
        <p:nvSpPr>
          <p:cNvPr id="38" name="TextBox 37"/>
          <p:cNvSpPr txBox="1"/>
          <p:nvPr/>
        </p:nvSpPr>
        <p:spPr>
          <a:xfrm>
            <a:off x="6321075" y="1754489"/>
            <a:ext cx="1193988" cy="513987"/>
          </a:xfrm>
          <a:prstGeom prst="rect">
            <a:avLst/>
          </a:prstGeom>
          <a:noFill/>
        </p:spPr>
        <p:txBody>
          <a:bodyPr wrap="square" rtlCol="0">
            <a:spAutoFit/>
          </a:bodyPr>
          <a:lstStyle/>
          <a:p>
            <a:pPr algn="ctr"/>
            <a:r>
              <a:rPr lang="en-US" sz="1370" dirty="0">
                <a:solidFill>
                  <a:schemeClr val="bg2"/>
                </a:solidFill>
              </a:rPr>
              <a:t>SharePoint</a:t>
            </a:r>
          </a:p>
          <a:p>
            <a:pPr algn="ctr"/>
            <a:r>
              <a:rPr lang="en-US" sz="1370" dirty="0">
                <a:solidFill>
                  <a:schemeClr val="bg2"/>
                </a:solidFill>
              </a:rPr>
              <a:t>Online</a:t>
            </a:r>
          </a:p>
        </p:txBody>
      </p:sp>
      <p:sp>
        <p:nvSpPr>
          <p:cNvPr id="39" name="TextBox 38"/>
          <p:cNvSpPr txBox="1"/>
          <p:nvPr/>
        </p:nvSpPr>
        <p:spPr>
          <a:xfrm>
            <a:off x="7244424" y="1840161"/>
            <a:ext cx="1010042" cy="301177"/>
          </a:xfrm>
          <a:prstGeom prst="rect">
            <a:avLst/>
          </a:prstGeom>
          <a:noFill/>
        </p:spPr>
        <p:txBody>
          <a:bodyPr wrap="square" rtlCol="0">
            <a:spAutoFit/>
          </a:bodyPr>
          <a:lstStyle/>
          <a:p>
            <a:pPr algn="ctr"/>
            <a:r>
              <a:rPr lang="en-US" sz="1370" dirty="0">
                <a:solidFill>
                  <a:schemeClr val="bg2"/>
                </a:solidFill>
              </a:rPr>
              <a:t>Graph API</a:t>
            </a:r>
          </a:p>
        </p:txBody>
      </p:sp>
      <p:sp>
        <p:nvSpPr>
          <p:cNvPr id="40" name="TextBox 39"/>
          <p:cNvSpPr txBox="1"/>
          <p:nvPr/>
        </p:nvSpPr>
        <p:spPr>
          <a:xfrm>
            <a:off x="8319244" y="1713984"/>
            <a:ext cx="1010042" cy="512000"/>
          </a:xfrm>
          <a:prstGeom prst="rect">
            <a:avLst/>
          </a:prstGeom>
          <a:noFill/>
        </p:spPr>
        <p:txBody>
          <a:bodyPr wrap="square" rtlCol="0">
            <a:spAutoFit/>
          </a:bodyPr>
          <a:lstStyle/>
          <a:p>
            <a:r>
              <a:rPr lang="en-US" sz="1370" dirty="0">
                <a:solidFill>
                  <a:schemeClr val="bg2"/>
                </a:solidFill>
              </a:rPr>
              <a:t>Cloud Apps</a:t>
            </a:r>
          </a:p>
        </p:txBody>
      </p:sp>
      <p:cxnSp>
        <p:nvCxnSpPr>
          <p:cNvPr id="41" name="Straight Connector 40"/>
          <p:cNvCxnSpPr/>
          <p:nvPr/>
        </p:nvCxnSpPr>
        <p:spPr>
          <a:xfrm>
            <a:off x="584316" y="4212146"/>
            <a:ext cx="9917264" cy="4291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61023" y="3330284"/>
            <a:ext cx="3731763"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45394" y="2996472"/>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009313" y="2996471"/>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848702" y="2996470"/>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787666" y="2996470"/>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57149" y="4848523"/>
            <a:ext cx="3731763"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38644" y="4848524"/>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91054" y="4848524"/>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3320" y="4848524"/>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885671" y="4848524"/>
            <a:ext cx="0" cy="33381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63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1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1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15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15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15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15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15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15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1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5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1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150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nodeType="withEffect">
                                  <p:stCondLst>
                                    <p:cond delay="150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nodeType="withEffect">
                                  <p:stCondLst>
                                    <p:cond delay="15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nodeType="withEffect">
                                  <p:stCondLst>
                                    <p:cond delay="150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par>
                                <p:cTn id="81" presetID="10" presetClass="entr" presetSubtype="0" fill="hold" nodeType="withEffect">
                                  <p:stCondLst>
                                    <p:cond delay="150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par>
                                <p:cTn id="84" presetID="10" presetClass="entr" presetSubtype="0" fill="hold" nodeType="withEffect">
                                  <p:stCondLst>
                                    <p:cond delay="150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37" grpId="0"/>
      <p:bldP spid="38"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AAD - Interfaces and Endpoints</a:t>
            </a:r>
          </a:p>
        </p:txBody>
      </p:sp>
      <p:sp>
        <p:nvSpPr>
          <p:cNvPr id="2" name="Isosceles Triangle 1"/>
          <p:cNvSpPr/>
          <p:nvPr/>
        </p:nvSpPr>
        <p:spPr bwMode="auto">
          <a:xfrm>
            <a:off x="4977163" y="2097626"/>
            <a:ext cx="2755926" cy="2375798"/>
          </a:xfrm>
          <a:prstGeom prst="triangle">
            <a:avLst/>
          </a:prstGeom>
          <a:solidFill>
            <a:schemeClr val="bg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4" name="Right Arrow 3"/>
          <p:cNvSpPr/>
          <p:nvPr/>
        </p:nvSpPr>
        <p:spPr bwMode="auto">
          <a:xfrm rot="10800000">
            <a:off x="7576502" y="3841496"/>
            <a:ext cx="655860" cy="4473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5" name="Right Arrow 4"/>
          <p:cNvSpPr/>
          <p:nvPr/>
        </p:nvSpPr>
        <p:spPr bwMode="auto">
          <a:xfrm>
            <a:off x="4438178" y="2355263"/>
            <a:ext cx="1467753" cy="3579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7" name="Right Arrow 6"/>
          <p:cNvSpPr/>
          <p:nvPr/>
        </p:nvSpPr>
        <p:spPr bwMode="auto">
          <a:xfrm>
            <a:off x="3760432" y="3190206"/>
            <a:ext cx="1787587" cy="3579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8" name="Right Arrow 7"/>
          <p:cNvSpPr/>
          <p:nvPr/>
        </p:nvSpPr>
        <p:spPr bwMode="auto">
          <a:xfrm>
            <a:off x="4288759" y="3909558"/>
            <a:ext cx="722393" cy="3579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10" name="Right Arrow 9"/>
          <p:cNvSpPr/>
          <p:nvPr/>
        </p:nvSpPr>
        <p:spPr bwMode="auto">
          <a:xfrm>
            <a:off x="7248103" y="3190206"/>
            <a:ext cx="984259" cy="3579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6" name="TextBox 5"/>
          <p:cNvSpPr txBox="1"/>
          <p:nvPr/>
        </p:nvSpPr>
        <p:spPr>
          <a:xfrm>
            <a:off x="2115983" y="3061963"/>
            <a:ext cx="1807320" cy="614476"/>
          </a:xfrm>
          <a:prstGeom prst="rect">
            <a:avLst/>
          </a:prstGeom>
          <a:noFill/>
        </p:spPr>
        <p:txBody>
          <a:bodyPr wrap="none" lIns="178958" tIns="143167" rIns="178958" bIns="143167" rtlCol="0">
            <a:spAutoFit/>
          </a:bodyPr>
          <a:lstStyle/>
          <a:p>
            <a:pPr>
              <a:lnSpc>
                <a:spcPct val="90000"/>
              </a:lnSpc>
              <a:spcAft>
                <a:spcPts val="587"/>
              </a:spcAft>
            </a:pPr>
            <a:r>
              <a:rPr lang="en-US" sz="2349" dirty="0"/>
              <a:t>Federation</a:t>
            </a:r>
          </a:p>
        </p:txBody>
      </p:sp>
      <p:sp>
        <p:nvSpPr>
          <p:cNvPr id="12" name="TextBox 11"/>
          <p:cNvSpPr txBox="1"/>
          <p:nvPr/>
        </p:nvSpPr>
        <p:spPr>
          <a:xfrm>
            <a:off x="572734" y="2966876"/>
            <a:ext cx="1651829" cy="944438"/>
          </a:xfrm>
          <a:prstGeom prst="rect">
            <a:avLst/>
          </a:prstGeom>
          <a:noFill/>
        </p:spPr>
        <p:txBody>
          <a:bodyPr wrap="none" lIns="178958" tIns="143167" rIns="178958" bIns="143167" rtlCol="0">
            <a:spAutoFit/>
          </a:bodyPr>
          <a:lstStyle/>
          <a:p>
            <a:pPr algn="r">
              <a:lnSpc>
                <a:spcPct val="80000"/>
              </a:lnSpc>
              <a:spcAft>
                <a:spcPts val="587"/>
              </a:spcAft>
            </a:pPr>
            <a:r>
              <a:rPr lang="en-US" sz="2349" dirty="0"/>
              <a:t>ADFS</a:t>
            </a:r>
          </a:p>
          <a:p>
            <a:pPr algn="r">
              <a:lnSpc>
                <a:spcPct val="80000"/>
              </a:lnSpc>
              <a:spcAft>
                <a:spcPts val="587"/>
              </a:spcAft>
            </a:pPr>
            <a:r>
              <a:rPr lang="en-US" sz="2349" dirty="0"/>
              <a:t>Other </a:t>
            </a:r>
            <a:r>
              <a:rPr lang="en-US" sz="2349" dirty="0" err="1"/>
              <a:t>IdP</a:t>
            </a:r>
            <a:endParaRPr lang="en-US" sz="2349" dirty="0"/>
          </a:p>
        </p:txBody>
      </p:sp>
      <p:sp>
        <p:nvSpPr>
          <p:cNvPr id="14" name="TextBox 13"/>
          <p:cNvSpPr txBox="1"/>
          <p:nvPr/>
        </p:nvSpPr>
        <p:spPr>
          <a:xfrm>
            <a:off x="2132134" y="2195145"/>
            <a:ext cx="2511039" cy="614476"/>
          </a:xfrm>
          <a:prstGeom prst="rect">
            <a:avLst/>
          </a:prstGeom>
          <a:noFill/>
        </p:spPr>
        <p:txBody>
          <a:bodyPr wrap="none" lIns="178958" tIns="143167" rIns="178958" bIns="143167" rtlCol="0">
            <a:spAutoFit/>
          </a:bodyPr>
          <a:lstStyle/>
          <a:p>
            <a:pPr>
              <a:lnSpc>
                <a:spcPct val="90000"/>
              </a:lnSpc>
              <a:spcAft>
                <a:spcPts val="587"/>
              </a:spcAft>
            </a:pPr>
            <a:r>
              <a:rPr lang="en-US" sz="2349" dirty="0"/>
              <a:t>Synchronization</a:t>
            </a:r>
          </a:p>
        </p:txBody>
      </p:sp>
      <p:sp>
        <p:nvSpPr>
          <p:cNvPr id="15" name="TextBox 14"/>
          <p:cNvSpPr txBox="1"/>
          <p:nvPr/>
        </p:nvSpPr>
        <p:spPr>
          <a:xfrm>
            <a:off x="490068" y="2047217"/>
            <a:ext cx="1733582" cy="944438"/>
          </a:xfrm>
          <a:prstGeom prst="rect">
            <a:avLst/>
          </a:prstGeom>
          <a:noFill/>
        </p:spPr>
        <p:txBody>
          <a:bodyPr wrap="none" lIns="178958" tIns="143167" rIns="178958" bIns="143167" rtlCol="0">
            <a:spAutoFit/>
          </a:bodyPr>
          <a:lstStyle/>
          <a:p>
            <a:pPr algn="r">
              <a:lnSpc>
                <a:spcPct val="80000"/>
              </a:lnSpc>
              <a:spcAft>
                <a:spcPts val="587"/>
              </a:spcAft>
            </a:pPr>
            <a:r>
              <a:rPr lang="en-US" sz="2349" dirty="0"/>
              <a:t>DirSync</a:t>
            </a:r>
          </a:p>
          <a:p>
            <a:pPr algn="r">
              <a:lnSpc>
                <a:spcPct val="80000"/>
              </a:lnSpc>
              <a:spcAft>
                <a:spcPts val="587"/>
              </a:spcAft>
            </a:pPr>
            <a:r>
              <a:rPr lang="en-US" sz="2349" dirty="0"/>
              <a:t>AAD Sync</a:t>
            </a:r>
          </a:p>
        </p:txBody>
      </p:sp>
      <p:sp>
        <p:nvSpPr>
          <p:cNvPr id="13" name="Right Brace 12"/>
          <p:cNvSpPr/>
          <p:nvPr/>
        </p:nvSpPr>
        <p:spPr>
          <a:xfrm>
            <a:off x="2115982" y="2195145"/>
            <a:ext cx="175473" cy="6143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18" name="Right Brace 17"/>
          <p:cNvSpPr/>
          <p:nvPr/>
        </p:nvSpPr>
        <p:spPr>
          <a:xfrm>
            <a:off x="2115982" y="3079169"/>
            <a:ext cx="175473" cy="6143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19" name="TextBox 18"/>
          <p:cNvSpPr txBox="1"/>
          <p:nvPr/>
        </p:nvSpPr>
        <p:spPr>
          <a:xfrm>
            <a:off x="2115982" y="3800425"/>
            <a:ext cx="2322195" cy="614399"/>
          </a:xfrm>
          <a:prstGeom prst="rect">
            <a:avLst/>
          </a:prstGeom>
          <a:noFill/>
        </p:spPr>
        <p:txBody>
          <a:bodyPr wrap="none" lIns="178958" tIns="143167" rIns="178958" bIns="143167" rtlCol="0">
            <a:spAutoFit/>
          </a:bodyPr>
          <a:lstStyle/>
          <a:p>
            <a:pPr>
              <a:lnSpc>
                <a:spcPct val="90000"/>
              </a:lnSpc>
              <a:spcAft>
                <a:spcPts val="587"/>
              </a:spcAft>
            </a:pPr>
            <a:r>
              <a:rPr lang="en-US" sz="2349" dirty="0"/>
              <a:t>Administration</a:t>
            </a:r>
          </a:p>
        </p:txBody>
      </p:sp>
      <p:sp>
        <p:nvSpPr>
          <p:cNvPr id="20" name="TextBox 19"/>
          <p:cNvSpPr txBox="1"/>
          <p:nvPr/>
        </p:nvSpPr>
        <p:spPr>
          <a:xfrm>
            <a:off x="327118" y="3729203"/>
            <a:ext cx="1889074" cy="944438"/>
          </a:xfrm>
          <a:prstGeom prst="rect">
            <a:avLst/>
          </a:prstGeom>
          <a:noFill/>
        </p:spPr>
        <p:txBody>
          <a:bodyPr wrap="none" lIns="178958" tIns="143167" rIns="178958" bIns="143167" rtlCol="0">
            <a:spAutoFit/>
          </a:bodyPr>
          <a:lstStyle/>
          <a:p>
            <a:pPr algn="r">
              <a:lnSpc>
                <a:spcPct val="80000"/>
              </a:lnSpc>
              <a:spcAft>
                <a:spcPts val="587"/>
              </a:spcAft>
            </a:pPr>
            <a:r>
              <a:rPr lang="en-US" sz="2349" dirty="0"/>
              <a:t>Azure</a:t>
            </a:r>
          </a:p>
          <a:p>
            <a:pPr algn="r">
              <a:lnSpc>
                <a:spcPct val="80000"/>
              </a:lnSpc>
              <a:spcAft>
                <a:spcPts val="587"/>
              </a:spcAft>
            </a:pPr>
            <a:r>
              <a:rPr lang="en-US" sz="2349" dirty="0"/>
              <a:t>PowerShell</a:t>
            </a:r>
          </a:p>
        </p:txBody>
      </p:sp>
      <p:sp>
        <p:nvSpPr>
          <p:cNvPr id="21" name="Right Brace 20"/>
          <p:cNvSpPr/>
          <p:nvPr/>
        </p:nvSpPr>
        <p:spPr>
          <a:xfrm>
            <a:off x="2107612" y="3841496"/>
            <a:ext cx="175473" cy="6143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22" name="Right Arrow 21"/>
          <p:cNvSpPr/>
          <p:nvPr/>
        </p:nvSpPr>
        <p:spPr bwMode="auto">
          <a:xfrm>
            <a:off x="6890191" y="2380269"/>
            <a:ext cx="1073737" cy="3579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endParaRPr lang="en-US" sz="2349" dirty="0" err="1">
              <a:solidFill>
                <a:schemeClr val="tx1"/>
              </a:solidFill>
              <a:ea typeface="Segoe UI" pitchFamily="34" charset="0"/>
              <a:cs typeface="Segoe UI" pitchFamily="34" charset="0"/>
            </a:endParaRPr>
          </a:p>
        </p:txBody>
      </p:sp>
      <p:sp>
        <p:nvSpPr>
          <p:cNvPr id="23" name="TextBox 22"/>
          <p:cNvSpPr txBox="1"/>
          <p:nvPr/>
        </p:nvSpPr>
        <p:spPr>
          <a:xfrm>
            <a:off x="7858920" y="2256037"/>
            <a:ext cx="1998243" cy="614399"/>
          </a:xfrm>
          <a:prstGeom prst="rect">
            <a:avLst/>
          </a:prstGeom>
          <a:noFill/>
        </p:spPr>
        <p:txBody>
          <a:bodyPr wrap="none" lIns="178958" tIns="143167" rIns="178958" bIns="143167" rtlCol="0">
            <a:spAutoFit/>
          </a:bodyPr>
          <a:lstStyle/>
          <a:p>
            <a:pPr>
              <a:lnSpc>
                <a:spcPct val="90000"/>
              </a:lnSpc>
              <a:spcAft>
                <a:spcPts val="587"/>
              </a:spcAft>
            </a:pPr>
            <a:r>
              <a:rPr lang="en-US" sz="2349" dirty="0"/>
              <a:t>Provisioning</a:t>
            </a:r>
          </a:p>
        </p:txBody>
      </p:sp>
      <p:sp>
        <p:nvSpPr>
          <p:cNvPr id="24" name="TextBox 23"/>
          <p:cNvSpPr txBox="1"/>
          <p:nvPr/>
        </p:nvSpPr>
        <p:spPr>
          <a:xfrm>
            <a:off x="8074575" y="3054974"/>
            <a:ext cx="1807320" cy="614476"/>
          </a:xfrm>
          <a:prstGeom prst="rect">
            <a:avLst/>
          </a:prstGeom>
          <a:noFill/>
        </p:spPr>
        <p:txBody>
          <a:bodyPr wrap="none" lIns="178958" tIns="143167" rIns="178958" bIns="143167" rtlCol="0">
            <a:spAutoFit/>
          </a:bodyPr>
          <a:lstStyle/>
          <a:p>
            <a:pPr>
              <a:lnSpc>
                <a:spcPct val="90000"/>
              </a:lnSpc>
              <a:spcAft>
                <a:spcPts val="587"/>
              </a:spcAft>
            </a:pPr>
            <a:r>
              <a:rPr lang="en-US" sz="2349" dirty="0"/>
              <a:t>Federation</a:t>
            </a:r>
          </a:p>
        </p:txBody>
      </p:sp>
      <p:sp>
        <p:nvSpPr>
          <p:cNvPr id="25" name="TextBox 24"/>
          <p:cNvSpPr txBox="1"/>
          <p:nvPr/>
        </p:nvSpPr>
        <p:spPr>
          <a:xfrm>
            <a:off x="8114576" y="3781314"/>
            <a:ext cx="1752241" cy="614476"/>
          </a:xfrm>
          <a:prstGeom prst="rect">
            <a:avLst/>
          </a:prstGeom>
          <a:noFill/>
        </p:spPr>
        <p:txBody>
          <a:bodyPr wrap="none" lIns="178958" tIns="143167" rIns="178958" bIns="143167" rtlCol="0">
            <a:spAutoFit/>
          </a:bodyPr>
          <a:lstStyle/>
          <a:p>
            <a:pPr>
              <a:lnSpc>
                <a:spcPct val="90000"/>
              </a:lnSpc>
              <a:spcAft>
                <a:spcPts val="587"/>
              </a:spcAft>
            </a:pPr>
            <a:r>
              <a:rPr lang="en-US" sz="2349" dirty="0"/>
              <a:t>Graph API</a:t>
            </a:r>
          </a:p>
        </p:txBody>
      </p:sp>
      <p:sp>
        <p:nvSpPr>
          <p:cNvPr id="26" name="Right Brace 25"/>
          <p:cNvSpPr/>
          <p:nvPr/>
        </p:nvSpPr>
        <p:spPr>
          <a:xfrm flipH="1">
            <a:off x="9683821" y="3049054"/>
            <a:ext cx="175473" cy="6143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27" name="Right Brace 26"/>
          <p:cNvSpPr/>
          <p:nvPr/>
        </p:nvSpPr>
        <p:spPr>
          <a:xfrm flipH="1">
            <a:off x="9689347" y="2380269"/>
            <a:ext cx="167816" cy="33621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28" name="TextBox 27"/>
          <p:cNvSpPr txBox="1"/>
          <p:nvPr/>
        </p:nvSpPr>
        <p:spPr>
          <a:xfrm>
            <a:off x="9683822" y="2898815"/>
            <a:ext cx="2610425" cy="944438"/>
          </a:xfrm>
          <a:prstGeom prst="rect">
            <a:avLst/>
          </a:prstGeom>
          <a:noFill/>
        </p:spPr>
        <p:txBody>
          <a:bodyPr wrap="none" lIns="178958" tIns="143167" rIns="178958" bIns="143167" rtlCol="0">
            <a:spAutoFit/>
          </a:bodyPr>
          <a:lstStyle/>
          <a:p>
            <a:pPr>
              <a:lnSpc>
                <a:spcPct val="80000"/>
              </a:lnSpc>
              <a:spcAft>
                <a:spcPts val="587"/>
              </a:spcAft>
            </a:pPr>
            <a:r>
              <a:rPr lang="en-US" sz="2349" dirty="0"/>
              <a:t>SAML</a:t>
            </a:r>
          </a:p>
          <a:p>
            <a:pPr>
              <a:lnSpc>
                <a:spcPct val="80000"/>
              </a:lnSpc>
              <a:spcAft>
                <a:spcPts val="587"/>
              </a:spcAft>
            </a:pPr>
            <a:r>
              <a:rPr lang="en-US" sz="2349" dirty="0"/>
              <a:t>OpenID Connect</a:t>
            </a:r>
          </a:p>
        </p:txBody>
      </p:sp>
      <p:sp>
        <p:nvSpPr>
          <p:cNvPr id="29" name="TextBox 28"/>
          <p:cNvSpPr txBox="1"/>
          <p:nvPr/>
        </p:nvSpPr>
        <p:spPr>
          <a:xfrm>
            <a:off x="9627883" y="2306367"/>
            <a:ext cx="2507255" cy="578312"/>
          </a:xfrm>
          <a:prstGeom prst="rect">
            <a:avLst/>
          </a:prstGeom>
          <a:noFill/>
        </p:spPr>
        <p:txBody>
          <a:bodyPr wrap="none" lIns="178958" tIns="143167" rIns="178958" bIns="143167" rtlCol="0">
            <a:spAutoFit/>
          </a:bodyPr>
          <a:lstStyle/>
          <a:p>
            <a:pPr>
              <a:lnSpc>
                <a:spcPct val="80000"/>
              </a:lnSpc>
              <a:spcAft>
                <a:spcPts val="587"/>
              </a:spcAft>
            </a:pPr>
            <a:r>
              <a:rPr lang="en-US" sz="2349" dirty="0"/>
              <a:t>Third party APIs</a:t>
            </a:r>
          </a:p>
        </p:txBody>
      </p:sp>
      <p:sp>
        <p:nvSpPr>
          <p:cNvPr id="30" name="Right Brace 29"/>
          <p:cNvSpPr/>
          <p:nvPr/>
        </p:nvSpPr>
        <p:spPr>
          <a:xfrm flipH="1">
            <a:off x="9701369" y="3874328"/>
            <a:ext cx="167816" cy="33621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31" name="TextBox 30"/>
          <p:cNvSpPr txBox="1"/>
          <p:nvPr/>
        </p:nvSpPr>
        <p:spPr>
          <a:xfrm>
            <a:off x="9639906" y="3800426"/>
            <a:ext cx="1214209" cy="578312"/>
          </a:xfrm>
          <a:prstGeom prst="rect">
            <a:avLst/>
          </a:prstGeom>
          <a:noFill/>
        </p:spPr>
        <p:txBody>
          <a:bodyPr wrap="none" lIns="178958" tIns="143167" rIns="178958" bIns="143167" rtlCol="0">
            <a:spAutoFit/>
          </a:bodyPr>
          <a:lstStyle/>
          <a:p>
            <a:pPr>
              <a:lnSpc>
                <a:spcPct val="80000"/>
              </a:lnSpc>
              <a:spcAft>
                <a:spcPts val="587"/>
              </a:spcAft>
            </a:pPr>
            <a:r>
              <a:rPr lang="en-US" sz="2349" dirty="0"/>
              <a:t> SDKs</a:t>
            </a:r>
          </a:p>
        </p:txBody>
      </p:sp>
      <p:sp>
        <p:nvSpPr>
          <p:cNvPr id="16" name="TextBox 15"/>
          <p:cNvSpPr txBox="1"/>
          <p:nvPr/>
        </p:nvSpPr>
        <p:spPr>
          <a:xfrm>
            <a:off x="5517113" y="3548119"/>
            <a:ext cx="1635222" cy="614476"/>
          </a:xfrm>
          <a:prstGeom prst="rect">
            <a:avLst/>
          </a:prstGeom>
          <a:noFill/>
        </p:spPr>
        <p:txBody>
          <a:bodyPr wrap="none" lIns="178958" tIns="143167" rIns="178958" bIns="143167" rtlCol="0">
            <a:spAutoFit/>
          </a:bodyPr>
          <a:lstStyle/>
          <a:p>
            <a:pPr>
              <a:lnSpc>
                <a:spcPct val="90000"/>
              </a:lnSpc>
              <a:spcAft>
                <a:spcPts val="587"/>
              </a:spcAft>
            </a:pPr>
            <a:r>
              <a:rPr lang="en-US" sz="2349" dirty="0"/>
              <a:t>Azure AD</a:t>
            </a:r>
          </a:p>
        </p:txBody>
      </p:sp>
    </p:spTree>
    <p:extLst>
      <p:ext uri="{BB962C8B-B14F-4D97-AF65-F5344CB8AC3E}">
        <p14:creationId xmlns:p14="http://schemas.microsoft.com/office/powerpoint/2010/main" val="30811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Introduction</a:t>
            </a:r>
            <a:endParaRPr lang="nl-NL" dirty="0"/>
          </a:p>
        </p:txBody>
      </p:sp>
      <p:sp>
        <p:nvSpPr>
          <p:cNvPr id="3" name="Vertical Text Placeholder 2"/>
          <p:cNvSpPr>
            <a:spLocks noGrp="1"/>
          </p:cNvSpPr>
          <p:nvPr>
            <p:ph type="body" orient="vert" idx="1"/>
          </p:nvPr>
        </p:nvSpPr>
        <p:spPr/>
        <p:txBody>
          <a:bodyPr/>
          <a:lstStyle/>
          <a:p>
            <a:r>
              <a:rPr lang="nl-NL" sz="2400" dirty="0"/>
              <a:t>Bobby Bregman</a:t>
            </a:r>
          </a:p>
          <a:p>
            <a:endParaRPr lang="nl-NL" sz="2400" dirty="0"/>
          </a:p>
          <a:p>
            <a:r>
              <a:rPr lang="nl-NL" sz="2400" dirty="0"/>
              <a:t>Microsoft </a:t>
            </a:r>
            <a:r>
              <a:rPr lang="nl-NL" sz="2400" dirty="0" err="1"/>
              <a:t>Certified</a:t>
            </a:r>
            <a:r>
              <a:rPr lang="nl-NL" sz="2400" dirty="0"/>
              <a:t> Trainer </a:t>
            </a:r>
            <a:r>
              <a:rPr lang="nl-NL" sz="2400" dirty="0" err="1"/>
              <a:t>since</a:t>
            </a:r>
            <a:r>
              <a:rPr lang="nl-NL" sz="2400" dirty="0"/>
              <a:t> 2009</a:t>
            </a:r>
          </a:p>
          <a:p>
            <a:endParaRPr lang="nl-NL" sz="2400" dirty="0"/>
          </a:p>
          <a:p>
            <a:r>
              <a:rPr lang="nl-NL" sz="2400" dirty="0" err="1"/>
              <a:t>Working</a:t>
            </a:r>
            <a:r>
              <a:rPr lang="nl-NL" sz="2400" dirty="0"/>
              <a:t> @ Motion10 </a:t>
            </a:r>
            <a:r>
              <a:rPr lang="nl-NL" sz="2400" dirty="0" err="1"/>
              <a:t>since</a:t>
            </a:r>
            <a:r>
              <a:rPr lang="nl-NL" sz="2400" dirty="0"/>
              <a:t> </a:t>
            </a:r>
            <a:r>
              <a:rPr lang="nl-NL" sz="2400" dirty="0" err="1"/>
              <a:t>June</a:t>
            </a:r>
            <a:r>
              <a:rPr lang="nl-NL" sz="2400" dirty="0"/>
              <a:t> 2014</a:t>
            </a:r>
          </a:p>
          <a:p>
            <a:endParaRPr lang="nl-NL" sz="2400" dirty="0"/>
          </a:p>
          <a:p>
            <a:r>
              <a:rPr lang="nl-NL" sz="2400" dirty="0" err="1"/>
              <a:t>Specialties</a:t>
            </a:r>
            <a:r>
              <a:rPr lang="nl-NL" sz="2400" dirty="0"/>
              <a:t> (Infra &amp; Development):</a:t>
            </a:r>
          </a:p>
          <a:p>
            <a:pPr marL="285750" indent="-285750">
              <a:buFontTx/>
              <a:buChar char="-"/>
            </a:pPr>
            <a:r>
              <a:rPr lang="nl-NL" sz="2400" dirty="0"/>
              <a:t>SharePoint </a:t>
            </a:r>
            <a:r>
              <a:rPr lang="nl-NL" sz="2400" dirty="0" err="1"/>
              <a:t>since</a:t>
            </a:r>
            <a:r>
              <a:rPr lang="nl-NL" sz="2400" dirty="0"/>
              <a:t> 2006</a:t>
            </a:r>
          </a:p>
          <a:p>
            <a:pPr marL="285750" indent="-285750">
              <a:buFontTx/>
              <a:buChar char="-"/>
            </a:pPr>
            <a:r>
              <a:rPr lang="nl-NL" sz="2400" dirty="0"/>
              <a:t>Lync </a:t>
            </a:r>
            <a:r>
              <a:rPr lang="nl-NL" sz="2400" dirty="0" err="1"/>
              <a:t>since</a:t>
            </a:r>
            <a:r>
              <a:rPr lang="nl-NL" sz="2400" dirty="0"/>
              <a:t> 2009</a:t>
            </a:r>
          </a:p>
          <a:p>
            <a:pPr marL="285750" indent="-285750">
              <a:buFontTx/>
              <a:buChar char="-"/>
            </a:pPr>
            <a:r>
              <a:rPr lang="nl-NL" sz="2400" dirty="0"/>
              <a:t>Office 365 </a:t>
            </a:r>
            <a:r>
              <a:rPr lang="nl-NL" sz="2400" dirty="0" err="1"/>
              <a:t>since</a:t>
            </a:r>
            <a:r>
              <a:rPr lang="nl-NL" sz="2400" dirty="0"/>
              <a:t> 2012</a:t>
            </a:r>
          </a:p>
          <a:p>
            <a:endParaRPr lang="nl-NL" dirty="0"/>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2</a:t>
            </a:fld>
            <a:endParaRPr lang="nl-NL" dirty="0"/>
          </a:p>
        </p:txBody>
      </p:sp>
      <p:sp>
        <p:nvSpPr>
          <p:cNvPr id="6" name="Text Placeholder 5"/>
          <p:cNvSpPr>
            <a:spLocks noGrp="1"/>
          </p:cNvSpPr>
          <p:nvPr>
            <p:ph type="body" sz="quarter" idx="13"/>
          </p:nvPr>
        </p:nvSpPr>
        <p:spPr/>
        <p:txBody>
          <a:bodyPr/>
          <a:lstStyle/>
          <a:p>
            <a:endParaRPr lang="nl-NL"/>
          </a:p>
        </p:txBody>
      </p:sp>
      <p:pic>
        <p:nvPicPr>
          <p:cNvPr id="7" name="Picture 6"/>
          <p:cNvPicPr>
            <a:picLocks noChangeAspect="1"/>
          </p:cNvPicPr>
          <p:nvPr/>
        </p:nvPicPr>
        <p:blipFill>
          <a:blip r:embed="rId3"/>
          <a:stretch>
            <a:fillRect/>
          </a:stretch>
        </p:blipFill>
        <p:spPr>
          <a:xfrm>
            <a:off x="8038016" y="1497900"/>
            <a:ext cx="1676190" cy="1809524"/>
          </a:xfrm>
          <a:prstGeom prst="rect">
            <a:avLst/>
          </a:prstGeom>
        </p:spPr>
      </p:pic>
      <p:sp>
        <p:nvSpPr>
          <p:cNvPr id="8" name="TextBox 7"/>
          <p:cNvSpPr txBox="1"/>
          <p:nvPr/>
        </p:nvSpPr>
        <p:spPr>
          <a:xfrm>
            <a:off x="6225237" y="4843523"/>
            <a:ext cx="5583580" cy="923330"/>
          </a:xfrm>
          <a:prstGeom prst="rect">
            <a:avLst/>
          </a:prstGeom>
          <a:noFill/>
        </p:spPr>
        <p:txBody>
          <a:bodyPr wrap="none" rtlCol="0">
            <a:spAutoFit/>
          </a:bodyPr>
          <a:lstStyle/>
          <a:p>
            <a:r>
              <a:rPr lang="nl-NL" dirty="0"/>
              <a:t>			 http://nl.linkedin.com/in/bobbybregman</a:t>
            </a:r>
          </a:p>
          <a:p>
            <a:r>
              <a:rPr lang="nl-NL" dirty="0"/>
              <a:t>			@</a:t>
            </a:r>
            <a:r>
              <a:rPr lang="nl-NL" dirty="0" err="1"/>
              <a:t>BobbyBregman</a:t>
            </a:r>
            <a:endParaRPr lang="nl-NL" dirty="0"/>
          </a:p>
          <a:p>
            <a:endParaRPr lang="nl-NL"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031" y="3501250"/>
            <a:ext cx="1410159" cy="738130"/>
          </a:xfrm>
          <a:prstGeom prst="rect">
            <a:avLst/>
          </a:prstGeom>
        </p:spPr>
      </p:pic>
      <p:pic>
        <p:nvPicPr>
          <p:cNvPr id="1026" name="Picture 2" descr="image0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987" y="4893998"/>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age0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987" y="5187825"/>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469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04021" y="2179350"/>
            <a:ext cx="5832369" cy="3921281"/>
          </a:xfrm>
          <a:prstGeom prst="rect">
            <a:avLst/>
          </a:prstGeom>
        </p:spPr>
      </p:pic>
      <p:grpSp>
        <p:nvGrpSpPr>
          <p:cNvPr id="53" name="Group 52"/>
          <p:cNvGrpSpPr>
            <a:grpSpLocks noChangeAspect="1"/>
          </p:cNvGrpSpPr>
          <p:nvPr/>
        </p:nvGrpSpPr>
        <p:grpSpPr>
          <a:xfrm rot="10800000" flipH="1">
            <a:off x="9514918" y="5516846"/>
            <a:ext cx="638891" cy="159822"/>
            <a:chOff x="4572000" y="3022238"/>
            <a:chExt cx="789225" cy="197428"/>
          </a:xfrm>
          <a:solidFill>
            <a:schemeClr val="bg1"/>
          </a:solidFill>
        </p:grpSpPr>
        <p:sp>
          <p:nvSpPr>
            <p:cNvPr id="54" name="Oval 53"/>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746" fontAlgn="base">
                <a:spcBef>
                  <a:spcPct val="0"/>
                </a:spcBef>
                <a:spcAft>
                  <a:spcPct val="0"/>
                </a:spcAft>
              </a:pPr>
              <a:endParaRPr lang="en-US" sz="1761">
                <a:solidFill>
                  <a:srgbClr val="FFFFFF"/>
                </a:solidFill>
              </a:endParaRPr>
            </a:p>
          </p:txBody>
        </p:sp>
        <p:cxnSp>
          <p:nvCxnSpPr>
            <p:cNvPr id="55" name="Straight Connector 54"/>
            <p:cNvCxnSpPr>
              <a:endCxn id="54" idx="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a:spLocks noChangeAspect="1"/>
          </p:cNvSpPr>
          <p:nvPr/>
        </p:nvSpPr>
        <p:spPr>
          <a:xfrm>
            <a:off x="9812314" y="5271886"/>
            <a:ext cx="561372" cy="273023"/>
          </a:xfrm>
          <a:prstGeom prst="rect">
            <a:avLst/>
          </a:prstGeom>
          <a:noFill/>
        </p:spPr>
        <p:txBody>
          <a:bodyPr wrap="none" rtlCol="0">
            <a:spAutoFit/>
          </a:bodyPr>
          <a:lstStyle/>
          <a:p>
            <a:pPr algn="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SCIM</a:t>
            </a:r>
          </a:p>
        </p:txBody>
      </p:sp>
      <p:grpSp>
        <p:nvGrpSpPr>
          <p:cNvPr id="57" name="Group 56"/>
          <p:cNvGrpSpPr>
            <a:grpSpLocks noChangeAspect="1"/>
          </p:cNvGrpSpPr>
          <p:nvPr/>
        </p:nvGrpSpPr>
        <p:grpSpPr>
          <a:xfrm>
            <a:off x="9516104" y="3362830"/>
            <a:ext cx="638891" cy="159822"/>
            <a:chOff x="4572000" y="3022238"/>
            <a:chExt cx="789225" cy="197428"/>
          </a:xfrm>
          <a:solidFill>
            <a:schemeClr val="bg1"/>
          </a:solidFill>
        </p:grpSpPr>
        <p:sp>
          <p:nvSpPr>
            <p:cNvPr id="58" name="Oval 57"/>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746" fontAlgn="base">
                <a:spcBef>
                  <a:spcPct val="0"/>
                </a:spcBef>
                <a:spcAft>
                  <a:spcPct val="0"/>
                </a:spcAft>
              </a:pPr>
              <a:endParaRPr lang="en-US" sz="1761">
                <a:solidFill>
                  <a:srgbClr val="FFFFFF"/>
                </a:solidFill>
              </a:endParaRPr>
            </a:p>
          </p:txBody>
        </p:sp>
        <p:cxnSp>
          <p:nvCxnSpPr>
            <p:cNvPr id="59" name="Straight Connector 58"/>
            <p:cNvCxnSpPr>
              <a:endCxn id="58" idx="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TextBox 59"/>
          <p:cNvSpPr txBox="1">
            <a:spLocks noChangeAspect="1"/>
          </p:cNvSpPr>
          <p:nvPr/>
        </p:nvSpPr>
        <p:spPr>
          <a:xfrm>
            <a:off x="9516106" y="2909191"/>
            <a:ext cx="1303562" cy="453714"/>
          </a:xfrm>
          <a:prstGeom prst="rect">
            <a:avLst/>
          </a:prstGeom>
          <a:noFill/>
        </p:spPr>
        <p:txBody>
          <a:bodyPr wrap="none" rtlCol="0">
            <a:spAutoFit/>
          </a:bodyPr>
          <a:lstStyle/>
          <a:p>
            <a:pP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OAuth2 &amp; </a:t>
            </a:r>
          </a:p>
          <a:p>
            <a:pP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OpenID Connect</a:t>
            </a:r>
          </a:p>
        </p:txBody>
      </p:sp>
      <p:grpSp>
        <p:nvGrpSpPr>
          <p:cNvPr id="61" name="Group 60"/>
          <p:cNvGrpSpPr>
            <a:grpSpLocks noChangeAspect="1"/>
          </p:cNvGrpSpPr>
          <p:nvPr/>
        </p:nvGrpSpPr>
        <p:grpSpPr>
          <a:xfrm>
            <a:off x="9516104" y="3890709"/>
            <a:ext cx="638891" cy="159822"/>
            <a:chOff x="4572000" y="3022238"/>
            <a:chExt cx="789225" cy="197428"/>
          </a:xfrm>
          <a:solidFill>
            <a:schemeClr val="bg1"/>
          </a:solidFill>
        </p:grpSpPr>
        <p:sp>
          <p:nvSpPr>
            <p:cNvPr id="62" name="Oval 61"/>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746" fontAlgn="base">
                <a:spcBef>
                  <a:spcPct val="0"/>
                </a:spcBef>
                <a:spcAft>
                  <a:spcPct val="0"/>
                </a:spcAft>
              </a:pPr>
              <a:endParaRPr lang="en-US" sz="1761">
                <a:solidFill>
                  <a:srgbClr val="FFFFFF"/>
                </a:solidFill>
              </a:endParaRPr>
            </a:p>
          </p:txBody>
        </p:sp>
        <p:cxnSp>
          <p:nvCxnSpPr>
            <p:cNvPr id="63" name="Straight Connector 62"/>
            <p:cNvCxnSpPr>
              <a:endCxn id="62" idx="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a:spLocks noChangeAspect="1"/>
          </p:cNvSpPr>
          <p:nvPr/>
        </p:nvSpPr>
        <p:spPr>
          <a:xfrm>
            <a:off x="9832764" y="3583374"/>
            <a:ext cx="595035" cy="273023"/>
          </a:xfrm>
          <a:prstGeom prst="rect">
            <a:avLst/>
          </a:prstGeom>
          <a:noFill/>
        </p:spPr>
        <p:txBody>
          <a:bodyPr wrap="none" rtlCol="0">
            <a:spAutoFit/>
          </a:bodyPr>
          <a:lstStyle/>
          <a:p>
            <a:pP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SAML</a:t>
            </a:r>
          </a:p>
        </p:txBody>
      </p:sp>
      <p:grpSp>
        <p:nvGrpSpPr>
          <p:cNvPr id="65" name="Group 64"/>
          <p:cNvGrpSpPr>
            <a:grpSpLocks noChangeAspect="1"/>
          </p:cNvGrpSpPr>
          <p:nvPr/>
        </p:nvGrpSpPr>
        <p:grpSpPr>
          <a:xfrm>
            <a:off x="9516104" y="4483756"/>
            <a:ext cx="638891" cy="159822"/>
            <a:chOff x="4572000" y="3022238"/>
            <a:chExt cx="789225" cy="197428"/>
          </a:xfrm>
          <a:solidFill>
            <a:schemeClr val="bg1"/>
          </a:solidFill>
        </p:grpSpPr>
        <p:sp>
          <p:nvSpPr>
            <p:cNvPr id="66" name="Oval 65"/>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746" fontAlgn="base">
                <a:spcBef>
                  <a:spcPct val="0"/>
                </a:spcBef>
                <a:spcAft>
                  <a:spcPct val="0"/>
                </a:spcAft>
              </a:pPr>
              <a:endParaRPr lang="en-US" sz="1761">
                <a:solidFill>
                  <a:srgbClr val="FFFFFF"/>
                </a:solidFill>
              </a:endParaRPr>
            </a:p>
          </p:txBody>
        </p:sp>
        <p:cxnSp>
          <p:nvCxnSpPr>
            <p:cNvPr id="67" name="Straight Connector 66"/>
            <p:cNvCxnSpPr>
              <a:endCxn id="66" idx="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8" name="TextBox 67"/>
          <p:cNvSpPr txBox="1">
            <a:spLocks noChangeAspect="1"/>
          </p:cNvSpPr>
          <p:nvPr/>
        </p:nvSpPr>
        <p:spPr>
          <a:xfrm>
            <a:off x="9646774" y="4139991"/>
            <a:ext cx="1194558" cy="273023"/>
          </a:xfrm>
          <a:prstGeom prst="rect">
            <a:avLst/>
          </a:prstGeom>
          <a:noFill/>
        </p:spPr>
        <p:txBody>
          <a:bodyPr wrap="none" rtlCol="0">
            <a:spAutoFit/>
          </a:bodyPr>
          <a:lstStyle/>
          <a:p>
            <a:pP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WS-Federation</a:t>
            </a:r>
          </a:p>
        </p:txBody>
      </p:sp>
      <p:grpSp>
        <p:nvGrpSpPr>
          <p:cNvPr id="69" name="Group 68"/>
          <p:cNvGrpSpPr>
            <a:grpSpLocks noChangeAspect="1"/>
          </p:cNvGrpSpPr>
          <p:nvPr/>
        </p:nvGrpSpPr>
        <p:grpSpPr>
          <a:xfrm>
            <a:off x="9516104" y="5047987"/>
            <a:ext cx="638891" cy="159822"/>
            <a:chOff x="4572000" y="3022238"/>
            <a:chExt cx="789225" cy="197428"/>
          </a:xfrm>
          <a:solidFill>
            <a:schemeClr val="bg1"/>
          </a:solidFill>
        </p:grpSpPr>
        <p:sp>
          <p:nvSpPr>
            <p:cNvPr id="70" name="Oval 69"/>
            <p:cNvSpPr/>
            <p:nvPr/>
          </p:nvSpPr>
          <p:spPr>
            <a:xfrm>
              <a:off x="5163797" y="3022238"/>
              <a:ext cx="197428" cy="19742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1746" fontAlgn="base">
                <a:spcBef>
                  <a:spcPct val="0"/>
                </a:spcBef>
                <a:spcAft>
                  <a:spcPct val="0"/>
                </a:spcAft>
              </a:pPr>
              <a:endParaRPr lang="en-US" sz="1761">
                <a:solidFill>
                  <a:srgbClr val="FFFFFF"/>
                </a:solidFill>
              </a:endParaRPr>
            </a:p>
          </p:txBody>
        </p:sp>
        <p:cxnSp>
          <p:nvCxnSpPr>
            <p:cNvPr id="71" name="Straight Connector 70"/>
            <p:cNvCxnSpPr>
              <a:endCxn id="70" idx="2"/>
            </p:cNvCxnSpPr>
            <p:nvPr/>
          </p:nvCxnSpPr>
          <p:spPr>
            <a:xfrm>
              <a:off x="4572000" y="3115757"/>
              <a:ext cx="591797" cy="5195"/>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TextBox 71"/>
          <p:cNvSpPr txBox="1">
            <a:spLocks noChangeAspect="1"/>
          </p:cNvSpPr>
          <p:nvPr/>
        </p:nvSpPr>
        <p:spPr>
          <a:xfrm>
            <a:off x="9525546" y="4758314"/>
            <a:ext cx="1781257" cy="273023"/>
          </a:xfrm>
          <a:prstGeom prst="rect">
            <a:avLst/>
          </a:prstGeom>
          <a:noFill/>
        </p:spPr>
        <p:txBody>
          <a:bodyPr wrap="none" rtlCol="0">
            <a:spAutoFit/>
          </a:bodyPr>
          <a:lstStyle/>
          <a:p>
            <a:pPr defTabSz="911746" fontAlgn="base">
              <a:spcBef>
                <a:spcPct val="0"/>
              </a:spcBef>
              <a:spcAft>
                <a:spcPct val="0"/>
              </a:spcAft>
            </a:pPr>
            <a:r>
              <a:rPr lang="en-US" sz="1174" dirty="0">
                <a:gradFill>
                  <a:gsLst>
                    <a:gs pos="0">
                      <a:srgbClr val="FFFFFF"/>
                    </a:gs>
                    <a:gs pos="100000">
                      <a:srgbClr val="FFFFFF"/>
                    </a:gs>
                  </a:gsLst>
                  <a:lin ang="5400000" scaled="0"/>
                </a:gradFill>
                <a:ea typeface="ＭＳ Ｐゴシック" charset="0"/>
              </a:rPr>
              <a:t>REST based Graph API</a:t>
            </a:r>
          </a:p>
        </p:txBody>
      </p:sp>
      <p:grpSp>
        <p:nvGrpSpPr>
          <p:cNvPr id="12" name="Group 11"/>
          <p:cNvGrpSpPr>
            <a:grpSpLocks noChangeAspect="1"/>
          </p:cNvGrpSpPr>
          <p:nvPr/>
        </p:nvGrpSpPr>
        <p:grpSpPr>
          <a:xfrm>
            <a:off x="7182253" y="3130043"/>
            <a:ext cx="2326147" cy="2470541"/>
            <a:chOff x="6763375" y="2732513"/>
            <a:chExt cx="2871956" cy="3050237"/>
          </a:xfrm>
        </p:grpSpPr>
        <p:sp>
          <p:nvSpPr>
            <p:cNvPr id="24" name="TextBox 23"/>
            <p:cNvSpPr txBox="1"/>
            <p:nvPr/>
          </p:nvSpPr>
          <p:spPr>
            <a:xfrm>
              <a:off x="7039820" y="4977705"/>
              <a:ext cx="2219479" cy="783105"/>
            </a:xfrm>
            <a:prstGeom prst="rect">
              <a:avLst/>
            </a:prstGeom>
            <a:noFill/>
          </p:spPr>
          <p:txBody>
            <a:bodyPr wrap="none" rtlCol="0">
              <a:spAutoFit/>
            </a:bodyPr>
            <a:lstStyle/>
            <a:p>
              <a:pPr algn="ctr" defTabSz="911746" fontAlgn="base">
                <a:spcBef>
                  <a:spcPct val="0"/>
                </a:spcBef>
                <a:spcAft>
                  <a:spcPct val="0"/>
                </a:spcAft>
              </a:pPr>
              <a:r>
                <a:rPr lang="en-US" sz="1761" dirty="0">
                  <a:gradFill>
                    <a:gsLst>
                      <a:gs pos="0">
                        <a:srgbClr val="FFFFFF"/>
                      </a:gs>
                      <a:gs pos="100000">
                        <a:srgbClr val="FFFFFF"/>
                      </a:gs>
                    </a:gsLst>
                    <a:lin ang="5400000" scaled="0"/>
                  </a:gradFill>
                  <a:ea typeface="ＭＳ Ｐゴシック" charset="0"/>
                </a:rPr>
                <a:t>Microsoft Azure </a:t>
              </a:r>
            </a:p>
            <a:p>
              <a:pPr algn="ctr" defTabSz="911746" fontAlgn="base">
                <a:spcBef>
                  <a:spcPct val="0"/>
                </a:spcBef>
                <a:spcAft>
                  <a:spcPct val="0"/>
                </a:spcAft>
              </a:pPr>
              <a:r>
                <a:rPr lang="en-US" sz="1761" dirty="0">
                  <a:gradFill>
                    <a:gsLst>
                      <a:gs pos="0">
                        <a:srgbClr val="FFFFFF"/>
                      </a:gs>
                      <a:gs pos="100000">
                        <a:srgbClr val="FFFFFF"/>
                      </a:gs>
                    </a:gsLst>
                    <a:lin ang="5400000" scaled="0"/>
                  </a:gradFill>
                  <a:ea typeface="ＭＳ Ｐゴシック" charset="0"/>
                </a:rPr>
                <a:t>Active Directory</a:t>
              </a:r>
            </a:p>
          </p:txBody>
        </p:sp>
        <p:sp>
          <p:nvSpPr>
            <p:cNvPr id="2" name="Rectangle 1"/>
            <p:cNvSpPr/>
            <p:nvPr/>
          </p:nvSpPr>
          <p:spPr bwMode="auto">
            <a:xfrm>
              <a:off x="6763375" y="2732513"/>
              <a:ext cx="2871956" cy="3050237"/>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430" tIns="89430" rIns="33540" bIns="33540" rtlCol="0" anchor="t" anchorCtr="0"/>
            <a:lstStyle/>
            <a:p>
              <a:pPr algn="ctr" defTabSz="911829" fontAlgn="base">
                <a:spcBef>
                  <a:spcPct val="0"/>
                </a:spcBef>
                <a:spcAft>
                  <a:spcPct val="0"/>
                </a:spcAft>
              </a:pPr>
              <a:endParaRPr lang="en-US" sz="1564" spc="-100" dirty="0">
                <a:solidFill>
                  <a:srgbClr val="000000"/>
                </a:solidFill>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7468399" y="3317892"/>
              <a:ext cx="1461908" cy="1449826"/>
            </a:xfrm>
            <a:prstGeom prst="rect">
              <a:avLst/>
            </a:prstGeom>
          </p:spPr>
        </p:pic>
      </p:grpSp>
      <p:sp>
        <p:nvSpPr>
          <p:cNvPr id="36" name="Title 5"/>
          <p:cNvSpPr txBox="1">
            <a:spLocks/>
          </p:cNvSpPr>
          <p:nvPr/>
        </p:nvSpPr>
        <p:spPr>
          <a:xfrm>
            <a:off x="268751" y="295682"/>
            <a:ext cx="11633832" cy="897898"/>
          </a:xfrm>
          <a:prstGeom prst="rect">
            <a:avLst/>
          </a:prstGeom>
        </p:spPr>
        <p:txBody>
          <a:bodyPr vert="horz" wrap="square" lIns="143167" tIns="89479" rIns="143167" bIns="89479"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84" dirty="0">
                <a:solidFill>
                  <a:srgbClr val="505050"/>
                </a:solidFill>
              </a:rPr>
              <a:t>Standards based integrations</a:t>
            </a:r>
          </a:p>
        </p:txBody>
      </p:sp>
      <p:sp>
        <p:nvSpPr>
          <p:cNvPr id="9" name="Rectangle 8"/>
          <p:cNvSpPr/>
          <p:nvPr/>
        </p:nvSpPr>
        <p:spPr>
          <a:xfrm>
            <a:off x="28968" y="1303833"/>
            <a:ext cx="7455456" cy="4005645"/>
          </a:xfrm>
          <a:prstGeom prst="rect">
            <a:avLst/>
          </a:prstGeom>
        </p:spPr>
        <p:txBody>
          <a:bodyPr wrap="square">
            <a:spAutoFit/>
          </a:bodyPr>
          <a:lstStyle/>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Custom LOB applications that integrate with Azure Active Directory</a:t>
            </a:r>
          </a:p>
          <a:p>
            <a:pPr marL="279635" indent="-279635" fontAlgn="base">
              <a:spcAft>
                <a:spcPct val="0"/>
              </a:spcAft>
              <a:buFont typeface="Arial" panose="020B0604020202020204" pitchFamily="34" charset="0"/>
              <a:buChar char="•"/>
            </a:pPr>
            <a:endParaRPr lang="en-US" sz="1957" spc="-88" dirty="0">
              <a:gradFill>
                <a:gsLst>
                  <a:gs pos="3670">
                    <a:srgbClr val="505050"/>
                  </a:gs>
                  <a:gs pos="100000">
                    <a:srgbClr val="505050"/>
                  </a:gs>
                </a:gsLst>
                <a:lin ang="5400000" scaled="0"/>
              </a:gradFill>
            </a:endParaRPr>
          </a:p>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Sign in to Active Directory-integrated applications with cloud identities</a:t>
            </a:r>
          </a:p>
          <a:p>
            <a:pPr marL="279635" indent="-279635" fontAlgn="base">
              <a:spcAft>
                <a:spcPct val="0"/>
              </a:spcAft>
              <a:buFont typeface="Arial" panose="020B0604020202020204" pitchFamily="34" charset="0"/>
              <a:buChar char="•"/>
            </a:pPr>
            <a:endParaRPr lang="en-US" sz="1957" spc="-88" dirty="0">
              <a:gradFill>
                <a:gsLst>
                  <a:gs pos="3670">
                    <a:srgbClr val="505050"/>
                  </a:gs>
                  <a:gs pos="100000">
                    <a:srgbClr val="505050"/>
                  </a:gs>
                </a:gsLst>
                <a:lin ang="5400000" scaled="0"/>
              </a:gradFill>
            </a:endParaRPr>
          </a:p>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Active Directory-integrated applications can access Office 365 and other web APIs</a:t>
            </a:r>
          </a:p>
          <a:p>
            <a:pPr marL="279635" indent="-279635" fontAlgn="base">
              <a:spcAft>
                <a:spcPct val="0"/>
              </a:spcAft>
              <a:buFont typeface="Arial" panose="020B0604020202020204" pitchFamily="34" charset="0"/>
              <a:buChar char="•"/>
            </a:pPr>
            <a:endParaRPr lang="en-US" sz="1957" spc="-88" dirty="0">
              <a:gradFill>
                <a:gsLst>
                  <a:gs pos="3670">
                    <a:srgbClr val="505050"/>
                  </a:gs>
                  <a:gs pos="100000">
                    <a:srgbClr val="505050"/>
                  </a:gs>
                </a:gsLst>
                <a:lin ang="5400000" scaled="0"/>
              </a:gradFill>
            </a:endParaRPr>
          </a:p>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Applications can extend Azure Active Directory schema</a:t>
            </a:r>
          </a:p>
          <a:p>
            <a:pPr marL="279635" indent="-279635" fontAlgn="base">
              <a:spcAft>
                <a:spcPct val="0"/>
              </a:spcAft>
              <a:buFont typeface="Arial" panose="020B0604020202020204" pitchFamily="34" charset="0"/>
              <a:buChar char="•"/>
            </a:pPr>
            <a:endParaRPr lang="en-US" sz="1957" spc="-88" dirty="0">
              <a:gradFill>
                <a:gsLst>
                  <a:gs pos="3670">
                    <a:srgbClr val="505050"/>
                  </a:gs>
                  <a:gs pos="100000">
                    <a:srgbClr val="505050"/>
                  </a:gs>
                </a:gsLst>
                <a:lin ang="5400000" scaled="0"/>
              </a:gradFill>
            </a:endParaRPr>
          </a:p>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Cross-platform support (iOS, Android, and Windows)</a:t>
            </a:r>
          </a:p>
          <a:p>
            <a:pPr fontAlgn="base">
              <a:spcAft>
                <a:spcPct val="0"/>
              </a:spcAft>
            </a:pPr>
            <a:endParaRPr lang="en-US" sz="1957" spc="-88" dirty="0">
              <a:gradFill>
                <a:gsLst>
                  <a:gs pos="3670">
                    <a:srgbClr val="505050"/>
                  </a:gs>
                  <a:gs pos="100000">
                    <a:srgbClr val="505050"/>
                  </a:gs>
                </a:gsLst>
                <a:lin ang="5400000" scaled="0"/>
              </a:gradFill>
            </a:endParaRPr>
          </a:p>
          <a:p>
            <a:pPr marL="279635" indent="-279635" fontAlgn="base">
              <a:spcAft>
                <a:spcPct val="0"/>
              </a:spcAft>
              <a:buFont typeface="Arial" panose="020B0604020202020204" pitchFamily="34" charset="0"/>
              <a:buChar char="•"/>
            </a:pPr>
            <a:r>
              <a:rPr lang="en-US" sz="1957" spc="-88" dirty="0">
                <a:gradFill>
                  <a:gsLst>
                    <a:gs pos="3670">
                      <a:srgbClr val="505050"/>
                    </a:gs>
                    <a:gs pos="100000">
                      <a:srgbClr val="505050"/>
                    </a:gs>
                  </a:gsLst>
                  <a:lin ang="5400000" scaled="0"/>
                </a:gradFill>
              </a:rPr>
              <a:t>Open Standards </a:t>
            </a:r>
          </a:p>
          <a:p>
            <a:pPr fontAlgn="base">
              <a:spcAft>
                <a:spcPct val="0"/>
              </a:spcAft>
            </a:pPr>
            <a:r>
              <a:rPr lang="en-US" sz="1957" spc="-88" dirty="0">
                <a:gradFill>
                  <a:gsLst>
                    <a:gs pos="3670">
                      <a:srgbClr val="505050"/>
                    </a:gs>
                    <a:gs pos="100000">
                      <a:srgbClr val="505050"/>
                    </a:gs>
                  </a:gsLst>
                  <a:lin ang="5400000" scaled="0"/>
                </a:gradFill>
              </a:rPr>
              <a:t>     (SAML, </a:t>
            </a:r>
            <a:r>
              <a:rPr lang="en-US" sz="1957" spc="-88" dirty="0" err="1">
                <a:gradFill>
                  <a:gsLst>
                    <a:gs pos="3670">
                      <a:srgbClr val="505050"/>
                    </a:gs>
                    <a:gs pos="100000">
                      <a:srgbClr val="505050"/>
                    </a:gs>
                  </a:gsLst>
                  <a:lin ang="5400000" scaled="0"/>
                </a:gradFill>
              </a:rPr>
              <a:t>OAuth</a:t>
            </a:r>
            <a:r>
              <a:rPr lang="en-US" sz="1957" spc="-88" dirty="0">
                <a:gradFill>
                  <a:gsLst>
                    <a:gs pos="3670">
                      <a:srgbClr val="505050"/>
                    </a:gs>
                    <a:gs pos="100000">
                      <a:srgbClr val="505050"/>
                    </a:gs>
                  </a:gsLst>
                  <a:lin ang="5400000" scaled="0"/>
                </a:gradFill>
              </a:rPr>
              <a:t> 2.0, </a:t>
            </a:r>
            <a:r>
              <a:rPr lang="en-US" sz="1957" spc="-88" dirty="0" err="1">
                <a:gradFill>
                  <a:gsLst>
                    <a:gs pos="3670">
                      <a:srgbClr val="505050"/>
                    </a:gs>
                    <a:gs pos="100000">
                      <a:srgbClr val="505050"/>
                    </a:gs>
                  </a:gsLst>
                  <a:lin ang="5400000" scaled="0"/>
                </a:gradFill>
              </a:rPr>
              <a:t>OpenID</a:t>
            </a:r>
            <a:r>
              <a:rPr lang="en-US" sz="1957" spc="-88" dirty="0">
                <a:gradFill>
                  <a:gsLst>
                    <a:gs pos="3670">
                      <a:srgbClr val="505050"/>
                    </a:gs>
                    <a:gs pos="100000">
                      <a:srgbClr val="505050"/>
                    </a:gs>
                  </a:gsLst>
                  <a:lin ang="5400000" scaled="0"/>
                </a:gradFill>
              </a:rPr>
              <a:t> Connect, </a:t>
            </a:r>
            <a:r>
              <a:rPr lang="en-US" sz="1957" spc="-88" dirty="0" err="1">
                <a:gradFill>
                  <a:gsLst>
                    <a:gs pos="3670">
                      <a:srgbClr val="505050"/>
                    </a:gs>
                    <a:gs pos="100000">
                      <a:srgbClr val="505050"/>
                    </a:gs>
                  </a:gsLst>
                  <a:lin ang="5400000" scaled="0"/>
                </a:gradFill>
              </a:rPr>
              <a:t>Odata</a:t>
            </a:r>
            <a:r>
              <a:rPr lang="en-US" sz="1957" spc="-88" dirty="0">
                <a:gradFill>
                  <a:gsLst>
                    <a:gs pos="3670">
                      <a:srgbClr val="505050"/>
                    </a:gs>
                    <a:gs pos="100000">
                      <a:srgbClr val="505050"/>
                    </a:gs>
                  </a:gsLst>
                  <a:lin ang="5400000" scaled="0"/>
                </a:gradFill>
              </a:rPr>
              <a:t> 3.0)</a:t>
            </a:r>
          </a:p>
        </p:txBody>
      </p:sp>
    </p:spTree>
    <p:extLst>
      <p:ext uri="{BB962C8B-B14F-4D97-AF65-F5344CB8AC3E}">
        <p14:creationId xmlns:p14="http://schemas.microsoft.com/office/powerpoint/2010/main" val="3255814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500"/>
                                        <p:tgtEl>
                                          <p:spTgt spid="7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0" grpId="0"/>
      <p:bldP spid="64" grpId="0"/>
      <p:bldP spid="68" grpId="0"/>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Microsoft </a:t>
            </a:r>
            <a:r>
              <a:rPr lang="nl-NL" dirty="0" err="1"/>
              <a:t>Identities</a:t>
            </a:r>
            <a:endParaRPr lang="nl-NL" dirty="0"/>
          </a:p>
        </p:txBody>
      </p:sp>
      <p:sp>
        <p:nvSpPr>
          <p:cNvPr id="3" name="Vertical Text Placeholder 2"/>
          <p:cNvSpPr>
            <a:spLocks noGrp="1"/>
          </p:cNvSpPr>
          <p:nvPr>
            <p:ph type="body" orient="vert" idx="1"/>
          </p:nvPr>
        </p:nvSpPr>
        <p:spPr/>
        <p:txBody>
          <a:bodyPr/>
          <a:lstStyle/>
          <a:p>
            <a:endParaRPr lang="nl-NL"/>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21</a:t>
            </a:fld>
            <a:endParaRPr lang="nl-NL" dirty="0"/>
          </a:p>
        </p:txBody>
      </p:sp>
      <p:sp>
        <p:nvSpPr>
          <p:cNvPr id="6" name="Text Placeholder 5"/>
          <p:cNvSpPr>
            <a:spLocks noGrp="1"/>
          </p:cNvSpPr>
          <p:nvPr>
            <p:ph type="body" sz="quarter" idx="13"/>
          </p:nvPr>
        </p:nvSpPr>
        <p:spPr/>
        <p:txBody>
          <a:bodyPr/>
          <a:lstStyle/>
          <a:p>
            <a:endParaRPr lang="nl-NL"/>
          </a:p>
        </p:txBody>
      </p:sp>
      <p:sp>
        <p:nvSpPr>
          <p:cNvPr id="7" name="Rectangle 6"/>
          <p:cNvSpPr/>
          <p:nvPr/>
        </p:nvSpPr>
        <p:spPr bwMode="auto">
          <a:xfrm>
            <a:off x="1926220" y="1479213"/>
            <a:ext cx="4472699" cy="4205193"/>
          </a:xfrm>
          <a:prstGeom prst="rect">
            <a:avLst/>
          </a:prstGeom>
          <a:solidFill>
            <a:srgbClr val="0088EE"/>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2443635" y="2119511"/>
            <a:ext cx="3300812" cy="18234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rgbClr val="002050"/>
            </a:solid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endParaRPr>
          </a:p>
        </p:txBody>
      </p:sp>
      <p:sp>
        <p:nvSpPr>
          <p:cNvPr id="9" name="Rectangle 8"/>
          <p:cNvSpPr/>
          <p:nvPr/>
        </p:nvSpPr>
        <p:spPr bwMode="auto">
          <a:xfrm>
            <a:off x="6652572" y="1489299"/>
            <a:ext cx="4472699" cy="4205193"/>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28"/>
          <p:cNvSpPr>
            <a:spLocks noChangeAspect="1"/>
          </p:cNvSpPr>
          <p:nvPr/>
        </p:nvSpPr>
        <p:spPr bwMode="black">
          <a:xfrm>
            <a:off x="7220055" y="2140497"/>
            <a:ext cx="3300812" cy="18234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rgbClr val="002050"/>
            </a:solidFill>
          </a:ln>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endParaRPr>
          </a:p>
        </p:txBody>
      </p:sp>
      <p:grpSp>
        <p:nvGrpSpPr>
          <p:cNvPr id="11" name="Group 10"/>
          <p:cNvGrpSpPr>
            <a:grpSpLocks noChangeAspect="1"/>
          </p:cNvGrpSpPr>
          <p:nvPr/>
        </p:nvGrpSpPr>
        <p:grpSpPr>
          <a:xfrm>
            <a:off x="3824306" y="4829351"/>
            <a:ext cx="754073" cy="736605"/>
            <a:chOff x="8800614" y="4897319"/>
            <a:chExt cx="837982" cy="818570"/>
          </a:xfrm>
          <a:solidFill>
            <a:srgbClr val="0088EE"/>
          </a:solidFill>
        </p:grpSpPr>
        <p:sp>
          <p:nvSpPr>
            <p:cNvPr id="12" name="TextBox 11"/>
            <p:cNvSpPr txBox="1"/>
            <p:nvPr/>
          </p:nvSpPr>
          <p:spPr>
            <a:xfrm>
              <a:off x="8800614" y="4897319"/>
              <a:ext cx="837982" cy="514661"/>
            </a:xfrm>
            <a:prstGeom prst="rect">
              <a:avLst/>
            </a:prstGeom>
            <a:grpFill/>
            <a:ln w="25400" cap="flat" cmpd="sng" algn="ctr">
              <a:noFill/>
              <a:prstDash val="solid"/>
            </a:ln>
            <a:effectLst>
              <a:outerShdw blurRad="76200" algn="ctr" rotWithShape="0">
                <a:prstClr val="black">
                  <a:alpha val="30000"/>
                </a:prstClr>
              </a:outerShdw>
            </a:effectLst>
          </p:spPr>
          <p:txBody>
            <a:bodyPr wrap="none" lIns="93260" tIns="93260" rIns="93260" bIns="93260" rtlCol="0" anchor="ctr"/>
            <a:lstStyle>
              <a:defPPr>
                <a:defRPr lang="en-US"/>
              </a:defPPr>
              <a:lvl1pPr algn="ctr">
                <a:defRPr sz="1800">
                  <a:solidFill>
                    <a:schemeClr val="bg1"/>
                  </a:solidFill>
                  <a:latin typeface="Segoe UI" pitchFamily="34" charset="0"/>
                  <a:cs typeface="Segoe UI" pitchFamily="34" charset="0"/>
                </a:defRPr>
              </a:lvl1pPr>
            </a:lstStyle>
            <a:p>
              <a:pPr defTabSz="914400">
                <a:defRPr/>
              </a:pPr>
              <a:endParaRPr lang="en-US" sz="1836" kern="0" dirty="0">
                <a:solidFill>
                  <a:srgbClr val="505050"/>
                </a:solidFill>
              </a:endParaRPr>
            </a:p>
          </p:txBody>
        </p:sp>
        <p:sp>
          <p:nvSpPr>
            <p:cNvPr id="13" name="TextBox 12"/>
            <p:cNvSpPr txBox="1"/>
            <p:nvPr/>
          </p:nvSpPr>
          <p:spPr>
            <a:xfrm>
              <a:off x="8800614" y="5411089"/>
              <a:ext cx="837982" cy="304800"/>
            </a:xfrm>
            <a:prstGeom prst="rect">
              <a:avLst/>
            </a:prstGeom>
            <a:grpFill/>
            <a:ln w="25400" cap="flat" cmpd="sng" algn="ctr">
              <a:noFill/>
              <a:prstDash val="solid"/>
            </a:ln>
            <a:effectLst>
              <a:outerShdw blurRad="76200" algn="ctr" rotWithShape="0">
                <a:prstClr val="black">
                  <a:alpha val="30000"/>
                </a:prstClr>
              </a:outerShdw>
            </a:effectLst>
          </p:spPr>
          <p:txBody>
            <a:bodyPr wrap="none" lIns="93260" tIns="93260" rIns="93260" bIns="93260" rtlCol="0" anchor="ctr"/>
            <a:lstStyle>
              <a:defPPr>
                <a:defRPr lang="en-US"/>
              </a:defPPr>
              <a:lvl1pPr algn="ctr">
                <a:defRPr sz="1800">
                  <a:solidFill>
                    <a:schemeClr val="bg1"/>
                  </a:solidFill>
                  <a:latin typeface="Segoe UI" pitchFamily="34" charset="0"/>
                  <a:cs typeface="Segoe UI" pitchFamily="34" charset="0"/>
                </a:defRPr>
              </a:lvl1pPr>
            </a:lstStyle>
            <a:p>
              <a:pPr defTabSz="914400">
                <a:defRPr/>
              </a:pPr>
              <a:r>
                <a:rPr lang="en-US" sz="1836" kern="0" dirty="0">
                  <a:solidFill>
                    <a:srgbClr val="FFFFFF"/>
                  </a:solidFill>
                </a:rPr>
                <a:t>User</a:t>
              </a:r>
            </a:p>
          </p:txBody>
        </p:sp>
        <p:pic>
          <p:nvPicPr>
            <p:cNvPr id="1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98486" y="4968279"/>
              <a:ext cx="642239" cy="413240"/>
            </a:xfrm>
            <a:prstGeom prst="rect">
              <a:avLst/>
            </a:prstGeom>
            <a:grpFill/>
            <a:extLst/>
          </p:spPr>
        </p:pic>
      </p:grpSp>
      <p:sp>
        <p:nvSpPr>
          <p:cNvPr id="15" name="Rectangle 14"/>
          <p:cNvSpPr/>
          <p:nvPr/>
        </p:nvSpPr>
        <p:spPr>
          <a:xfrm>
            <a:off x="2430469" y="4139982"/>
            <a:ext cx="1700660" cy="478680"/>
          </a:xfrm>
          <a:prstGeom prst="rect">
            <a:avLst/>
          </a:prstGeom>
          <a:solidFill>
            <a:srgbClr val="0088EE"/>
          </a:solidFill>
        </p:spPr>
        <p:txBody>
          <a:bodyPr wrap="none" lIns="77696" tIns="38847" rIns="77696" bIns="38847">
            <a:spAutoFit/>
          </a:bodyPr>
          <a:lstStyle/>
          <a:p>
            <a:pPr algn="r" defTabSz="914400">
              <a:defRPr/>
            </a:pPr>
            <a:r>
              <a:rPr lang="en-US" sz="1326" kern="0" dirty="0">
                <a:solidFill>
                  <a:srgbClr val="FFFFFF"/>
                </a:solidFill>
              </a:rPr>
              <a:t>Microsoft Account</a:t>
            </a:r>
          </a:p>
          <a:p>
            <a:pPr algn="r" defTabSz="914400">
              <a:defRPr/>
            </a:pPr>
            <a:r>
              <a:rPr lang="en-US" sz="1224" i="1" kern="0" dirty="0">
                <a:solidFill>
                  <a:srgbClr val="FFFFFF"/>
                </a:solidFill>
              </a:rPr>
              <a:t>Ex: alice@outlook.com</a:t>
            </a:r>
          </a:p>
        </p:txBody>
      </p:sp>
      <p:cxnSp>
        <p:nvCxnSpPr>
          <p:cNvPr id="16" name="Straight Connector 15"/>
          <p:cNvCxnSpPr/>
          <p:nvPr/>
        </p:nvCxnSpPr>
        <p:spPr>
          <a:xfrm>
            <a:off x="4201342" y="4042850"/>
            <a:ext cx="0" cy="643307"/>
          </a:xfrm>
          <a:prstGeom prst="line">
            <a:avLst/>
          </a:prstGeom>
          <a:solidFill>
            <a:srgbClr val="0088EE"/>
          </a:solidFill>
          <a:ln w="28575" cap="flat" cmpd="sng" algn="ctr">
            <a:solidFill>
              <a:srgbClr val="FFFFFF">
                <a:lumMod val="65000"/>
                <a:lumOff val="35000"/>
              </a:srgbClr>
            </a:solidFill>
            <a:prstDash val="solid"/>
            <a:headEnd type="none"/>
            <a:tailEnd type="none"/>
          </a:ln>
          <a:effectLst/>
        </p:spPr>
      </p:cxnSp>
      <p:pic>
        <p:nvPicPr>
          <p:cNvPr id="17" name="Picture 16"/>
          <p:cNvPicPr>
            <a:picLocks noChangeAspect="1"/>
          </p:cNvPicPr>
          <p:nvPr/>
        </p:nvPicPr>
        <p:blipFill>
          <a:blip r:embed="rId4"/>
          <a:stretch>
            <a:fillRect/>
          </a:stretch>
        </p:blipFill>
        <p:spPr>
          <a:xfrm>
            <a:off x="3444929" y="3002029"/>
            <a:ext cx="591739" cy="613655"/>
          </a:xfrm>
          <a:prstGeom prst="rect">
            <a:avLst/>
          </a:prstGeom>
          <a:solidFill>
            <a:srgbClr val="0088EE"/>
          </a:solidFill>
          <a:ln>
            <a:noFill/>
          </a:ln>
        </p:spPr>
      </p:pic>
      <p:pic>
        <p:nvPicPr>
          <p:cNvPr id="18" name="Picture 17"/>
          <p:cNvPicPr>
            <a:picLocks noChangeAspect="1"/>
          </p:cNvPicPr>
          <p:nvPr/>
        </p:nvPicPr>
        <p:blipFill>
          <a:blip r:embed="rId5"/>
          <a:stretch>
            <a:fillRect/>
          </a:stretch>
        </p:blipFill>
        <p:spPr>
          <a:xfrm>
            <a:off x="4158128" y="3002029"/>
            <a:ext cx="977498" cy="287500"/>
          </a:xfrm>
          <a:prstGeom prst="rect">
            <a:avLst/>
          </a:prstGeom>
          <a:noFill/>
        </p:spPr>
      </p:pic>
      <p:pic>
        <p:nvPicPr>
          <p:cNvPr id="19" name="Picture 18"/>
          <p:cNvPicPr>
            <a:picLocks noChangeAspect="1"/>
          </p:cNvPicPr>
          <p:nvPr/>
        </p:nvPicPr>
        <p:blipFill>
          <a:blip r:embed="rId6"/>
          <a:stretch>
            <a:fillRect/>
          </a:stretch>
        </p:blipFill>
        <p:spPr>
          <a:xfrm>
            <a:off x="4141735" y="3353383"/>
            <a:ext cx="993892" cy="244621"/>
          </a:xfrm>
          <a:prstGeom prst="rect">
            <a:avLst/>
          </a:prstGeom>
          <a:solidFill>
            <a:srgbClr val="0088EE"/>
          </a:solidFill>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6400" y="3074342"/>
            <a:ext cx="1029967" cy="314896"/>
          </a:xfrm>
          <a:prstGeom prst="rect">
            <a:avLst/>
          </a:prstGeom>
          <a:solidFill>
            <a:srgbClr val="EB3C00"/>
          </a:solidFill>
        </p:spPr>
      </p:pic>
      <p:grpSp>
        <p:nvGrpSpPr>
          <p:cNvPr id="21" name="Group 20"/>
          <p:cNvGrpSpPr>
            <a:grpSpLocks noChangeAspect="1"/>
          </p:cNvGrpSpPr>
          <p:nvPr/>
        </p:nvGrpSpPr>
        <p:grpSpPr>
          <a:xfrm>
            <a:off x="8538909" y="4805532"/>
            <a:ext cx="786608" cy="768386"/>
            <a:chOff x="8800614" y="4897319"/>
            <a:chExt cx="837982" cy="818570"/>
          </a:xfrm>
          <a:solidFill>
            <a:srgbClr val="6DC2E9"/>
          </a:solidFill>
        </p:grpSpPr>
        <p:sp>
          <p:nvSpPr>
            <p:cNvPr id="22" name="TextBox 21"/>
            <p:cNvSpPr txBox="1"/>
            <p:nvPr/>
          </p:nvSpPr>
          <p:spPr>
            <a:xfrm>
              <a:off x="8800614" y="4897319"/>
              <a:ext cx="837982" cy="514661"/>
            </a:xfrm>
            <a:prstGeom prst="rect">
              <a:avLst/>
            </a:prstGeom>
            <a:solidFill>
              <a:srgbClr val="DC3C00"/>
            </a:solidFill>
            <a:ln w="25400" cap="flat" cmpd="sng" algn="ctr">
              <a:noFill/>
              <a:prstDash val="solid"/>
            </a:ln>
            <a:effectLst>
              <a:outerShdw blurRad="76200" algn="ctr" rotWithShape="0">
                <a:prstClr val="black">
                  <a:alpha val="30000"/>
                </a:prstClr>
              </a:outerShdw>
            </a:effectLst>
          </p:spPr>
          <p:txBody>
            <a:bodyPr wrap="none" lIns="93260" tIns="93260" rIns="93260" bIns="93260" rtlCol="0" anchor="ctr"/>
            <a:lstStyle>
              <a:defPPr>
                <a:defRPr lang="en-US"/>
              </a:defPPr>
              <a:lvl1pPr algn="ctr">
                <a:defRPr sz="1800">
                  <a:solidFill>
                    <a:schemeClr val="bg1"/>
                  </a:solidFill>
                  <a:latin typeface="Segoe UI" pitchFamily="34" charset="0"/>
                  <a:cs typeface="Segoe UI" pitchFamily="34" charset="0"/>
                </a:defRPr>
              </a:lvl1pPr>
            </a:lstStyle>
            <a:p>
              <a:pPr defTabSz="914400">
                <a:defRPr/>
              </a:pPr>
              <a:endParaRPr lang="en-US" sz="1836" kern="0" dirty="0">
                <a:solidFill>
                  <a:srgbClr val="505050"/>
                </a:solidFill>
              </a:endParaRPr>
            </a:p>
          </p:txBody>
        </p:sp>
        <p:sp>
          <p:nvSpPr>
            <p:cNvPr id="23" name="TextBox 22"/>
            <p:cNvSpPr txBox="1"/>
            <p:nvPr/>
          </p:nvSpPr>
          <p:spPr>
            <a:xfrm>
              <a:off x="8800614" y="5411089"/>
              <a:ext cx="837982" cy="304800"/>
            </a:xfrm>
            <a:prstGeom prst="rect">
              <a:avLst/>
            </a:prstGeom>
            <a:solidFill>
              <a:srgbClr val="DC3C00"/>
            </a:solidFill>
            <a:ln w="25400" cap="flat" cmpd="sng" algn="ctr">
              <a:noFill/>
              <a:prstDash val="solid"/>
            </a:ln>
            <a:effectLst>
              <a:outerShdw blurRad="76200" algn="ctr" rotWithShape="0">
                <a:prstClr val="black">
                  <a:alpha val="30000"/>
                </a:prstClr>
              </a:outerShdw>
            </a:effectLst>
          </p:spPr>
          <p:txBody>
            <a:bodyPr wrap="none" lIns="93260" tIns="93260" rIns="93260" bIns="93260" rtlCol="0" anchor="ctr"/>
            <a:lstStyle>
              <a:defPPr>
                <a:defRPr lang="en-US"/>
              </a:defPPr>
              <a:lvl1pPr algn="ctr">
                <a:defRPr sz="1800">
                  <a:solidFill>
                    <a:schemeClr val="bg1"/>
                  </a:solidFill>
                  <a:latin typeface="Segoe UI" pitchFamily="34" charset="0"/>
                  <a:cs typeface="Segoe UI" pitchFamily="34" charset="0"/>
                </a:defRPr>
              </a:lvl1pPr>
            </a:lstStyle>
            <a:p>
              <a:pPr defTabSz="914400">
                <a:defRPr/>
              </a:pPr>
              <a:r>
                <a:rPr lang="en-US" sz="1836" kern="0" dirty="0">
                  <a:solidFill>
                    <a:srgbClr val="FFFFFF"/>
                  </a:solidFill>
                </a:rPr>
                <a:t>User</a:t>
              </a:r>
            </a:p>
          </p:txBody>
        </p:sp>
        <p:pic>
          <p:nvPicPr>
            <p:cNvPr id="2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98486" y="4968279"/>
              <a:ext cx="642239" cy="413240"/>
            </a:xfrm>
            <a:prstGeom prst="rect">
              <a:avLst/>
            </a:prstGeom>
            <a:noFill/>
            <a:ln>
              <a:noFill/>
            </a:ln>
            <a:extLst/>
          </p:spPr>
        </p:pic>
      </p:grpSp>
      <p:cxnSp>
        <p:nvCxnSpPr>
          <p:cNvPr id="25" name="Straight Connector 24"/>
          <p:cNvCxnSpPr/>
          <p:nvPr/>
        </p:nvCxnSpPr>
        <p:spPr>
          <a:xfrm>
            <a:off x="8932213" y="4042850"/>
            <a:ext cx="0" cy="619489"/>
          </a:xfrm>
          <a:prstGeom prst="line">
            <a:avLst/>
          </a:prstGeom>
          <a:solidFill>
            <a:srgbClr val="6DC2E9"/>
          </a:solidFill>
          <a:ln w="28575" cap="flat" cmpd="sng" algn="ctr">
            <a:solidFill>
              <a:srgbClr val="FFFFFF">
                <a:lumMod val="65000"/>
                <a:lumOff val="35000"/>
              </a:srgbClr>
            </a:solidFill>
            <a:prstDash val="solid"/>
            <a:headEnd type="none"/>
            <a:tailEnd type="none"/>
          </a:ln>
          <a:effectLst/>
        </p:spPr>
      </p:cxnSp>
      <p:pic>
        <p:nvPicPr>
          <p:cNvPr id="26" name="Picture 25"/>
          <p:cNvPicPr>
            <a:picLocks noChangeAspect="1"/>
          </p:cNvPicPr>
          <p:nvPr/>
        </p:nvPicPr>
        <p:blipFill>
          <a:blip r:embed="rId8"/>
          <a:stretch>
            <a:fillRect/>
          </a:stretch>
        </p:blipFill>
        <p:spPr>
          <a:xfrm>
            <a:off x="8012969" y="3424291"/>
            <a:ext cx="1820763" cy="291322"/>
          </a:xfrm>
          <a:prstGeom prst="rect">
            <a:avLst/>
          </a:prstGeom>
          <a:solidFill>
            <a:srgbClr val="6DC2E9"/>
          </a:solidFill>
        </p:spPr>
      </p:pic>
      <p:pic>
        <p:nvPicPr>
          <p:cNvPr id="27" name="Picture 26"/>
          <p:cNvPicPr>
            <a:picLocks noChangeAspect="1"/>
          </p:cNvPicPr>
          <p:nvPr/>
        </p:nvPicPr>
        <p:blipFill>
          <a:blip r:embed="rId9"/>
          <a:stretch>
            <a:fillRect/>
          </a:stretch>
        </p:blipFill>
        <p:spPr>
          <a:xfrm>
            <a:off x="7864632" y="3110585"/>
            <a:ext cx="1283774" cy="251720"/>
          </a:xfrm>
          <a:prstGeom prst="rect">
            <a:avLst/>
          </a:prstGeom>
          <a:solidFill>
            <a:srgbClr val="6DC2E9"/>
          </a:solidFill>
        </p:spPr>
      </p:pic>
      <p:sp>
        <p:nvSpPr>
          <p:cNvPr id="28" name="Rectangle 27"/>
          <p:cNvSpPr/>
          <p:nvPr/>
        </p:nvSpPr>
        <p:spPr>
          <a:xfrm>
            <a:off x="6939165" y="4121406"/>
            <a:ext cx="1949756" cy="478680"/>
          </a:xfrm>
          <a:prstGeom prst="rect">
            <a:avLst/>
          </a:prstGeom>
          <a:solidFill>
            <a:srgbClr val="DC3C00"/>
          </a:solidFill>
        </p:spPr>
        <p:txBody>
          <a:bodyPr wrap="none" lIns="77696" tIns="38847" rIns="77696" bIns="38847">
            <a:spAutoFit/>
          </a:bodyPr>
          <a:lstStyle/>
          <a:p>
            <a:pPr algn="r" defTabSz="914400">
              <a:defRPr/>
            </a:pPr>
            <a:r>
              <a:rPr lang="en-US" sz="1326" kern="0" dirty="0">
                <a:solidFill>
                  <a:srgbClr val="FFFFFF"/>
                </a:solidFill>
              </a:rPr>
              <a:t>Organizational Account</a:t>
            </a:r>
          </a:p>
          <a:p>
            <a:pPr algn="r" defTabSz="914400">
              <a:defRPr/>
            </a:pPr>
            <a:r>
              <a:rPr lang="en-US" sz="1224" i="1" kern="0" dirty="0">
                <a:solidFill>
                  <a:srgbClr val="FFFFFF"/>
                </a:solidFill>
              </a:rPr>
              <a:t>Ex: alice@contoso.com</a:t>
            </a:r>
          </a:p>
        </p:txBody>
      </p:sp>
      <p:sp>
        <p:nvSpPr>
          <p:cNvPr id="29" name="TextBox 28"/>
          <p:cNvSpPr txBox="1"/>
          <p:nvPr/>
        </p:nvSpPr>
        <p:spPr>
          <a:xfrm>
            <a:off x="2879356" y="1538252"/>
            <a:ext cx="2427587" cy="384205"/>
          </a:xfrm>
          <a:prstGeom prst="rect">
            <a:avLst/>
          </a:prstGeom>
          <a:noFill/>
        </p:spPr>
        <p:txBody>
          <a:bodyPr wrap="none" lIns="0" tIns="0" rIns="0" bIns="0" rtlCol="0">
            <a:spAutoFit/>
          </a:bodyPr>
          <a:lstStyle/>
          <a:p>
            <a:pPr defTabSz="914400">
              <a:defRPr/>
            </a:pPr>
            <a:r>
              <a:rPr lang="en-US" sz="2448" kern="0" spc="-71" dirty="0">
                <a:solidFill>
                  <a:srgbClr val="FFFFFF"/>
                </a:solidFill>
              </a:rPr>
              <a:t>Microsoft Account</a:t>
            </a:r>
          </a:p>
        </p:txBody>
      </p:sp>
      <p:sp>
        <p:nvSpPr>
          <p:cNvPr id="30" name="TextBox 29"/>
          <p:cNvSpPr txBox="1"/>
          <p:nvPr/>
        </p:nvSpPr>
        <p:spPr>
          <a:xfrm>
            <a:off x="6832290" y="1544874"/>
            <a:ext cx="4162293" cy="376706"/>
          </a:xfrm>
          <a:prstGeom prst="rect">
            <a:avLst/>
          </a:prstGeom>
          <a:noFill/>
        </p:spPr>
        <p:txBody>
          <a:bodyPr wrap="none" lIns="0" tIns="0" rIns="0" bIns="0" rtlCol="0">
            <a:spAutoFit/>
          </a:bodyPr>
          <a:lstStyle/>
          <a:p>
            <a:pPr defTabSz="914400">
              <a:defRPr/>
            </a:pPr>
            <a:r>
              <a:rPr lang="en-US" sz="2448" kern="0" spc="-71" dirty="0">
                <a:solidFill>
                  <a:srgbClr val="FFFFFF"/>
                </a:solidFill>
              </a:rPr>
              <a:t>Windows Azure Active Directory</a:t>
            </a:r>
          </a:p>
        </p:txBody>
      </p:sp>
    </p:spTree>
    <p:extLst>
      <p:ext uri="{BB962C8B-B14F-4D97-AF65-F5344CB8AC3E}">
        <p14:creationId xmlns:p14="http://schemas.microsoft.com/office/powerpoint/2010/main" val="14720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Office 365 Identity </a:t>
            </a:r>
            <a:r>
              <a:rPr lang="nl-NL" dirty="0" err="1"/>
              <a:t>Models</a:t>
            </a:r>
            <a:endParaRPr lang="nl-NL" dirty="0"/>
          </a:p>
        </p:txBody>
      </p:sp>
      <p:sp>
        <p:nvSpPr>
          <p:cNvPr id="3" name="Vertical Text Placeholder 2"/>
          <p:cNvSpPr>
            <a:spLocks noGrp="1"/>
          </p:cNvSpPr>
          <p:nvPr>
            <p:ph type="body" orient="vert" idx="1"/>
          </p:nvPr>
        </p:nvSpPr>
        <p:spPr/>
        <p:txBody>
          <a:bodyPr/>
          <a:lstStyle/>
          <a:p>
            <a:endParaRPr lang="nl-NL"/>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22</a:t>
            </a:fld>
            <a:endParaRPr lang="nl-NL" dirty="0"/>
          </a:p>
        </p:txBody>
      </p:sp>
      <p:sp>
        <p:nvSpPr>
          <p:cNvPr id="6" name="Text Placeholder 5"/>
          <p:cNvSpPr>
            <a:spLocks noGrp="1"/>
          </p:cNvSpPr>
          <p:nvPr>
            <p:ph type="body" sz="quarter" idx="13"/>
          </p:nvPr>
        </p:nvSpPr>
        <p:spPr/>
        <p:txBody>
          <a:bodyPr/>
          <a:lstStyle/>
          <a:p>
            <a:endParaRPr lang="nl-NL"/>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498" y="1498572"/>
            <a:ext cx="9497750" cy="4839375"/>
          </a:xfrm>
          <a:prstGeom prst="rect">
            <a:avLst/>
          </a:prstGeom>
        </p:spPr>
      </p:pic>
    </p:spTree>
    <p:extLst>
      <p:ext uri="{BB962C8B-B14F-4D97-AF65-F5344CB8AC3E}">
        <p14:creationId xmlns:p14="http://schemas.microsoft.com/office/powerpoint/2010/main" val="288589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tx1"/>
                </a:solidFill>
              </a:rPr>
              <a:t>Azure Active Directory Connect</a:t>
            </a:r>
            <a:endParaRPr lang="en-US" dirty="0"/>
          </a:p>
        </p:txBody>
      </p:sp>
      <p:sp>
        <p:nvSpPr>
          <p:cNvPr id="10" name="Text Placeholder 9"/>
          <p:cNvSpPr>
            <a:spLocks noGrp="1"/>
          </p:cNvSpPr>
          <p:nvPr>
            <p:ph type="body" sz="quarter" idx="4294967295"/>
          </p:nvPr>
        </p:nvSpPr>
        <p:spPr>
          <a:xfrm>
            <a:off x="7128943" y="1266314"/>
            <a:ext cx="4887046" cy="4889788"/>
          </a:xfrm>
          <a:prstGeom prst="rect">
            <a:avLst/>
          </a:prstGeom>
        </p:spPr>
        <p:txBody>
          <a:bodyPr/>
          <a:lstStyle/>
          <a:p>
            <a:pPr marL="230707" lvl="1" indent="-209733"/>
            <a:endParaRPr lang="en-US" sz="2400" dirty="0">
              <a:solidFill>
                <a:schemeClr val="tx1"/>
              </a:solidFill>
              <a:latin typeface="+mj-lt"/>
            </a:endParaRPr>
          </a:p>
          <a:p>
            <a:pPr marL="559327" indent="-559327">
              <a:lnSpc>
                <a:spcPct val="100000"/>
              </a:lnSpc>
            </a:pPr>
            <a:r>
              <a:rPr lang="en-US" sz="2400" dirty="0"/>
              <a:t>Primary tool to onboard to Azure AD </a:t>
            </a:r>
          </a:p>
          <a:p>
            <a:pPr marL="559327" indent="-559327">
              <a:lnSpc>
                <a:spcPct val="100000"/>
              </a:lnSpc>
            </a:pPr>
            <a:r>
              <a:rPr lang="en-US" sz="2400" dirty="0"/>
              <a:t>Express Settings gets customers connected in a matter of minutes</a:t>
            </a:r>
          </a:p>
          <a:p>
            <a:pPr marL="559327" indent="-559327">
              <a:lnSpc>
                <a:spcPct val="100000"/>
              </a:lnSpc>
            </a:pPr>
            <a:r>
              <a:rPr lang="en-US" sz="2400" dirty="0"/>
              <a:t>Provides install &amp; configuration of password sync/ADFS for sign-in</a:t>
            </a:r>
          </a:p>
          <a:p>
            <a:pPr marL="559327" indent="-559327">
              <a:lnSpc>
                <a:spcPct val="100000"/>
              </a:lnSpc>
            </a:pPr>
            <a:r>
              <a:rPr lang="en-US" sz="2400" dirty="0"/>
              <a:t>All future investments will only be available with Azure AD Connect</a:t>
            </a:r>
          </a:p>
        </p:txBody>
      </p:sp>
      <p:sp>
        <p:nvSpPr>
          <p:cNvPr id="29" name="Rounded Rectangle 59"/>
          <p:cNvSpPr/>
          <p:nvPr/>
        </p:nvSpPr>
        <p:spPr bwMode="auto">
          <a:xfrm>
            <a:off x="651004" y="1788341"/>
            <a:ext cx="2588178" cy="4250798"/>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sp>
        <p:nvSpPr>
          <p:cNvPr id="33" name="Rounded Rectangle 9"/>
          <p:cNvSpPr/>
          <p:nvPr/>
        </p:nvSpPr>
        <p:spPr bwMode="auto">
          <a:xfrm>
            <a:off x="3698474" y="1788341"/>
            <a:ext cx="2588178" cy="4250798"/>
          </a:xfrm>
          <a:prstGeom prst="roundRect">
            <a:avLst/>
          </a:prstGeom>
          <a:solidFill>
            <a:srgbClr val="D83B01"/>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pic>
        <p:nvPicPr>
          <p:cNvPr id="39" name="Picture 38"/>
          <p:cNvPicPr>
            <a:picLocks noChangeAspect="1"/>
          </p:cNvPicPr>
          <p:nvPr/>
        </p:nvPicPr>
        <p:blipFill>
          <a:blip r:embed="rId3"/>
          <a:stretch>
            <a:fillRect/>
          </a:stretch>
        </p:blipFill>
        <p:spPr>
          <a:xfrm>
            <a:off x="3886520" y="2319859"/>
            <a:ext cx="2180010" cy="3403267"/>
          </a:xfrm>
          <a:prstGeom prst="rect">
            <a:avLst/>
          </a:prstGeom>
        </p:spPr>
      </p:pic>
      <p:grpSp>
        <p:nvGrpSpPr>
          <p:cNvPr id="40" name="Group 39"/>
          <p:cNvGrpSpPr/>
          <p:nvPr/>
        </p:nvGrpSpPr>
        <p:grpSpPr>
          <a:xfrm>
            <a:off x="1014216" y="2363167"/>
            <a:ext cx="4768898" cy="2411054"/>
            <a:chOff x="2205360" y="4252417"/>
            <a:chExt cx="4872786" cy="2463578"/>
          </a:xfrm>
        </p:grpSpPr>
        <p:grpSp>
          <p:nvGrpSpPr>
            <p:cNvPr id="41" name="Group 40"/>
            <p:cNvGrpSpPr/>
            <p:nvPr/>
          </p:nvGrpSpPr>
          <p:grpSpPr>
            <a:xfrm>
              <a:off x="2205360" y="4252417"/>
              <a:ext cx="4872786" cy="2463578"/>
              <a:chOff x="1332165" y="2481484"/>
              <a:chExt cx="4872786" cy="2463578"/>
            </a:xfrm>
          </p:grpSpPr>
          <p:sp>
            <p:nvSpPr>
              <p:cNvPr id="49" name="Rounded Rectangle 10"/>
              <p:cNvSpPr/>
              <p:nvPr/>
            </p:nvSpPr>
            <p:spPr bwMode="auto">
              <a:xfrm>
                <a:off x="1332165" y="2481484"/>
                <a:ext cx="1737208" cy="2463578"/>
              </a:xfrm>
              <a:prstGeom prst="roundRect">
                <a:avLst/>
              </a:prstGeom>
              <a:solidFill>
                <a:srgbClr val="D83B01">
                  <a:lumMod val="60000"/>
                  <a:lumOff val="40000"/>
                </a:srgbClr>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sp>
            <p:nvSpPr>
              <p:cNvPr id="50" name="Rounded Rectangle 11"/>
              <p:cNvSpPr/>
              <p:nvPr/>
            </p:nvSpPr>
            <p:spPr bwMode="auto">
              <a:xfrm>
                <a:off x="4447353" y="3301974"/>
                <a:ext cx="1757598" cy="819571"/>
              </a:xfrm>
              <a:prstGeom prst="roundRect">
                <a:avLst/>
              </a:prstGeom>
              <a:solidFill>
                <a:srgbClr val="D83B01">
                  <a:lumMod val="60000"/>
                  <a:lumOff val="40000"/>
                </a:srgbClr>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sp>
            <p:nvSpPr>
              <p:cNvPr id="56" name="Trapezoid 55"/>
              <p:cNvSpPr/>
              <p:nvPr/>
            </p:nvSpPr>
            <p:spPr bwMode="auto">
              <a:xfrm rot="5400000">
                <a:off x="2648570" y="2823195"/>
                <a:ext cx="2463578" cy="1780156"/>
              </a:xfrm>
              <a:prstGeom prst="trapezoid">
                <a:avLst>
                  <a:gd name="adj" fmla="val 51444"/>
                </a:avLst>
              </a:prstGeom>
              <a:solidFill>
                <a:srgbClr val="D83B01">
                  <a:lumMod val="60000"/>
                  <a:lumOff val="40000"/>
                </a:srgbClr>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grpSp>
        <p:sp>
          <p:nvSpPr>
            <p:cNvPr id="48" name="Rectangle 47"/>
            <p:cNvSpPr/>
            <p:nvPr/>
          </p:nvSpPr>
          <p:spPr bwMode="auto">
            <a:xfrm>
              <a:off x="3639697" y="4252417"/>
              <a:ext cx="224638" cy="2463578"/>
            </a:xfrm>
            <a:prstGeom prst="rect">
              <a:avLst/>
            </a:prstGeom>
            <a:solidFill>
              <a:srgbClr val="D83B01">
                <a:lumMod val="60000"/>
                <a:lumOff val="40000"/>
              </a:srgbClr>
            </a:solidFill>
            <a:ln w="10795" cap="flat" cmpd="sng" algn="ctr">
              <a:no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endParaRPr lang="en-US" sz="1957" kern="0" dirty="0">
                <a:gradFill>
                  <a:gsLst>
                    <a:gs pos="16814">
                      <a:srgbClr val="FFFFFF"/>
                    </a:gs>
                    <a:gs pos="46000">
                      <a:srgbClr val="FFFFFF"/>
                    </a:gs>
                  </a:gsLst>
                  <a:lin ang="5400000" scaled="0"/>
                </a:gradFill>
                <a:latin typeface="Segoe UI"/>
              </a:endParaRPr>
            </a:p>
          </p:txBody>
        </p:sp>
      </p:grpSp>
      <p:sp>
        <p:nvSpPr>
          <p:cNvPr id="57" name="TextBox 56"/>
          <p:cNvSpPr txBox="1"/>
          <p:nvPr/>
        </p:nvSpPr>
        <p:spPr>
          <a:xfrm>
            <a:off x="3698474" y="2235793"/>
            <a:ext cx="2588178" cy="560259"/>
          </a:xfrm>
          <a:prstGeom prst="rect">
            <a:avLst/>
          </a:prstGeom>
          <a:noFill/>
        </p:spPr>
        <p:txBody>
          <a:bodyPr wrap="square" lIns="178981" tIns="143185" rIns="178981" bIns="143185" rtlCol="0">
            <a:spAutoFit/>
          </a:bodyPr>
          <a:lstStyle/>
          <a:p>
            <a:pPr algn="ctr" defTabSz="894923">
              <a:lnSpc>
                <a:spcPct val="90000"/>
              </a:lnSpc>
              <a:spcAft>
                <a:spcPts val="587"/>
              </a:spcAft>
              <a:defRPr/>
            </a:pPr>
            <a:r>
              <a:rPr lang="en-US" sz="1957" kern="0" dirty="0">
                <a:gradFill>
                  <a:gsLst>
                    <a:gs pos="2917">
                      <a:srgbClr val="FFFFFF"/>
                    </a:gs>
                    <a:gs pos="30000">
                      <a:srgbClr val="FFFFFF"/>
                    </a:gs>
                  </a:gsLst>
                  <a:lin ang="5400000" scaled="0"/>
                </a:gradFill>
              </a:rPr>
              <a:t>Azure AD Connect</a:t>
            </a:r>
          </a:p>
        </p:txBody>
      </p:sp>
      <p:sp>
        <p:nvSpPr>
          <p:cNvPr id="58" name="Rounded Rectangle 2"/>
          <p:cNvSpPr/>
          <p:nvPr/>
        </p:nvSpPr>
        <p:spPr bwMode="auto">
          <a:xfrm>
            <a:off x="4268059" y="3279850"/>
            <a:ext cx="1416933" cy="564290"/>
          </a:xfrm>
          <a:prstGeom prst="roundRect">
            <a:avLst/>
          </a:prstGeom>
          <a:gradFill flip="none" rotWithShape="1">
            <a:gsLst>
              <a:gs pos="0">
                <a:srgbClr val="D83B01">
                  <a:lumMod val="50000"/>
                  <a:shade val="30000"/>
                  <a:satMod val="115000"/>
                </a:srgbClr>
              </a:gs>
              <a:gs pos="50000">
                <a:srgbClr val="D83B01">
                  <a:lumMod val="50000"/>
                  <a:shade val="67500"/>
                  <a:satMod val="115000"/>
                </a:srgbClr>
              </a:gs>
              <a:gs pos="100000">
                <a:srgbClr val="D83B01">
                  <a:lumMod val="50000"/>
                  <a:shade val="100000"/>
                  <a:satMod val="115000"/>
                </a:srgbClr>
              </a:gs>
            </a:gsLst>
            <a:lin ang="2700000" scaled="1"/>
            <a:tileRect/>
          </a:gradFill>
          <a:ln w="19050" cap="flat" cmpd="sng" algn="ctr">
            <a:solidFill>
              <a:srgbClr val="D83B01">
                <a:lumMod val="40000"/>
                <a:lumOff val="6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566" kern="0" dirty="0">
                <a:gradFill>
                  <a:gsLst>
                    <a:gs pos="16814">
                      <a:srgbClr val="FFFFFF"/>
                    </a:gs>
                    <a:gs pos="46000">
                      <a:srgbClr val="FFFFFF"/>
                    </a:gs>
                  </a:gsLst>
                  <a:lin ang="5400000" scaled="0"/>
                </a:gradFill>
                <a:latin typeface="Segoe UI"/>
              </a:rPr>
              <a:t>Sync</a:t>
            </a:r>
          </a:p>
        </p:txBody>
      </p:sp>
      <p:sp>
        <p:nvSpPr>
          <p:cNvPr id="59" name="Rounded Rectangle 28"/>
          <p:cNvSpPr/>
          <p:nvPr/>
        </p:nvSpPr>
        <p:spPr bwMode="auto">
          <a:xfrm>
            <a:off x="1220639" y="2513907"/>
            <a:ext cx="1416933" cy="564290"/>
          </a:xfrm>
          <a:prstGeom prst="roundRect">
            <a:avLst/>
          </a:prstGeom>
          <a:gradFill flip="none" rotWithShape="1">
            <a:gsLst>
              <a:gs pos="0">
                <a:srgbClr val="D83B01">
                  <a:lumMod val="50000"/>
                  <a:shade val="30000"/>
                  <a:satMod val="115000"/>
                </a:srgbClr>
              </a:gs>
              <a:gs pos="50000">
                <a:srgbClr val="D83B01">
                  <a:lumMod val="50000"/>
                  <a:shade val="67500"/>
                  <a:satMod val="115000"/>
                </a:srgbClr>
              </a:gs>
              <a:gs pos="100000">
                <a:srgbClr val="D83B01">
                  <a:lumMod val="50000"/>
                  <a:shade val="100000"/>
                  <a:satMod val="115000"/>
                </a:srgbClr>
              </a:gs>
            </a:gsLst>
            <a:lin ang="2700000" scaled="1"/>
            <a:tileRect/>
          </a:gradFill>
          <a:ln w="19050" cap="flat" cmpd="sng" algn="ctr">
            <a:solidFill>
              <a:srgbClr val="D83B01">
                <a:lumMod val="40000"/>
                <a:lumOff val="6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566" kern="0" dirty="0">
                <a:gradFill>
                  <a:gsLst>
                    <a:gs pos="16814">
                      <a:srgbClr val="FFFFFF"/>
                    </a:gs>
                    <a:gs pos="46000">
                      <a:srgbClr val="FFFFFF"/>
                    </a:gs>
                  </a:gsLst>
                  <a:lin ang="5400000" scaled="0"/>
                </a:gradFill>
                <a:latin typeface="Segoe UI"/>
              </a:rPr>
              <a:t>DirSync</a:t>
            </a:r>
          </a:p>
        </p:txBody>
      </p:sp>
      <p:sp>
        <p:nvSpPr>
          <p:cNvPr id="60" name="Rounded Rectangle 29"/>
          <p:cNvSpPr/>
          <p:nvPr/>
        </p:nvSpPr>
        <p:spPr bwMode="auto">
          <a:xfrm>
            <a:off x="1220639" y="3286550"/>
            <a:ext cx="1416933" cy="564290"/>
          </a:xfrm>
          <a:prstGeom prst="roundRect">
            <a:avLst/>
          </a:prstGeom>
          <a:gradFill flip="none" rotWithShape="1">
            <a:gsLst>
              <a:gs pos="0">
                <a:srgbClr val="D83B01">
                  <a:lumMod val="50000"/>
                  <a:shade val="30000"/>
                  <a:satMod val="115000"/>
                </a:srgbClr>
              </a:gs>
              <a:gs pos="50000">
                <a:srgbClr val="D83B01">
                  <a:lumMod val="50000"/>
                  <a:shade val="67500"/>
                  <a:satMod val="115000"/>
                </a:srgbClr>
              </a:gs>
              <a:gs pos="100000">
                <a:srgbClr val="D83B01">
                  <a:lumMod val="50000"/>
                  <a:shade val="100000"/>
                  <a:satMod val="115000"/>
                </a:srgbClr>
              </a:gs>
            </a:gsLst>
            <a:lin ang="2700000" scaled="1"/>
            <a:tileRect/>
          </a:gradFill>
          <a:ln w="19050" cap="flat" cmpd="sng" algn="ctr">
            <a:solidFill>
              <a:srgbClr val="D83B01">
                <a:lumMod val="40000"/>
                <a:lumOff val="6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566" kern="0" dirty="0">
                <a:gradFill>
                  <a:gsLst>
                    <a:gs pos="16814">
                      <a:srgbClr val="FFFFFF"/>
                    </a:gs>
                    <a:gs pos="46000">
                      <a:srgbClr val="FFFFFF"/>
                    </a:gs>
                  </a:gsLst>
                  <a:lin ang="5400000" scaled="0"/>
                </a:gradFill>
                <a:latin typeface="Segoe UI"/>
              </a:rPr>
              <a:t>Azure AD Sync</a:t>
            </a:r>
          </a:p>
        </p:txBody>
      </p:sp>
      <p:sp>
        <p:nvSpPr>
          <p:cNvPr id="61" name="Rounded Rectangle 30"/>
          <p:cNvSpPr/>
          <p:nvPr/>
        </p:nvSpPr>
        <p:spPr bwMode="auto">
          <a:xfrm>
            <a:off x="1204558" y="4000555"/>
            <a:ext cx="1416933" cy="564290"/>
          </a:xfrm>
          <a:prstGeom prst="roundRect">
            <a:avLst/>
          </a:prstGeom>
          <a:gradFill flip="none" rotWithShape="1">
            <a:gsLst>
              <a:gs pos="0">
                <a:srgbClr val="D83B01">
                  <a:lumMod val="50000"/>
                  <a:shade val="30000"/>
                  <a:satMod val="115000"/>
                </a:srgbClr>
              </a:gs>
              <a:gs pos="50000">
                <a:srgbClr val="D83B01">
                  <a:lumMod val="50000"/>
                  <a:shade val="67500"/>
                  <a:satMod val="115000"/>
                </a:srgbClr>
              </a:gs>
              <a:gs pos="100000">
                <a:srgbClr val="D83B01">
                  <a:lumMod val="50000"/>
                  <a:shade val="100000"/>
                  <a:satMod val="115000"/>
                </a:srgbClr>
              </a:gs>
            </a:gsLst>
            <a:lin ang="2700000" scaled="1"/>
            <a:tileRect/>
          </a:gradFill>
          <a:ln w="19050" cap="flat" cmpd="sng" algn="ctr">
            <a:solidFill>
              <a:srgbClr val="D83B01">
                <a:lumMod val="40000"/>
                <a:lumOff val="6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566" kern="0" dirty="0">
                <a:gradFill>
                  <a:gsLst>
                    <a:gs pos="16814">
                      <a:srgbClr val="FFFFFF"/>
                    </a:gs>
                    <a:gs pos="46000">
                      <a:srgbClr val="FFFFFF"/>
                    </a:gs>
                  </a:gsLst>
                  <a:lin ang="5400000" scaled="0"/>
                </a:gradFill>
                <a:latin typeface="Segoe UI"/>
              </a:rPr>
              <a:t>FIM + Azure AD Connector</a:t>
            </a:r>
          </a:p>
        </p:txBody>
      </p:sp>
      <p:sp>
        <p:nvSpPr>
          <p:cNvPr id="62" name="Rounded Rectangle 60"/>
          <p:cNvSpPr/>
          <p:nvPr/>
        </p:nvSpPr>
        <p:spPr bwMode="auto">
          <a:xfrm>
            <a:off x="4268059" y="4174755"/>
            <a:ext cx="1416933" cy="564290"/>
          </a:xfrm>
          <a:prstGeom prst="roundRect">
            <a:avLst/>
          </a:prstGeom>
          <a:gradFill flip="none" rotWithShape="1">
            <a:gsLst>
              <a:gs pos="0">
                <a:srgbClr val="0078D7">
                  <a:lumMod val="89000"/>
                </a:srgbClr>
              </a:gs>
              <a:gs pos="23000">
                <a:srgbClr val="0078D7">
                  <a:lumMod val="89000"/>
                </a:srgbClr>
              </a:gs>
              <a:gs pos="69000">
                <a:srgbClr val="0078D7">
                  <a:lumMod val="75000"/>
                </a:srgbClr>
              </a:gs>
              <a:gs pos="97000">
                <a:srgbClr val="0078D7">
                  <a:lumMod val="70000"/>
                </a:srgbClr>
              </a:gs>
            </a:gsLst>
            <a:path path="circle">
              <a:fillToRect l="50000" t="50000" r="50000" b="50000"/>
            </a:path>
            <a:tileRect/>
          </a:gradFill>
          <a:ln w="19050" cap="flat" cmpd="sng" algn="ctr">
            <a:solidFill>
              <a:srgbClr val="D2D2D2">
                <a:lumMod val="60000"/>
                <a:lumOff val="4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762" kern="0" dirty="0">
                <a:gradFill>
                  <a:gsLst>
                    <a:gs pos="16814">
                      <a:srgbClr val="FFFFFF"/>
                    </a:gs>
                    <a:gs pos="46000">
                      <a:srgbClr val="FFFFFF"/>
                    </a:gs>
                  </a:gsLst>
                  <a:lin ang="5400000" scaled="0"/>
                </a:gradFill>
                <a:latin typeface="Segoe UI"/>
              </a:rPr>
              <a:t>ADFS</a:t>
            </a:r>
          </a:p>
        </p:txBody>
      </p:sp>
      <p:sp>
        <p:nvSpPr>
          <p:cNvPr id="63" name="Rounded Rectangle 62"/>
          <p:cNvSpPr/>
          <p:nvPr/>
        </p:nvSpPr>
        <p:spPr bwMode="auto">
          <a:xfrm>
            <a:off x="1176910" y="5158837"/>
            <a:ext cx="1416933" cy="564290"/>
          </a:xfrm>
          <a:prstGeom prst="roundRect">
            <a:avLst/>
          </a:prstGeom>
          <a:gradFill flip="none" rotWithShape="1">
            <a:gsLst>
              <a:gs pos="0">
                <a:srgbClr val="0078D7">
                  <a:lumMod val="89000"/>
                </a:srgbClr>
              </a:gs>
              <a:gs pos="23000">
                <a:srgbClr val="0078D7">
                  <a:lumMod val="89000"/>
                </a:srgbClr>
              </a:gs>
              <a:gs pos="69000">
                <a:srgbClr val="0078D7">
                  <a:lumMod val="75000"/>
                </a:srgbClr>
              </a:gs>
              <a:gs pos="97000">
                <a:srgbClr val="0078D7">
                  <a:lumMod val="70000"/>
                </a:srgbClr>
              </a:gs>
            </a:gsLst>
            <a:path path="circle">
              <a:fillToRect l="50000" t="50000" r="50000" b="50000"/>
            </a:path>
            <a:tileRect/>
          </a:gradFill>
          <a:ln w="19050" cap="flat" cmpd="sng" algn="ctr">
            <a:solidFill>
              <a:srgbClr val="D2D2D2">
                <a:lumMod val="60000"/>
                <a:lumOff val="4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762" kern="0" dirty="0">
                <a:gradFill>
                  <a:gsLst>
                    <a:gs pos="16814">
                      <a:srgbClr val="FFFFFF"/>
                    </a:gs>
                    <a:gs pos="46000">
                      <a:srgbClr val="FFFFFF"/>
                    </a:gs>
                  </a:gsLst>
                  <a:lin ang="5400000" scaled="0"/>
                </a:gradFill>
                <a:latin typeface="Segoe UI"/>
              </a:rPr>
              <a:t>ADFS</a:t>
            </a:r>
          </a:p>
        </p:txBody>
      </p:sp>
      <p:sp>
        <p:nvSpPr>
          <p:cNvPr id="64" name="Rounded Rectangle 20"/>
          <p:cNvSpPr/>
          <p:nvPr/>
        </p:nvSpPr>
        <p:spPr bwMode="auto">
          <a:xfrm>
            <a:off x="4268059" y="4995084"/>
            <a:ext cx="1416933" cy="564290"/>
          </a:xfrm>
          <a:prstGeom prst="roundRect">
            <a:avLst/>
          </a:prstGeom>
          <a:gradFill flip="none" rotWithShape="1">
            <a:gsLst>
              <a:gs pos="0">
                <a:srgbClr val="00BCF2">
                  <a:lumMod val="75000"/>
                  <a:shade val="30000"/>
                  <a:satMod val="115000"/>
                </a:srgbClr>
              </a:gs>
              <a:gs pos="50000">
                <a:srgbClr val="00BCF2">
                  <a:lumMod val="75000"/>
                  <a:shade val="67500"/>
                  <a:satMod val="115000"/>
                </a:srgbClr>
              </a:gs>
              <a:gs pos="100000">
                <a:srgbClr val="00BCF2">
                  <a:lumMod val="75000"/>
                  <a:shade val="100000"/>
                  <a:satMod val="115000"/>
                </a:srgbClr>
              </a:gs>
            </a:gsLst>
            <a:lin ang="2700000" scaled="1"/>
            <a:tileRect/>
          </a:gradFill>
          <a:ln w="19050" cap="flat" cmpd="sng" algn="ctr">
            <a:solidFill>
              <a:srgbClr val="00BCF2">
                <a:lumMod val="60000"/>
                <a:lumOff val="40000"/>
              </a:srgbClr>
            </a:solidFill>
            <a:prstDash val="solid"/>
            <a:headEnd type="none" w="med" len="med"/>
            <a:tailEnd type="none" w="med" len="med"/>
          </a:ln>
          <a:effectLst/>
        </p:spPr>
        <p:txBody>
          <a:bodyPr vert="horz" wrap="square" lIns="0" tIns="45643" rIns="0" bIns="45643" numCol="1" rtlCol="0" anchor="ctr" anchorCtr="0" compatLnSpc="1">
            <a:prstTxWarp prst="textNoShape">
              <a:avLst/>
            </a:prstTxWarp>
          </a:bodyPr>
          <a:lstStyle/>
          <a:p>
            <a:pPr algn="ctr" defTabSz="912538" fontAlgn="base">
              <a:spcBef>
                <a:spcPct val="0"/>
              </a:spcBef>
              <a:spcAft>
                <a:spcPct val="0"/>
              </a:spcAft>
              <a:defRPr/>
            </a:pPr>
            <a:r>
              <a:rPr lang="en-US" sz="1762" kern="0" dirty="0">
                <a:gradFill>
                  <a:gsLst>
                    <a:gs pos="16814">
                      <a:srgbClr val="FFFFFF"/>
                    </a:gs>
                    <a:gs pos="46000">
                      <a:srgbClr val="FFFFFF"/>
                    </a:gs>
                  </a:gsLst>
                  <a:lin ang="5400000" scaled="0"/>
                </a:gradFill>
                <a:latin typeface="Segoe UI"/>
              </a:rPr>
              <a:t>Health</a:t>
            </a:r>
          </a:p>
        </p:txBody>
      </p:sp>
    </p:spTree>
    <p:extLst>
      <p:ext uri="{BB962C8B-B14F-4D97-AF65-F5344CB8AC3E}">
        <p14:creationId xmlns:p14="http://schemas.microsoft.com/office/powerpoint/2010/main" val="25191286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AA5C-F532-41B6-A1FF-F0BA7478C9B5}"/>
              </a:ext>
            </a:extLst>
          </p:cNvPr>
          <p:cNvSpPr>
            <a:spLocks noGrp="1"/>
          </p:cNvSpPr>
          <p:nvPr>
            <p:ph type="title"/>
          </p:nvPr>
        </p:nvSpPr>
        <p:spPr/>
        <p:txBody>
          <a:bodyPr/>
          <a:lstStyle/>
          <a:p>
            <a:r>
              <a:rPr lang="nl-NL" dirty="0"/>
              <a:t>DEMO</a:t>
            </a:r>
          </a:p>
        </p:txBody>
      </p:sp>
      <p:sp>
        <p:nvSpPr>
          <p:cNvPr id="3" name="Vertical Text Placeholder 2">
            <a:extLst>
              <a:ext uri="{FF2B5EF4-FFF2-40B4-BE49-F238E27FC236}">
                <a16:creationId xmlns:a16="http://schemas.microsoft.com/office/drawing/2014/main" id="{88973F68-37C6-41B8-B7D6-4461189F299E}"/>
              </a:ext>
            </a:extLst>
          </p:cNvPr>
          <p:cNvSpPr>
            <a:spLocks noGrp="1"/>
          </p:cNvSpPr>
          <p:nvPr>
            <p:ph type="body" orient="vert" idx="1"/>
          </p:nvPr>
        </p:nvSpPr>
        <p:spPr/>
        <p:txBody>
          <a:bodyPr/>
          <a:lstStyle/>
          <a:p>
            <a:r>
              <a:rPr lang="nl-NL" dirty="0" err="1"/>
              <a:t>AADConnect</a:t>
            </a:r>
            <a:endParaRPr lang="nl-NL" dirty="0"/>
          </a:p>
          <a:p>
            <a:r>
              <a:rPr lang="nl-NL" dirty="0"/>
              <a:t>ADFS environment</a:t>
            </a:r>
          </a:p>
          <a:p>
            <a:r>
              <a:rPr lang="nl-NL" dirty="0"/>
              <a:t>MFA</a:t>
            </a:r>
          </a:p>
        </p:txBody>
      </p:sp>
      <p:sp>
        <p:nvSpPr>
          <p:cNvPr id="4" name="Date Placeholder 3">
            <a:extLst>
              <a:ext uri="{FF2B5EF4-FFF2-40B4-BE49-F238E27FC236}">
                <a16:creationId xmlns:a16="http://schemas.microsoft.com/office/drawing/2014/main" id="{7606C84F-3189-4216-98BA-2550F42EAFA2}"/>
              </a:ext>
            </a:extLst>
          </p:cNvPr>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a:extLst>
              <a:ext uri="{FF2B5EF4-FFF2-40B4-BE49-F238E27FC236}">
                <a16:creationId xmlns:a16="http://schemas.microsoft.com/office/drawing/2014/main" id="{B1EE7697-933F-4DF0-9E7F-34E2CECE2251}"/>
              </a:ext>
            </a:extLst>
          </p:cNvPr>
          <p:cNvSpPr>
            <a:spLocks noGrp="1"/>
          </p:cNvSpPr>
          <p:nvPr>
            <p:ph type="sldNum" sz="quarter" idx="12"/>
          </p:nvPr>
        </p:nvSpPr>
        <p:spPr/>
        <p:txBody>
          <a:bodyPr/>
          <a:lstStyle/>
          <a:p>
            <a:fld id="{B312AE52-FDF5-433E-9C7C-6ECA2BDE0D9B}" type="slidenum">
              <a:rPr lang="nl-NL" smtClean="0"/>
              <a:t>24</a:t>
            </a:fld>
            <a:endParaRPr lang="nl-NL" dirty="0"/>
          </a:p>
        </p:txBody>
      </p:sp>
      <p:sp>
        <p:nvSpPr>
          <p:cNvPr id="6" name="Text Placeholder 5">
            <a:extLst>
              <a:ext uri="{FF2B5EF4-FFF2-40B4-BE49-F238E27FC236}">
                <a16:creationId xmlns:a16="http://schemas.microsoft.com/office/drawing/2014/main" id="{572D72BC-4518-44B6-8D7E-8BABA76405E7}"/>
              </a:ext>
            </a:extLst>
          </p:cNvPr>
          <p:cNvSpPr>
            <a:spLocks noGrp="1"/>
          </p:cNvSpPr>
          <p:nvPr>
            <p:ph type="body" sz="quarter" idx="13"/>
          </p:nvPr>
        </p:nvSpPr>
        <p:spPr/>
        <p:txBody>
          <a:bodyPr/>
          <a:lstStyle/>
          <a:p>
            <a:endParaRPr lang="nl-NL"/>
          </a:p>
        </p:txBody>
      </p:sp>
    </p:spTree>
    <p:extLst>
      <p:ext uri="{BB962C8B-B14F-4D97-AF65-F5344CB8AC3E}">
        <p14:creationId xmlns:p14="http://schemas.microsoft.com/office/powerpoint/2010/main" val="4317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Lab 1b – </a:t>
            </a:r>
            <a:r>
              <a:rPr lang="nl-NL" dirty="0" err="1"/>
              <a:t>create</a:t>
            </a:r>
            <a:r>
              <a:rPr lang="nl-NL" dirty="0"/>
              <a:t> users </a:t>
            </a:r>
            <a:r>
              <a:rPr lang="nl-NL" dirty="0" err="1"/>
              <a:t>and</a:t>
            </a:r>
            <a:r>
              <a:rPr lang="nl-NL" dirty="0"/>
              <a:t> </a:t>
            </a:r>
            <a:r>
              <a:rPr lang="nl-NL" dirty="0" err="1"/>
              <a:t>groups</a:t>
            </a:r>
            <a:r>
              <a:rPr lang="nl-NL" dirty="0"/>
              <a:t>	</a:t>
            </a:r>
          </a:p>
        </p:txBody>
      </p:sp>
      <p:sp>
        <p:nvSpPr>
          <p:cNvPr id="3" name="Vertical Text Placeholder 2"/>
          <p:cNvSpPr>
            <a:spLocks noGrp="1"/>
          </p:cNvSpPr>
          <p:nvPr>
            <p:ph type="body" orient="vert" idx="1"/>
          </p:nvPr>
        </p:nvSpPr>
        <p:spPr/>
        <p:txBody>
          <a:bodyPr/>
          <a:lstStyle/>
          <a:p>
            <a:pPr marL="285750" indent="-285750">
              <a:buFont typeface="Arial" panose="020B0604020202020204" pitchFamily="34" charset="0"/>
              <a:buChar char="•"/>
            </a:pPr>
            <a:r>
              <a:rPr lang="en-US" dirty="0"/>
              <a:t>Within your own AAD tenant create the following users:</a:t>
            </a:r>
          </a:p>
          <a:p>
            <a:pPr marL="466725" lvl="1" indent="-285750">
              <a:buFont typeface="Arial" panose="020B0604020202020204" pitchFamily="34" charset="0"/>
              <a:buChar char="•"/>
            </a:pPr>
            <a:r>
              <a:rPr lang="en-US" dirty="0"/>
              <a:t>Chris (Brown)</a:t>
            </a:r>
          </a:p>
          <a:p>
            <a:pPr marL="466725" lvl="1" indent="-285750">
              <a:buFont typeface="Arial" panose="020B0604020202020204" pitchFamily="34" charset="0"/>
              <a:buChar char="•"/>
            </a:pPr>
            <a:r>
              <a:rPr lang="en-US" dirty="0"/>
              <a:t>Michael (Jackson)</a:t>
            </a:r>
          </a:p>
          <a:p>
            <a:pPr marL="466725" lvl="1" indent="-285750">
              <a:buFont typeface="Arial" panose="020B0604020202020204" pitchFamily="34" charset="0"/>
              <a:buChar char="•"/>
            </a:pPr>
            <a:r>
              <a:rPr lang="en-US" dirty="0"/>
              <a:t>Jay (Leno)</a:t>
            </a:r>
          </a:p>
          <a:p>
            <a:pPr marL="466725" lvl="1" indent="-285750">
              <a:buFont typeface="Arial" panose="020B0604020202020204" pitchFamily="34" charset="0"/>
              <a:buChar char="•"/>
            </a:pPr>
            <a:r>
              <a:rPr lang="en-US" dirty="0"/>
              <a:t>Dries (</a:t>
            </a:r>
            <a:r>
              <a:rPr lang="en-US" dirty="0" err="1"/>
              <a:t>Roelvink</a:t>
            </a:r>
            <a:r>
              <a:rPr lang="en-US" dirty="0"/>
              <a:t>)</a:t>
            </a:r>
          </a:p>
          <a:p>
            <a:pPr marL="466725"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Within your own AAD tenant create the following groups:</a:t>
            </a:r>
          </a:p>
          <a:p>
            <a:pPr marL="466725" lvl="1" indent="-285750">
              <a:buFont typeface="Arial" panose="020B0604020202020204" pitchFamily="34" charset="0"/>
              <a:buChar char="•"/>
            </a:pPr>
            <a:r>
              <a:rPr lang="en-US" dirty="0"/>
              <a:t>Commercial Directors</a:t>
            </a:r>
          </a:p>
          <a:p>
            <a:pPr marL="466725" lvl="1" indent="-285750">
              <a:buFont typeface="Arial" panose="020B0604020202020204" pitchFamily="34" charset="0"/>
              <a:buChar char="•"/>
            </a:pPr>
            <a:r>
              <a:rPr lang="en-US" dirty="0"/>
              <a:t>Account Managers NL</a:t>
            </a:r>
          </a:p>
          <a:p>
            <a:pPr marL="466725" lvl="1" indent="-285750">
              <a:buFont typeface="Arial" panose="020B0604020202020204" pitchFamily="34" charset="0"/>
              <a:buChar char="•"/>
            </a:pPr>
            <a:r>
              <a:rPr lang="en-US" dirty="0"/>
              <a:t>Account Managers USA</a:t>
            </a:r>
          </a:p>
          <a:p>
            <a:pPr marL="466725" lvl="1" indent="-285750">
              <a:buFont typeface="Arial" panose="020B0604020202020204" pitchFamily="34" charset="0"/>
              <a:buChar char="•"/>
            </a:pPr>
            <a:endParaRPr lang="en-US" dirty="0"/>
          </a:p>
          <a:p>
            <a:pPr marL="466725" lvl="1" indent="-285750">
              <a:buFont typeface="Arial" panose="020B0604020202020204" pitchFamily="34" charset="0"/>
              <a:buChar char="•"/>
            </a:pPr>
            <a:endParaRPr lang="en-US" dirty="0"/>
          </a:p>
          <a:p>
            <a:pPr marL="466725" lvl="1" indent="-285750">
              <a:buFont typeface="Arial" panose="020B0604020202020204" pitchFamily="34" charset="0"/>
              <a:buChar char="•"/>
            </a:pPr>
            <a:endParaRPr lang="en-US" dirty="0"/>
          </a:p>
          <a:p>
            <a:endParaRPr lang="nl-NL" dirty="0"/>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25</a:t>
            </a:fld>
            <a:endParaRPr lang="nl-NL" dirty="0"/>
          </a:p>
        </p:txBody>
      </p:sp>
      <p:sp>
        <p:nvSpPr>
          <p:cNvPr id="6" name="Text Placeholder 5"/>
          <p:cNvSpPr>
            <a:spLocks noGrp="1"/>
          </p:cNvSpPr>
          <p:nvPr>
            <p:ph type="body" sz="quarter" idx="13"/>
          </p:nvPr>
        </p:nvSpPr>
        <p:spPr/>
        <p:txBody>
          <a:bodyPr/>
          <a:lstStyle/>
          <a:p>
            <a:endParaRPr lang="nl-NL"/>
          </a:p>
        </p:txBody>
      </p:sp>
      <p:sp>
        <p:nvSpPr>
          <p:cNvPr id="7" name="Vertical Text Placeholder 2">
            <a:extLst>
              <a:ext uri="{FF2B5EF4-FFF2-40B4-BE49-F238E27FC236}">
                <a16:creationId xmlns:a16="http://schemas.microsoft.com/office/drawing/2014/main" id="{C31DD650-FA7A-4833-B9EF-538E611AB823}"/>
              </a:ext>
            </a:extLst>
          </p:cNvPr>
          <p:cNvSpPr txBox="1">
            <a:spLocks/>
          </p:cNvSpPr>
          <p:nvPr/>
        </p:nvSpPr>
        <p:spPr>
          <a:xfrm>
            <a:off x="7296539" y="2112373"/>
            <a:ext cx="5289829" cy="4687612"/>
          </a:xfrm>
          <a:prstGeom prst="rect">
            <a:avLst/>
          </a:prstGeom>
        </p:spPr>
        <p:txBody>
          <a:bodyPr vert="horz" lIns="0" tIns="0" rIns="0" bIns="0" rtlCol="0">
            <a:noAutofit/>
          </a:bodyPr>
          <a:lstStyle>
            <a:lvl1pPr marL="0" indent="0" algn="l" defTabSz="457200" rtl="0" eaLnBrk="1" latinLnBrk="0" hangingPunct="1">
              <a:lnSpc>
                <a:spcPts val="2100"/>
              </a:lnSpc>
              <a:spcBef>
                <a:spcPts val="600"/>
              </a:spcBef>
              <a:spcAft>
                <a:spcPts val="600"/>
              </a:spcAft>
              <a:buClr>
                <a:schemeClr val="accent3"/>
              </a:buClr>
              <a:buFont typeface="Arial"/>
              <a:buNone/>
              <a:tabLst/>
              <a:defRPr sz="1800" kern="1200">
                <a:solidFill>
                  <a:schemeClr val="accent3">
                    <a:lumMod val="65000"/>
                    <a:lumOff val="35000"/>
                  </a:schemeClr>
                </a:solidFill>
                <a:latin typeface="+mn-lt"/>
                <a:ea typeface="+mn-ea"/>
                <a:cs typeface="+mn-cs"/>
              </a:defRPr>
            </a:lvl1pPr>
            <a:lvl2pPr marL="180975" indent="-180975" algn="l" defTabSz="457200" rtl="0" eaLnBrk="1" latinLnBrk="0" hangingPunct="1">
              <a:lnSpc>
                <a:spcPts val="2100"/>
              </a:lnSpc>
              <a:spcBef>
                <a:spcPts val="600"/>
              </a:spcBef>
              <a:spcAft>
                <a:spcPts val="600"/>
              </a:spcAft>
              <a:buClr>
                <a:schemeClr val="accent2"/>
              </a:buClr>
              <a:buFont typeface="Arial"/>
              <a:buChar char="•"/>
              <a:tabLst/>
              <a:defRPr sz="1800" kern="1200">
                <a:solidFill>
                  <a:schemeClr val="accent3">
                    <a:lumMod val="65000"/>
                    <a:lumOff val="35000"/>
                  </a:schemeClr>
                </a:solidFill>
                <a:latin typeface="+mn-lt"/>
                <a:ea typeface="+mn-ea"/>
                <a:cs typeface="+mn-cs"/>
              </a:defRPr>
            </a:lvl2pPr>
            <a:lvl3pPr marL="360363" indent="-184150" algn="l" defTabSz="457200" rtl="0" eaLnBrk="1" latinLnBrk="0" hangingPunct="1">
              <a:lnSpc>
                <a:spcPts val="2100"/>
              </a:lnSpc>
              <a:spcBef>
                <a:spcPts val="600"/>
              </a:spcBef>
              <a:spcAft>
                <a:spcPts val="600"/>
              </a:spcAft>
              <a:buClr>
                <a:schemeClr val="accent5"/>
              </a:buClr>
              <a:buFont typeface="Arial"/>
              <a:buChar char="•"/>
              <a:tabLst/>
              <a:defRPr sz="1600" kern="1200">
                <a:solidFill>
                  <a:schemeClr val="accent3">
                    <a:lumMod val="65000"/>
                    <a:lumOff val="35000"/>
                  </a:schemeClr>
                </a:solidFill>
                <a:latin typeface="+mn-lt"/>
                <a:ea typeface="+mn-ea"/>
                <a:cs typeface="+mn-cs"/>
              </a:defRPr>
            </a:lvl3pPr>
            <a:lvl4pPr marL="0" indent="0" algn="l" defTabSz="457200" rtl="0" eaLnBrk="1" latinLnBrk="0" hangingPunct="1">
              <a:lnSpc>
                <a:spcPts val="2100"/>
              </a:lnSpc>
              <a:spcBef>
                <a:spcPts val="600"/>
              </a:spcBef>
              <a:spcAft>
                <a:spcPts val="600"/>
              </a:spcAft>
              <a:buClr>
                <a:schemeClr val="accent5"/>
              </a:buClr>
              <a:buFont typeface="Arial"/>
              <a:buNone/>
              <a:tabLst/>
              <a:defRPr sz="2000" b="1" kern="1200">
                <a:solidFill>
                  <a:schemeClr val="accent1"/>
                </a:solidFill>
                <a:latin typeface="+mn-lt"/>
                <a:ea typeface="+mn-ea"/>
                <a:cs typeface="+mn-cs"/>
              </a:defRPr>
            </a:lvl4pPr>
            <a:lvl5pPr marL="174625" indent="0" algn="l" defTabSz="457200" rtl="0" eaLnBrk="1" latinLnBrk="0" hangingPunct="1">
              <a:lnSpc>
                <a:spcPct val="150000"/>
              </a:lnSpc>
              <a:spcBef>
                <a:spcPts val="600"/>
              </a:spcBef>
              <a:spcAft>
                <a:spcPts val="600"/>
              </a:spcAft>
              <a:buClr>
                <a:schemeClr val="accent5"/>
              </a:buClr>
              <a:buFont typeface="Arial"/>
              <a:buNone/>
              <a:tabLst/>
              <a:defRPr sz="2000" b="1" i="0" kern="1200">
                <a:solidFill>
                  <a:schemeClr val="bg1">
                    <a:lumMod val="95000"/>
                  </a:schemeClr>
                </a:solidFill>
                <a:latin typeface="+mn-lt"/>
                <a:ea typeface="+mn-ea"/>
                <a:cs typeface="+mn-cs"/>
              </a:defRPr>
            </a:lvl5pPr>
            <a:lvl6pPr marL="174625" indent="0" algn="l" defTabSz="457200" rtl="0" eaLnBrk="1" latinLnBrk="0" hangingPunct="1">
              <a:lnSpc>
                <a:spcPct val="150000"/>
              </a:lnSpc>
              <a:spcBef>
                <a:spcPts val="600"/>
              </a:spcBef>
              <a:spcAft>
                <a:spcPts val="600"/>
              </a:spcAft>
              <a:buFont typeface="Arial"/>
              <a:buNone/>
              <a:defRPr sz="2000" b="1" kern="1200" baseline="0">
                <a:solidFill>
                  <a:schemeClr val="accent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66725" lvl="1" indent="-285750">
              <a:buFont typeface="Arial" panose="020B0604020202020204" pitchFamily="34" charset="0"/>
              <a:buChar char="•"/>
            </a:pPr>
            <a:endParaRPr lang="en-US" dirty="0"/>
          </a:p>
          <a:p>
            <a:r>
              <a:rPr lang="en-US" dirty="0"/>
              <a:t>Group memberships:</a:t>
            </a:r>
          </a:p>
          <a:p>
            <a:pPr marL="285750" indent="-285750">
              <a:buFont typeface="Arial" panose="020B0604020202020204" pitchFamily="34" charset="0"/>
              <a:buChar char="•"/>
            </a:pPr>
            <a:r>
              <a:rPr lang="en-US" dirty="0"/>
              <a:t>Jay is an account manager, just like Michael.</a:t>
            </a:r>
          </a:p>
          <a:p>
            <a:pPr marL="285750" indent="-285750">
              <a:buFont typeface="Arial" panose="020B0604020202020204" pitchFamily="34" charset="0"/>
              <a:buChar char="•"/>
            </a:pPr>
            <a:r>
              <a:rPr lang="en-US" dirty="0"/>
              <a:t>Dries is also an account manager</a:t>
            </a:r>
          </a:p>
          <a:p>
            <a:pPr marL="285750" indent="-285750">
              <a:buFont typeface="Arial" panose="020B0604020202020204" pitchFamily="34" charset="0"/>
              <a:buChar char="•"/>
            </a:pPr>
            <a:r>
              <a:rPr lang="en-US" dirty="0"/>
              <a:t>Chris is the commercial director</a:t>
            </a:r>
          </a:p>
          <a:p>
            <a:pPr marL="466725" lvl="1" indent="-285750">
              <a:buFont typeface="Arial" panose="020B0604020202020204" pitchFamily="34" charset="0"/>
              <a:buChar char="•"/>
            </a:pPr>
            <a:endParaRPr lang="en-US" dirty="0"/>
          </a:p>
          <a:p>
            <a:pPr marL="466725" lvl="1" indent="-285750">
              <a:buFont typeface="Arial" panose="020B0604020202020204" pitchFamily="34" charset="0"/>
              <a:buChar char="•"/>
            </a:pPr>
            <a:endParaRPr lang="en-US" dirty="0"/>
          </a:p>
          <a:p>
            <a:pPr marL="466725" lvl="1" indent="-285750">
              <a:buFont typeface="Arial" panose="020B0604020202020204" pitchFamily="34" charset="0"/>
              <a:buChar char="•"/>
            </a:pPr>
            <a:endParaRPr lang="en-US" dirty="0"/>
          </a:p>
          <a:p>
            <a:endParaRPr lang="nl-NL" dirty="0"/>
          </a:p>
        </p:txBody>
      </p:sp>
    </p:spTree>
    <p:extLst>
      <p:ext uri="{BB962C8B-B14F-4D97-AF65-F5344CB8AC3E}">
        <p14:creationId xmlns:p14="http://schemas.microsoft.com/office/powerpoint/2010/main" val="20409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252313" y="5362804"/>
            <a:ext cx="1065501" cy="1048409"/>
            <a:chOff x="2501656" y="3425981"/>
            <a:chExt cx="1199283" cy="1097328"/>
          </a:xfrm>
        </p:grpSpPr>
        <p:grpSp>
          <p:nvGrpSpPr>
            <p:cNvPr id="140" name="Group 139"/>
            <p:cNvGrpSpPr/>
            <p:nvPr/>
          </p:nvGrpSpPr>
          <p:grpSpPr>
            <a:xfrm>
              <a:off x="2501656" y="3425981"/>
              <a:ext cx="1098104" cy="1097328"/>
              <a:chOff x="13721177" y="6333144"/>
              <a:chExt cx="776180" cy="775633"/>
            </a:xfrm>
          </p:grpSpPr>
          <p:sp>
            <p:nvSpPr>
              <p:cNvPr id="162"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67"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68"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69"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70"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grpSp>
        <p:grpSp>
          <p:nvGrpSpPr>
            <p:cNvPr id="141" name="Group 140"/>
            <p:cNvGrpSpPr/>
            <p:nvPr/>
          </p:nvGrpSpPr>
          <p:grpSpPr>
            <a:xfrm>
              <a:off x="2933524" y="3467810"/>
              <a:ext cx="511794" cy="510807"/>
              <a:chOff x="13445955" y="6796212"/>
              <a:chExt cx="456988" cy="456109"/>
            </a:xfrm>
          </p:grpSpPr>
          <p:sp>
            <p:nvSpPr>
              <p:cNvPr id="158"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59"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60"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61"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grpSp>
        <p:grpSp>
          <p:nvGrpSpPr>
            <p:cNvPr id="149" name="Group 7"/>
            <p:cNvGrpSpPr>
              <a:grpSpLocks/>
            </p:cNvGrpSpPr>
            <p:nvPr/>
          </p:nvGrpSpPr>
          <p:grpSpPr bwMode="auto">
            <a:xfrm>
              <a:off x="3304795" y="3695801"/>
              <a:ext cx="396144" cy="396143"/>
              <a:chOff x="7857929" y="4717012"/>
              <a:chExt cx="1304516" cy="1314073"/>
            </a:xfrm>
          </p:grpSpPr>
          <p:sp>
            <p:nvSpPr>
              <p:cNvPr id="154"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55"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56"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sp>
            <p:nvSpPr>
              <p:cNvPr id="157"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2205">
                  <a:defRPr/>
                </a:pPr>
                <a:endParaRPr lang="en-US" sz="1797" kern="0">
                  <a:solidFill>
                    <a:srgbClr val="505050"/>
                  </a:solidFill>
                  <a:latin typeface="Segoe UI"/>
                  <a:ea typeface="ＭＳ Ｐゴシック" charset="0"/>
                </a:endParaRPr>
              </a:p>
            </p:txBody>
          </p:sp>
        </p:grpSp>
      </p:grpSp>
      <p:sp>
        <p:nvSpPr>
          <p:cNvPr id="17" name="Arc 16"/>
          <p:cNvSpPr/>
          <p:nvPr/>
        </p:nvSpPr>
        <p:spPr>
          <a:xfrm>
            <a:off x="1827202" y="2041205"/>
            <a:ext cx="788219" cy="4376692"/>
          </a:xfrm>
          <a:prstGeom prst="arc">
            <a:avLst>
              <a:gd name="adj1" fmla="val 16200000"/>
              <a:gd name="adj2" fmla="val 5391295"/>
            </a:avLst>
          </a:prstGeom>
          <a:ln w="38100">
            <a:solidFill>
              <a:srgbClr val="FFFFFF">
                <a:alpha val="67059"/>
              </a:srgb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4834">
              <a:defRPr/>
            </a:pPr>
            <a:endParaRPr lang="en-US" sz="1762" kern="0">
              <a:solidFill>
                <a:sysClr val="windowText" lastClr="000000"/>
              </a:solidFill>
              <a:latin typeface="Segoe UI"/>
            </a:endParaRPr>
          </a:p>
        </p:txBody>
      </p:sp>
      <p:sp>
        <p:nvSpPr>
          <p:cNvPr id="6" name="Title 5"/>
          <p:cNvSpPr>
            <a:spLocks noGrp="1"/>
          </p:cNvSpPr>
          <p:nvPr>
            <p:ph type="title"/>
          </p:nvPr>
        </p:nvSpPr>
        <p:spPr>
          <a:xfrm>
            <a:off x="194182" y="580114"/>
            <a:ext cx="11633832" cy="897898"/>
          </a:xfrm>
        </p:spPr>
        <p:txBody>
          <a:bodyPr/>
          <a:lstStyle/>
          <a:p>
            <a:r>
              <a:rPr lang="en-US" sz="4306" spc="-74" dirty="0">
                <a:solidFill>
                  <a:schemeClr val="tx1"/>
                </a:solidFill>
              </a:rPr>
              <a:t>Productivity – Cloud and on-prem apps</a:t>
            </a:r>
          </a:p>
        </p:txBody>
      </p:sp>
      <p:grpSp>
        <p:nvGrpSpPr>
          <p:cNvPr id="414" name="Group 413"/>
          <p:cNvGrpSpPr/>
          <p:nvPr/>
        </p:nvGrpSpPr>
        <p:grpSpPr>
          <a:xfrm>
            <a:off x="268748" y="3578129"/>
            <a:ext cx="1453453" cy="1038528"/>
            <a:chOff x="1229063" y="2936190"/>
            <a:chExt cx="1485517" cy="1061440"/>
          </a:xfrm>
        </p:grpSpPr>
        <p:sp>
          <p:nvSpPr>
            <p:cNvPr id="415" name="Rectangle 414"/>
            <p:cNvSpPr/>
            <p:nvPr/>
          </p:nvSpPr>
          <p:spPr>
            <a:xfrm>
              <a:off x="1229063" y="3665184"/>
              <a:ext cx="1485517" cy="332446"/>
            </a:xfrm>
            <a:prstGeom prst="rect">
              <a:avLst/>
            </a:prstGeom>
            <a:ln>
              <a:noFill/>
            </a:ln>
          </p:spPr>
          <p:txBody>
            <a:bodyPr wrap="square" lIns="0" tIns="0" rIns="0" bIns="0" anchor="ctr">
              <a:spAutoFit/>
            </a:bodyPr>
            <a:lstStyle/>
            <a:p>
              <a:pPr defTabSz="894196" fontAlgn="base">
                <a:lnSpc>
                  <a:spcPct val="90000"/>
                </a:lnSpc>
                <a:spcBef>
                  <a:spcPct val="0"/>
                </a:spcBef>
                <a:spcAft>
                  <a:spcPct val="0"/>
                </a:spcAft>
                <a:buSzPct val="80000"/>
                <a:defRPr/>
              </a:pPr>
              <a:r>
                <a:rPr lang="en-US" sz="1174" kern="0" dirty="0">
                  <a:solidFill>
                    <a:srgbClr val="FFFFFF"/>
                  </a:solidFill>
                  <a:latin typeface="Segoe UI"/>
                  <a:ea typeface="ＭＳ Ｐゴシック" charset="0"/>
                </a:rPr>
                <a:t>Windows Server</a:t>
              </a:r>
            </a:p>
            <a:p>
              <a:pPr defTabSz="894196" fontAlgn="base">
                <a:lnSpc>
                  <a:spcPct val="90000"/>
                </a:lnSpc>
                <a:spcBef>
                  <a:spcPct val="0"/>
                </a:spcBef>
                <a:spcAft>
                  <a:spcPct val="0"/>
                </a:spcAft>
                <a:buSzPct val="80000"/>
                <a:defRPr/>
              </a:pPr>
              <a:r>
                <a:rPr lang="en-US" sz="1174" kern="0" dirty="0">
                  <a:solidFill>
                    <a:srgbClr val="FFFFFF"/>
                  </a:solidFill>
                  <a:latin typeface="Segoe UI"/>
                  <a:ea typeface="ＭＳ Ｐゴシック" charset="0"/>
                </a:rPr>
                <a:t>Active Directory</a:t>
              </a:r>
              <a:endParaRPr lang="en-US" sz="1077" kern="0" dirty="0">
                <a:solidFill>
                  <a:srgbClr val="FFFFFF"/>
                </a:solidFill>
                <a:latin typeface="Segoe UI"/>
                <a:ea typeface="ＭＳ Ｐゴシック" charset="0"/>
              </a:endParaRPr>
            </a:p>
          </p:txBody>
        </p:sp>
        <p:pic>
          <p:nvPicPr>
            <p:cNvPr id="416" name="Picture 4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1392" y="2936190"/>
              <a:ext cx="1005840" cy="665838"/>
            </a:xfrm>
            <a:prstGeom prst="rect">
              <a:avLst/>
            </a:prstGeom>
          </p:spPr>
        </p:pic>
      </p:grpSp>
      <p:grpSp>
        <p:nvGrpSpPr>
          <p:cNvPr id="411" name="Group 410"/>
          <p:cNvGrpSpPr/>
          <p:nvPr/>
        </p:nvGrpSpPr>
        <p:grpSpPr>
          <a:xfrm>
            <a:off x="656221" y="5490321"/>
            <a:ext cx="640612" cy="389322"/>
            <a:chOff x="2447642" y="3590745"/>
            <a:chExt cx="654744" cy="397910"/>
          </a:xfrm>
        </p:grpSpPr>
        <p:grpSp>
          <p:nvGrpSpPr>
            <p:cNvPr id="412" name="Group 411"/>
            <p:cNvGrpSpPr/>
            <p:nvPr/>
          </p:nvGrpSpPr>
          <p:grpSpPr>
            <a:xfrm>
              <a:off x="2447642" y="3631953"/>
              <a:ext cx="652223" cy="356702"/>
              <a:chOff x="2395846" y="2369283"/>
              <a:chExt cx="652223" cy="356702"/>
            </a:xfrm>
          </p:grpSpPr>
          <p:sp>
            <p:nvSpPr>
              <p:cNvPr id="417" name="Rectangle 416"/>
              <p:cNvSpPr/>
              <p:nvPr/>
            </p:nvSpPr>
            <p:spPr bwMode="auto">
              <a:xfrm>
                <a:off x="2395846" y="2369283"/>
                <a:ext cx="652223" cy="356702"/>
              </a:xfrm>
              <a:prstGeom prst="rect">
                <a:avLst/>
              </a:prstGeom>
              <a:solidFill>
                <a:srgbClr val="EFEFEF">
                  <a:lumMod val="95000"/>
                </a:srgbClr>
              </a:solidFill>
              <a:ln w="10795" cap="flat" cmpd="sng" algn="ctr">
                <a:noFill/>
                <a:prstDash val="solid"/>
                <a:headEnd type="none" w="med" len="med"/>
                <a:tailEnd type="none" w="med" len="med"/>
              </a:ln>
              <a:effectLst/>
            </p:spPr>
            <p:txBody>
              <a:bodyPr lIns="0" tIns="45623" rIns="0" bIns="45623" anchor="ct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418"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1488" fontAlgn="base">
                  <a:spcBef>
                    <a:spcPct val="0"/>
                  </a:spcBef>
                  <a:spcAft>
                    <a:spcPct val="0"/>
                  </a:spcAft>
                  <a:defRPr/>
                </a:pPr>
                <a:endParaRPr lang="en-US" sz="1957" kern="0">
                  <a:solidFill>
                    <a:srgbClr val="505050"/>
                  </a:solidFill>
                  <a:latin typeface="Segoe UI"/>
                  <a:ea typeface="ＭＳ Ｐゴシック" charset="0"/>
                </a:endParaRPr>
              </a:p>
            </p:txBody>
          </p:sp>
        </p:grpSp>
        <p:sp>
          <p:nvSpPr>
            <p:cNvPr id="413" name="Rectangle 412"/>
            <p:cNvSpPr/>
            <p:nvPr/>
          </p:nvSpPr>
          <p:spPr bwMode="auto">
            <a:xfrm>
              <a:off x="2450163" y="3590745"/>
              <a:ext cx="652223" cy="49772"/>
            </a:xfrm>
            <a:prstGeom prst="rect">
              <a:avLst/>
            </a:prstGeom>
            <a:solidFill>
              <a:srgbClr val="EFEFEF">
                <a:lumMod val="75000"/>
              </a:srgbClr>
            </a:solidFill>
            <a:ln w="10795" cap="flat" cmpd="sng" algn="ctr">
              <a:noFill/>
              <a:prstDash val="solid"/>
              <a:headEnd type="none" w="med" len="med"/>
              <a:tailEnd type="none" w="med" len="med"/>
            </a:ln>
            <a:effectLst/>
          </p:spPr>
          <p:txBody>
            <a:bodyPr lIns="0" tIns="45623" rIns="0" bIns="45623" anchor="ct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grpSp>
      <p:grpSp>
        <p:nvGrpSpPr>
          <p:cNvPr id="419" name="Group 418"/>
          <p:cNvGrpSpPr/>
          <p:nvPr/>
        </p:nvGrpSpPr>
        <p:grpSpPr>
          <a:xfrm>
            <a:off x="805352" y="5639453"/>
            <a:ext cx="640612" cy="389322"/>
            <a:chOff x="2447642" y="3590745"/>
            <a:chExt cx="654744" cy="397910"/>
          </a:xfrm>
        </p:grpSpPr>
        <p:grpSp>
          <p:nvGrpSpPr>
            <p:cNvPr id="420" name="Group 419"/>
            <p:cNvGrpSpPr/>
            <p:nvPr/>
          </p:nvGrpSpPr>
          <p:grpSpPr>
            <a:xfrm>
              <a:off x="2447642" y="3631953"/>
              <a:ext cx="652223" cy="356702"/>
              <a:chOff x="2395846" y="2369283"/>
              <a:chExt cx="652223" cy="356702"/>
            </a:xfrm>
          </p:grpSpPr>
          <p:sp>
            <p:nvSpPr>
              <p:cNvPr id="422" name="Rectangle 421"/>
              <p:cNvSpPr/>
              <p:nvPr/>
            </p:nvSpPr>
            <p:spPr bwMode="auto">
              <a:xfrm>
                <a:off x="2395846" y="2369283"/>
                <a:ext cx="652223" cy="356702"/>
              </a:xfrm>
              <a:prstGeom prst="rect">
                <a:avLst/>
              </a:prstGeom>
              <a:solidFill>
                <a:srgbClr val="EFEFEF">
                  <a:lumMod val="95000"/>
                </a:srgbClr>
              </a:solidFill>
              <a:ln w="10795" cap="flat" cmpd="sng" algn="ctr">
                <a:noFill/>
                <a:prstDash val="solid"/>
                <a:headEnd type="none" w="med" len="med"/>
                <a:tailEnd type="none" w="med" len="med"/>
              </a:ln>
              <a:effectLst/>
            </p:spPr>
            <p:txBody>
              <a:bodyPr lIns="0" tIns="45623" rIns="0" bIns="45623" anchor="ct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423"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11488" fontAlgn="base">
                  <a:spcBef>
                    <a:spcPct val="0"/>
                  </a:spcBef>
                  <a:spcAft>
                    <a:spcPct val="0"/>
                  </a:spcAft>
                  <a:defRPr/>
                </a:pPr>
                <a:endParaRPr lang="en-US" sz="1957" kern="0">
                  <a:solidFill>
                    <a:srgbClr val="505050"/>
                  </a:solidFill>
                  <a:latin typeface="Segoe UI"/>
                  <a:ea typeface="ＭＳ Ｐゴシック" charset="0"/>
                </a:endParaRPr>
              </a:p>
            </p:txBody>
          </p:sp>
        </p:grpSp>
        <p:sp>
          <p:nvSpPr>
            <p:cNvPr id="421" name="Rectangle 420"/>
            <p:cNvSpPr/>
            <p:nvPr/>
          </p:nvSpPr>
          <p:spPr bwMode="auto">
            <a:xfrm>
              <a:off x="2450163" y="3590745"/>
              <a:ext cx="652223" cy="49772"/>
            </a:xfrm>
            <a:prstGeom prst="rect">
              <a:avLst/>
            </a:prstGeom>
            <a:solidFill>
              <a:srgbClr val="EFEFEF">
                <a:lumMod val="75000"/>
              </a:srgbClr>
            </a:solidFill>
            <a:ln w="10795" cap="flat" cmpd="sng" algn="ctr">
              <a:noFill/>
              <a:prstDash val="solid"/>
              <a:headEnd type="none" w="med" len="med"/>
              <a:tailEnd type="none" w="med" len="med"/>
            </a:ln>
            <a:effectLst/>
          </p:spPr>
          <p:txBody>
            <a:bodyPr lIns="0" tIns="45623" rIns="0" bIns="45623" anchor="ct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grpSp>
      <p:sp>
        <p:nvSpPr>
          <p:cNvPr id="125" name="Text Placeholder 11"/>
          <p:cNvSpPr txBox="1">
            <a:spLocks/>
          </p:cNvSpPr>
          <p:nvPr/>
        </p:nvSpPr>
        <p:spPr>
          <a:xfrm>
            <a:off x="268749" y="295935"/>
            <a:ext cx="11632280" cy="409563"/>
          </a:xfrm>
          <a:prstGeom prst="rect">
            <a:avLst/>
          </a:prstGeom>
        </p:spPr>
        <p:txBody>
          <a:bodyPr vert="horz" wrap="square" lIns="143166" tIns="89479" rIns="143166" bIns="89479" rtlCol="0">
            <a:spAutoFit/>
          </a:bodyPr>
          <a:lstStyle>
            <a:lvl1pPr marL="0" indent="0" algn="l" defTabSz="931684" rtl="0" fontAlgn="base">
              <a:lnSpc>
                <a:spcPct val="90000"/>
              </a:lnSpc>
              <a:spcBef>
                <a:spcPct val="20000"/>
              </a:spcBef>
              <a:spcAft>
                <a:spcPct val="0"/>
              </a:spcAft>
              <a:buSzPct val="90000"/>
              <a:buFont typeface="Arial" charset="0"/>
              <a:buNone/>
              <a:defRPr sz="1632" b="1" kern="1200">
                <a:solidFill>
                  <a:schemeClr val="accent4"/>
                </a:solidFill>
                <a:latin typeface="+mn-lt"/>
                <a:ea typeface="ＭＳ Ｐゴシック" charset="0"/>
                <a:cs typeface="ＭＳ Ｐゴシック" charset="0"/>
              </a:defRPr>
            </a:lvl1pPr>
            <a:lvl2pPr marL="0" indent="0" algn="l" defTabSz="931684"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ＭＳ Ｐゴシック" charset="0"/>
                <a:cs typeface="+mn-cs"/>
              </a:defRPr>
            </a:lvl2pPr>
            <a:lvl3pPr marL="228557"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45711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685669"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1748">
              <a:defRPr/>
            </a:pPr>
            <a:endParaRPr lang="en-US" sz="1597">
              <a:solidFill>
                <a:srgbClr val="D2D2D2"/>
              </a:solidFill>
              <a:latin typeface="Segoe UI"/>
            </a:endParaRPr>
          </a:p>
        </p:txBody>
      </p:sp>
      <p:sp>
        <p:nvSpPr>
          <p:cNvPr id="12" name="TextBox 11"/>
          <p:cNvSpPr txBox="1"/>
          <p:nvPr/>
        </p:nvSpPr>
        <p:spPr>
          <a:xfrm>
            <a:off x="2842384" y="2756354"/>
            <a:ext cx="1275211" cy="777036"/>
          </a:xfrm>
          <a:prstGeom prst="rect">
            <a:avLst/>
          </a:prstGeom>
          <a:noFill/>
        </p:spPr>
        <p:txBody>
          <a:bodyPr wrap="square" lIns="178958" tIns="143166" rIns="178958" bIns="143166" rtlCol="0">
            <a:spAutoFit/>
          </a:bodyPr>
          <a:lstStyle/>
          <a:p>
            <a:pPr defTabSz="894834">
              <a:lnSpc>
                <a:spcPct val="90000"/>
              </a:lnSpc>
              <a:spcAft>
                <a:spcPts val="587"/>
              </a:spcAft>
              <a:defRPr/>
            </a:pPr>
            <a:r>
              <a:rPr lang="en-US" sz="1762" kern="0" dirty="0">
                <a:solidFill>
                  <a:srgbClr val="FFFFFF"/>
                </a:solidFill>
                <a:latin typeface="Segoe UI"/>
              </a:rPr>
              <a:t>Public Cloud</a:t>
            </a:r>
          </a:p>
        </p:txBody>
      </p:sp>
      <p:sp>
        <p:nvSpPr>
          <p:cNvPr id="143" name="Rectangle 142"/>
          <p:cNvSpPr/>
          <p:nvPr/>
        </p:nvSpPr>
        <p:spPr>
          <a:xfrm>
            <a:off x="8495492" y="3839407"/>
            <a:ext cx="3459793" cy="669364"/>
          </a:xfrm>
          <a:prstGeom prst="rect">
            <a:avLst/>
          </a:prstGeom>
        </p:spPr>
        <p:txBody>
          <a:bodyPr wrap="square">
            <a:spAutoFit/>
          </a:bodyPr>
          <a:lstStyle/>
          <a:p>
            <a:pPr defTabSz="912642">
              <a:lnSpc>
                <a:spcPct val="90000"/>
              </a:lnSpc>
              <a:spcBef>
                <a:spcPct val="20000"/>
              </a:spcBef>
              <a:buSzPct val="90000"/>
              <a:defRPr/>
            </a:pPr>
            <a:r>
              <a:rPr lang="en-US" sz="1298" kern="0" dirty="0">
                <a:solidFill>
                  <a:srgbClr val="FFFFFF"/>
                </a:solidFill>
                <a:latin typeface="Segoe UI"/>
              </a:rPr>
              <a:t>Immediate </a:t>
            </a:r>
            <a:r>
              <a:rPr lang="en-US" sz="1298" b="1" kern="0" dirty="0">
                <a:solidFill>
                  <a:srgbClr val="FFFFFF"/>
                </a:solidFill>
                <a:latin typeface="Segoe UI"/>
              </a:rPr>
              <a:t>de-provisioning</a:t>
            </a:r>
            <a:r>
              <a:rPr lang="en-US" sz="1298" kern="0" dirty="0">
                <a:solidFill>
                  <a:srgbClr val="FFFFFF"/>
                </a:solidFill>
                <a:latin typeface="Segoe UI"/>
              </a:rPr>
              <a:t> means users who don’t need access don’t keep it</a:t>
            </a:r>
          </a:p>
          <a:p>
            <a:pPr marL="279635" indent="-279635" defTabSz="912642">
              <a:lnSpc>
                <a:spcPct val="90000"/>
              </a:lnSpc>
              <a:spcBef>
                <a:spcPct val="20000"/>
              </a:spcBef>
              <a:buSzPct val="90000"/>
              <a:buFont typeface="Arial" panose="020B0604020202020204" pitchFamily="34" charset="0"/>
              <a:buChar char="•"/>
              <a:defRPr/>
            </a:pPr>
            <a:endParaRPr lang="en-US" sz="1298" kern="0" dirty="0">
              <a:solidFill>
                <a:srgbClr val="FFFFFF"/>
              </a:solidFill>
              <a:latin typeface="Segoe UI"/>
            </a:endParaRPr>
          </a:p>
        </p:txBody>
      </p:sp>
      <p:grpSp>
        <p:nvGrpSpPr>
          <p:cNvPr id="144" name="Group 143"/>
          <p:cNvGrpSpPr/>
          <p:nvPr/>
        </p:nvGrpSpPr>
        <p:grpSpPr>
          <a:xfrm>
            <a:off x="8085250" y="3904643"/>
            <a:ext cx="282700" cy="282701"/>
            <a:chOff x="5372581" y="1617831"/>
            <a:chExt cx="498112" cy="498112"/>
          </a:xfrm>
          <a:solidFill>
            <a:srgbClr val="FFFFFF"/>
          </a:solidFill>
        </p:grpSpPr>
        <p:sp>
          <p:nvSpPr>
            <p:cNvPr id="145" name="Oval 144"/>
            <p:cNvSpPr/>
            <p:nvPr/>
          </p:nvSpPr>
          <p:spPr bwMode="auto">
            <a:xfrm>
              <a:off x="5372581" y="1617831"/>
              <a:ext cx="498112" cy="498112"/>
            </a:xfrm>
            <a:prstGeom prst="ellipse">
              <a:avLst/>
            </a:prstGeom>
            <a:grpFill/>
            <a:ln w="10795" cap="flat" cmpd="sng" algn="ctr">
              <a:noFill/>
              <a:prstDash val="solid"/>
              <a:headEnd type="none" w="med" len="med"/>
              <a:tailEnd type="none" w="med" len="med"/>
            </a:ln>
            <a:effectLst/>
          </p:spPr>
          <p:txBody>
            <a:bodyPr vert="horz" wrap="square" lIns="0" tIns="45623" rIns="0" bIns="45623" numCol="1" rtlCol="0" anchor="ctr" anchorCtr="0" compatLnSpc="1">
              <a:prstTxWarp prst="textNoShape">
                <a:avLst/>
              </a:prstTxWarp>
            </a:bodyP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146" name="Isosceles Triangle 42"/>
            <p:cNvSpPr/>
            <p:nvPr/>
          </p:nvSpPr>
          <p:spPr bwMode="auto">
            <a:xfrm rot="5400000">
              <a:off x="5559440" y="1802229"/>
              <a:ext cx="181888" cy="130330"/>
            </a:xfrm>
            <a:prstGeom prst="triangl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8908" tIns="143125" rIns="178908" bIns="143125" numCol="1" spcCol="0" rtlCol="0" fromWordArt="0" anchor="t" anchorCtr="0" forceAA="0" compatLnSpc="1">
              <a:prstTxWarp prst="textNoShape">
                <a:avLst/>
              </a:prstTxWarp>
              <a:noAutofit/>
            </a:bodyPr>
            <a:lstStyle/>
            <a:p>
              <a:pPr algn="ctr" defTabSz="912169" fontAlgn="base">
                <a:lnSpc>
                  <a:spcPct val="90000"/>
                </a:lnSpc>
                <a:spcBef>
                  <a:spcPct val="0"/>
                </a:spcBef>
                <a:spcAft>
                  <a:spcPct val="0"/>
                </a:spcAft>
                <a:defRPr/>
              </a:pPr>
              <a:endParaRPr lang="en-US" sz="1957" b="1" kern="0" dirty="0">
                <a:solidFill>
                  <a:srgbClr val="FFFFFF"/>
                </a:solidFill>
                <a:latin typeface="Segoe UI Light"/>
                <a:ea typeface="Segoe UI" pitchFamily="34" charset="0"/>
                <a:cs typeface="Segoe UI" pitchFamily="34" charset="0"/>
              </a:endParaRPr>
            </a:p>
          </p:txBody>
        </p:sp>
      </p:grpSp>
      <p:sp>
        <p:nvSpPr>
          <p:cNvPr id="150" name="Rectangle 149"/>
          <p:cNvSpPr/>
          <p:nvPr/>
        </p:nvSpPr>
        <p:spPr>
          <a:xfrm>
            <a:off x="8495492" y="2161381"/>
            <a:ext cx="3629233" cy="629459"/>
          </a:xfrm>
          <a:prstGeom prst="rect">
            <a:avLst/>
          </a:prstGeom>
        </p:spPr>
        <p:txBody>
          <a:bodyPr wrap="square">
            <a:spAutoFit/>
          </a:bodyPr>
          <a:lstStyle/>
          <a:p>
            <a:pPr defTabSz="912642">
              <a:lnSpc>
                <a:spcPct val="90000"/>
              </a:lnSpc>
              <a:spcBef>
                <a:spcPct val="20000"/>
              </a:spcBef>
              <a:buSzPct val="90000"/>
              <a:defRPr/>
            </a:pPr>
            <a:r>
              <a:rPr lang="en-US" sz="1298" kern="0" dirty="0">
                <a:solidFill>
                  <a:srgbClr val="FFFFFF"/>
                </a:solidFill>
                <a:latin typeface="Segoe UI"/>
              </a:rPr>
              <a:t>Real-time </a:t>
            </a:r>
            <a:r>
              <a:rPr lang="en-US" sz="1298" b="1" kern="0" dirty="0">
                <a:solidFill>
                  <a:srgbClr val="FFFFFF"/>
                </a:solidFill>
                <a:latin typeface="Segoe UI"/>
              </a:rPr>
              <a:t>SSO and provisioning </a:t>
            </a:r>
            <a:r>
              <a:rPr lang="en-US" sz="1298" kern="0" dirty="0">
                <a:solidFill>
                  <a:srgbClr val="FFFFFF"/>
                </a:solidFill>
                <a:latin typeface="Segoe UI"/>
              </a:rPr>
              <a:t>to the world’s most popular SaaS apps, from any device, integrated right into O365 experiences</a:t>
            </a:r>
          </a:p>
        </p:txBody>
      </p:sp>
      <p:grpSp>
        <p:nvGrpSpPr>
          <p:cNvPr id="151" name="Group 150"/>
          <p:cNvGrpSpPr/>
          <p:nvPr/>
        </p:nvGrpSpPr>
        <p:grpSpPr>
          <a:xfrm>
            <a:off x="8085250" y="2335647"/>
            <a:ext cx="282700" cy="282701"/>
            <a:chOff x="5372581" y="1617831"/>
            <a:chExt cx="498112" cy="498112"/>
          </a:xfrm>
          <a:solidFill>
            <a:srgbClr val="FFFFFF"/>
          </a:solidFill>
        </p:grpSpPr>
        <p:sp>
          <p:nvSpPr>
            <p:cNvPr id="152" name="Oval 151"/>
            <p:cNvSpPr/>
            <p:nvPr/>
          </p:nvSpPr>
          <p:spPr bwMode="auto">
            <a:xfrm>
              <a:off x="5372581" y="1617831"/>
              <a:ext cx="498112" cy="498112"/>
            </a:xfrm>
            <a:prstGeom prst="ellipse">
              <a:avLst/>
            </a:prstGeom>
            <a:grpFill/>
            <a:ln w="10795" cap="flat" cmpd="sng" algn="ctr">
              <a:noFill/>
              <a:prstDash val="solid"/>
              <a:headEnd type="none" w="med" len="med"/>
              <a:tailEnd type="none" w="med" len="med"/>
            </a:ln>
            <a:effectLst/>
          </p:spPr>
          <p:txBody>
            <a:bodyPr vert="horz" wrap="square" lIns="0" tIns="45623" rIns="0" bIns="45623" numCol="1" rtlCol="0" anchor="ctr" anchorCtr="0" compatLnSpc="1">
              <a:prstTxWarp prst="textNoShape">
                <a:avLst/>
              </a:prstTxWarp>
            </a:bodyP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153" name="Isosceles Triangle 45"/>
            <p:cNvSpPr/>
            <p:nvPr/>
          </p:nvSpPr>
          <p:spPr bwMode="auto">
            <a:xfrm rot="5400000">
              <a:off x="5559440" y="1802229"/>
              <a:ext cx="181888" cy="130330"/>
            </a:xfrm>
            <a:prstGeom prst="triangl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8908" tIns="143125" rIns="178908" bIns="143125" numCol="1" spcCol="0" rtlCol="0" fromWordArt="0" anchor="t" anchorCtr="0" forceAA="0" compatLnSpc="1">
              <a:prstTxWarp prst="textNoShape">
                <a:avLst/>
              </a:prstTxWarp>
              <a:noAutofit/>
            </a:bodyPr>
            <a:lstStyle/>
            <a:p>
              <a:pPr algn="ctr" defTabSz="912169" fontAlgn="base">
                <a:lnSpc>
                  <a:spcPct val="90000"/>
                </a:lnSpc>
                <a:spcBef>
                  <a:spcPct val="0"/>
                </a:spcBef>
                <a:spcAft>
                  <a:spcPct val="0"/>
                </a:spcAft>
                <a:defRPr/>
              </a:pPr>
              <a:endParaRPr lang="en-US" sz="1957" b="1" kern="0" dirty="0">
                <a:solidFill>
                  <a:srgbClr val="FFFFFF"/>
                </a:solidFill>
                <a:latin typeface="Segoe UI Light"/>
                <a:ea typeface="Segoe UI" pitchFamily="34" charset="0"/>
                <a:cs typeface="Segoe UI" pitchFamily="34" charset="0"/>
              </a:endParaRPr>
            </a:p>
          </p:txBody>
        </p:sp>
      </p:grpSp>
      <p:sp>
        <p:nvSpPr>
          <p:cNvPr id="163" name="Rectangle 162"/>
          <p:cNvSpPr/>
          <p:nvPr/>
        </p:nvSpPr>
        <p:spPr>
          <a:xfrm>
            <a:off x="8495492" y="2981606"/>
            <a:ext cx="3556218" cy="629459"/>
          </a:xfrm>
          <a:prstGeom prst="rect">
            <a:avLst/>
          </a:prstGeom>
        </p:spPr>
        <p:txBody>
          <a:bodyPr wrap="square">
            <a:spAutoFit/>
          </a:bodyPr>
          <a:lstStyle/>
          <a:p>
            <a:pPr defTabSz="912642">
              <a:lnSpc>
                <a:spcPct val="90000"/>
              </a:lnSpc>
              <a:spcBef>
                <a:spcPct val="20000"/>
              </a:spcBef>
              <a:buSzPct val="90000"/>
              <a:defRPr/>
            </a:pPr>
            <a:r>
              <a:rPr lang="en-US" sz="1298" kern="0" dirty="0">
                <a:solidFill>
                  <a:srgbClr val="FFFFFF"/>
                </a:solidFill>
                <a:latin typeface="Segoe UI"/>
              </a:rPr>
              <a:t>Easy-to use </a:t>
            </a:r>
            <a:r>
              <a:rPr lang="en-US" sz="1298" b="1" kern="0" dirty="0">
                <a:solidFill>
                  <a:srgbClr val="FFFFFF"/>
                </a:solidFill>
                <a:latin typeface="Segoe UI"/>
              </a:rPr>
              <a:t>management UX </a:t>
            </a:r>
            <a:r>
              <a:rPr lang="en-US" sz="1298" kern="0" dirty="0">
                <a:solidFill>
                  <a:srgbClr val="FFFFFF"/>
                </a:solidFill>
                <a:latin typeface="Segoe UI"/>
              </a:rPr>
              <a:t>means you can set up app access rules in minutes, rather than days. Delegate exceptions with self-service</a:t>
            </a:r>
          </a:p>
        </p:txBody>
      </p:sp>
      <p:grpSp>
        <p:nvGrpSpPr>
          <p:cNvPr id="164" name="Group 163"/>
          <p:cNvGrpSpPr/>
          <p:nvPr/>
        </p:nvGrpSpPr>
        <p:grpSpPr>
          <a:xfrm>
            <a:off x="8085250" y="3154985"/>
            <a:ext cx="282700" cy="282701"/>
            <a:chOff x="5372581" y="1617831"/>
            <a:chExt cx="498112" cy="498112"/>
          </a:xfrm>
          <a:solidFill>
            <a:srgbClr val="FFFFFF"/>
          </a:solidFill>
        </p:grpSpPr>
        <p:sp>
          <p:nvSpPr>
            <p:cNvPr id="165" name="Oval 164"/>
            <p:cNvSpPr/>
            <p:nvPr/>
          </p:nvSpPr>
          <p:spPr bwMode="auto">
            <a:xfrm>
              <a:off x="5372581" y="1617831"/>
              <a:ext cx="498112" cy="498112"/>
            </a:xfrm>
            <a:prstGeom prst="ellipse">
              <a:avLst/>
            </a:prstGeom>
            <a:grpFill/>
            <a:ln w="10795" cap="flat" cmpd="sng" algn="ctr">
              <a:noFill/>
              <a:prstDash val="solid"/>
              <a:headEnd type="none" w="med" len="med"/>
              <a:tailEnd type="none" w="med" len="med"/>
            </a:ln>
            <a:effectLst/>
          </p:spPr>
          <p:txBody>
            <a:bodyPr vert="horz" wrap="square" lIns="0" tIns="45623" rIns="0" bIns="45623" numCol="1" rtlCol="0" anchor="ctr" anchorCtr="0" compatLnSpc="1">
              <a:prstTxWarp prst="textNoShape">
                <a:avLst/>
              </a:prstTxWarp>
            </a:bodyP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166" name="Isosceles Triangle 42"/>
            <p:cNvSpPr/>
            <p:nvPr/>
          </p:nvSpPr>
          <p:spPr bwMode="auto">
            <a:xfrm rot="5400000">
              <a:off x="5559440" y="1802229"/>
              <a:ext cx="181888" cy="130330"/>
            </a:xfrm>
            <a:prstGeom prst="triangl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8908" tIns="143125" rIns="178908" bIns="143125" numCol="1" spcCol="0" rtlCol="0" fromWordArt="0" anchor="t" anchorCtr="0" forceAA="0" compatLnSpc="1">
              <a:prstTxWarp prst="textNoShape">
                <a:avLst/>
              </a:prstTxWarp>
              <a:noAutofit/>
            </a:bodyPr>
            <a:lstStyle/>
            <a:p>
              <a:pPr algn="ctr" defTabSz="912169" fontAlgn="base">
                <a:lnSpc>
                  <a:spcPct val="90000"/>
                </a:lnSpc>
                <a:spcBef>
                  <a:spcPct val="0"/>
                </a:spcBef>
                <a:spcAft>
                  <a:spcPct val="0"/>
                </a:spcAft>
                <a:defRPr/>
              </a:pPr>
              <a:endParaRPr lang="en-US" sz="1957" b="1" kern="0" dirty="0">
                <a:solidFill>
                  <a:srgbClr val="FFFFFF"/>
                </a:solidFill>
                <a:latin typeface="Segoe UI Light"/>
                <a:ea typeface="Segoe UI" pitchFamily="34" charset="0"/>
                <a:cs typeface="Segoe UI" pitchFamily="34" charset="0"/>
              </a:endParaRPr>
            </a:p>
          </p:txBody>
        </p:sp>
      </p:grpSp>
      <p:sp>
        <p:nvSpPr>
          <p:cNvPr id="136" name="Text Placeholder 6"/>
          <p:cNvSpPr txBox="1">
            <a:spLocks/>
          </p:cNvSpPr>
          <p:nvPr/>
        </p:nvSpPr>
        <p:spPr>
          <a:xfrm>
            <a:off x="268749" y="1311357"/>
            <a:ext cx="11632280" cy="488403"/>
          </a:xfrm>
          <a:prstGeom prst="rect">
            <a:avLst/>
          </a:prstGeom>
        </p:spPr>
        <p:txBody>
          <a:bodyPr vert="horz" wrap="square" lIns="143166" tIns="89479" rIns="143166" bIns="89479" rtlCol="0">
            <a:spAutoFit/>
          </a:bodyPr>
          <a:lstStyle>
            <a:lvl1pPr marL="0" indent="0" algn="l" defTabSz="931684" rtl="0" fontAlgn="base">
              <a:lnSpc>
                <a:spcPct val="90000"/>
              </a:lnSpc>
              <a:spcBef>
                <a:spcPct val="20000"/>
              </a:spcBef>
              <a:spcAft>
                <a:spcPct val="0"/>
              </a:spcAft>
              <a:buSzPct val="90000"/>
              <a:buFont typeface="Arial" charset="0"/>
              <a:buNone/>
              <a:defRPr sz="2244" b="0" kern="1200">
                <a:solidFill>
                  <a:schemeClr val="accent2"/>
                </a:solidFill>
                <a:latin typeface="+mn-lt"/>
                <a:ea typeface="ＭＳ Ｐゴシック" charset="0"/>
                <a:cs typeface="ＭＳ Ｐゴシック" charset="0"/>
              </a:defRPr>
            </a:lvl1pPr>
            <a:lvl2pPr marL="342834" indent="0" algn="l" defTabSz="931684" rtl="0" fontAlgn="base">
              <a:lnSpc>
                <a:spcPct val="90000"/>
              </a:lnSpc>
              <a:spcBef>
                <a:spcPct val="20000"/>
              </a:spcBef>
              <a:spcAft>
                <a:spcPct val="0"/>
              </a:spcAft>
              <a:buSzPct val="90000"/>
              <a:buFont typeface="Arial" charset="0"/>
              <a:buNone/>
              <a:defRPr sz="2400" kern="1200">
                <a:gradFill>
                  <a:gsLst>
                    <a:gs pos="1250">
                      <a:schemeClr val="tx1"/>
                    </a:gs>
                    <a:gs pos="100000">
                      <a:schemeClr val="tx1"/>
                    </a:gs>
                  </a:gsLst>
                  <a:lin ang="5400000" scaled="0"/>
                </a:gradFill>
                <a:latin typeface="+mn-lt"/>
                <a:ea typeface="ＭＳ Ｐゴシック" charset="0"/>
                <a:cs typeface="+mn-cs"/>
              </a:defRPr>
            </a:lvl2pPr>
            <a:lvl3pPr marL="571390"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799946"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2850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1748">
              <a:defRPr/>
            </a:pPr>
            <a:r>
              <a:rPr lang="en-US" sz="2196" dirty="0">
                <a:solidFill>
                  <a:srgbClr val="0078D7"/>
                </a:solidFill>
                <a:latin typeface="Segoe UI"/>
              </a:rPr>
              <a:t>Azure AD Application Integration</a:t>
            </a:r>
          </a:p>
        </p:txBody>
      </p:sp>
      <p:sp>
        <p:nvSpPr>
          <p:cNvPr id="195" name="Arrow: Left-Right 14"/>
          <p:cNvSpPr/>
          <p:nvPr/>
        </p:nvSpPr>
        <p:spPr bwMode="auto">
          <a:xfrm rot="19717644">
            <a:off x="4272082" y="3622232"/>
            <a:ext cx="1310314" cy="696185"/>
          </a:xfrm>
          <a:prstGeom prst="left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9" fontAlgn="base">
              <a:spcBef>
                <a:spcPct val="0"/>
              </a:spcBef>
              <a:spcAft>
                <a:spcPct val="0"/>
              </a:spcAft>
              <a:defRPr/>
            </a:pPr>
            <a:r>
              <a:rPr lang="en-US" sz="1028" kern="0" dirty="0">
                <a:solidFill>
                  <a:srgbClr val="FFFFFF"/>
                </a:solidFill>
                <a:latin typeface="Segoe UI"/>
              </a:rPr>
              <a:t>SSO + provisioning</a:t>
            </a:r>
          </a:p>
        </p:txBody>
      </p:sp>
      <p:grpSp>
        <p:nvGrpSpPr>
          <p:cNvPr id="3" name="Group 2"/>
          <p:cNvGrpSpPr/>
          <p:nvPr/>
        </p:nvGrpSpPr>
        <p:grpSpPr>
          <a:xfrm>
            <a:off x="5570967" y="1994123"/>
            <a:ext cx="1706270" cy="2010602"/>
            <a:chOff x="8707191" y="2378856"/>
            <a:chExt cx="3024062" cy="3563436"/>
          </a:xfrm>
        </p:grpSpPr>
        <p:sp>
          <p:nvSpPr>
            <p:cNvPr id="174" name="Oval 173"/>
            <p:cNvSpPr/>
            <p:nvPr/>
          </p:nvSpPr>
          <p:spPr bwMode="auto">
            <a:xfrm>
              <a:off x="8959782" y="2727980"/>
              <a:ext cx="2374499" cy="2374498"/>
            </a:xfrm>
            <a:prstGeom prst="ellipse">
              <a:avLst/>
            </a:prstGeom>
            <a:noFill/>
            <a:ln w="28575" cap="rnd" cmpd="sng" algn="ctr">
              <a:solidFill>
                <a:srgbClr val="00B294"/>
              </a:solidFill>
              <a:prstDash val="sysDot"/>
              <a:headEnd type="none" w="med" len="med"/>
              <a:tailEnd type="none" w="med" len="med"/>
            </a:ln>
            <a:effectLst/>
          </p:spPr>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997" kern="0" dirty="0">
                <a:gradFill>
                  <a:gsLst>
                    <a:gs pos="0">
                      <a:srgbClr val="FFFFFF"/>
                    </a:gs>
                    <a:gs pos="100000">
                      <a:srgbClr val="FFFFFF"/>
                    </a:gs>
                  </a:gsLst>
                  <a:lin ang="5400000" scaled="0"/>
                </a:gradFill>
                <a:latin typeface="Segoe UI"/>
              </a:endParaRPr>
            </a:p>
          </p:txBody>
        </p:sp>
        <p:sp>
          <p:nvSpPr>
            <p:cNvPr id="175" name="Freeform 38"/>
            <p:cNvSpPr>
              <a:spLocks/>
            </p:cNvSpPr>
            <p:nvPr/>
          </p:nvSpPr>
          <p:spPr bwMode="auto">
            <a:xfrm>
              <a:off x="8707191" y="4146066"/>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194" name="Freeform 38"/>
            <p:cNvSpPr>
              <a:spLocks/>
            </p:cNvSpPr>
            <p:nvPr/>
          </p:nvSpPr>
          <p:spPr bwMode="auto">
            <a:xfrm>
              <a:off x="9866233" y="4118366"/>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197" name="Freeform 38"/>
            <p:cNvSpPr>
              <a:spLocks/>
            </p:cNvSpPr>
            <p:nvPr/>
          </p:nvSpPr>
          <p:spPr bwMode="auto">
            <a:xfrm>
              <a:off x="10244160" y="4607289"/>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198" name="Freeform 38"/>
            <p:cNvSpPr>
              <a:spLocks/>
            </p:cNvSpPr>
            <p:nvPr/>
          </p:nvSpPr>
          <p:spPr bwMode="auto">
            <a:xfrm>
              <a:off x="8708688" y="4716797"/>
              <a:ext cx="1863715" cy="122549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206" name="TextBox 205"/>
            <p:cNvSpPr txBox="1"/>
            <p:nvPr/>
          </p:nvSpPr>
          <p:spPr>
            <a:xfrm>
              <a:off x="9855969" y="4420305"/>
              <a:ext cx="1394006" cy="264221"/>
            </a:xfrm>
            <a:prstGeom prst="rect">
              <a:avLst/>
            </a:prstGeom>
          </p:spPr>
          <p:txBody>
            <a:bodyPr wrap="square" lIns="0" tIns="0" rIns="0" bIns="0" rtlCol="0">
              <a:spAutoFit/>
            </a:bodyPr>
            <a:lstStyle/>
            <a:p>
              <a:pPr algn="ctr" defTabSz="894196" fontAlgn="base">
                <a:lnSpc>
                  <a:spcPct val="90000"/>
                </a:lnSpc>
                <a:spcBef>
                  <a:spcPct val="0"/>
                </a:spcBef>
                <a:spcAft>
                  <a:spcPct val="0"/>
                </a:spcAft>
                <a:buSzPct val="80000"/>
                <a:defRPr/>
              </a:pPr>
              <a:r>
                <a:rPr lang="en-US" sz="1077" kern="0" dirty="0">
                  <a:solidFill>
                    <a:srgbClr val="002050"/>
                  </a:solidFill>
                  <a:latin typeface="Segoe UI"/>
                  <a:ea typeface="ＭＳ Ｐゴシック" charset="0"/>
                  <a:cs typeface="Segoe UI Light"/>
                </a:rPr>
                <a:t>SaaS</a:t>
              </a:r>
            </a:p>
          </p:txBody>
        </p:sp>
        <p:sp>
          <p:nvSpPr>
            <p:cNvPr id="211" name="TextBox 210"/>
            <p:cNvSpPr txBox="1"/>
            <p:nvPr/>
          </p:nvSpPr>
          <p:spPr>
            <a:xfrm>
              <a:off x="9172603" y="5224495"/>
              <a:ext cx="874180" cy="528444"/>
            </a:xfrm>
            <a:prstGeom prst="rect">
              <a:avLst/>
            </a:prstGeom>
          </p:spPr>
          <p:txBody>
            <a:bodyPr wrap="square" lIns="0" tIns="0" rIns="0" bIns="0" rtlCol="0">
              <a:spAutoFit/>
            </a:bodyPr>
            <a:lstStyle/>
            <a:p>
              <a:pPr algn="ctr" defTabSz="894196" fontAlgn="base">
                <a:lnSpc>
                  <a:spcPct val="90000"/>
                </a:lnSpc>
                <a:spcBef>
                  <a:spcPct val="0"/>
                </a:spcBef>
                <a:spcAft>
                  <a:spcPct val="0"/>
                </a:spcAft>
                <a:buSzPct val="80000"/>
                <a:defRPr/>
              </a:pPr>
              <a:r>
                <a:rPr lang="en-US" sz="1077" kern="0" dirty="0">
                  <a:solidFill>
                    <a:srgbClr val="002050"/>
                  </a:solidFill>
                  <a:latin typeface="Segoe UI"/>
                  <a:ea typeface="ＭＳ Ｐゴシック" charset="0"/>
                  <a:cs typeface="Segoe UI Light"/>
                </a:rPr>
                <a:t>Public</a:t>
              </a:r>
            </a:p>
            <a:p>
              <a:pPr algn="ctr" defTabSz="894196" fontAlgn="base">
                <a:lnSpc>
                  <a:spcPct val="90000"/>
                </a:lnSpc>
                <a:spcBef>
                  <a:spcPct val="0"/>
                </a:spcBef>
                <a:spcAft>
                  <a:spcPct val="0"/>
                </a:spcAft>
                <a:buSzPct val="80000"/>
                <a:defRPr/>
              </a:pPr>
              <a:r>
                <a:rPr lang="en-US" sz="1077" kern="0" dirty="0">
                  <a:solidFill>
                    <a:srgbClr val="002050"/>
                  </a:solidFill>
                  <a:latin typeface="Segoe UI"/>
                  <a:ea typeface="ＭＳ Ｐゴシック" charset="0"/>
                  <a:cs typeface="Segoe UI Light"/>
                </a:rPr>
                <a:t>cloud</a:t>
              </a:r>
            </a:p>
          </p:txBody>
        </p:sp>
        <p:grpSp>
          <p:nvGrpSpPr>
            <p:cNvPr id="213" name="Group 212"/>
            <p:cNvGrpSpPr/>
            <p:nvPr/>
          </p:nvGrpSpPr>
          <p:grpSpPr>
            <a:xfrm>
              <a:off x="11158632" y="3881579"/>
              <a:ext cx="313754" cy="313646"/>
              <a:chOff x="1477963" y="-1187450"/>
              <a:chExt cx="9232900" cy="9229725"/>
            </a:xfrm>
            <a:solidFill>
              <a:srgbClr val="FFFFFF"/>
            </a:solidFill>
          </p:grpSpPr>
          <p:sp>
            <p:nvSpPr>
              <p:cNvPr id="21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21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grpSp>
        <p:grpSp>
          <p:nvGrpSpPr>
            <p:cNvPr id="216" name="Group 215"/>
            <p:cNvGrpSpPr/>
            <p:nvPr/>
          </p:nvGrpSpPr>
          <p:grpSpPr>
            <a:xfrm>
              <a:off x="10016899" y="3753088"/>
              <a:ext cx="313754" cy="313646"/>
              <a:chOff x="1477963" y="-1187450"/>
              <a:chExt cx="9232900" cy="9229725"/>
            </a:xfrm>
            <a:solidFill>
              <a:srgbClr val="FFFFFF"/>
            </a:solidFill>
          </p:grpSpPr>
          <p:sp>
            <p:nvSpPr>
              <p:cNvPr id="217"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21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grpSp>
        <p:grpSp>
          <p:nvGrpSpPr>
            <p:cNvPr id="219" name="Group 218"/>
            <p:cNvGrpSpPr/>
            <p:nvPr/>
          </p:nvGrpSpPr>
          <p:grpSpPr>
            <a:xfrm>
              <a:off x="10690609" y="2668578"/>
              <a:ext cx="313754" cy="313646"/>
              <a:chOff x="1477963" y="-1187450"/>
              <a:chExt cx="9232900" cy="9229725"/>
            </a:xfrm>
            <a:solidFill>
              <a:srgbClr val="FFFFFF"/>
            </a:solidFill>
          </p:grpSpPr>
          <p:sp>
            <p:nvSpPr>
              <p:cNvPr id="220"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221"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grpSp>
        <p:grpSp>
          <p:nvGrpSpPr>
            <p:cNvPr id="222" name="Group 221"/>
            <p:cNvGrpSpPr/>
            <p:nvPr/>
          </p:nvGrpSpPr>
          <p:grpSpPr>
            <a:xfrm>
              <a:off x="9182768" y="2966155"/>
              <a:ext cx="313754" cy="313646"/>
              <a:chOff x="1477963" y="-1187450"/>
              <a:chExt cx="9232900" cy="9229725"/>
            </a:xfrm>
            <a:solidFill>
              <a:srgbClr val="FFFFFF"/>
            </a:solidFill>
          </p:grpSpPr>
          <p:sp>
            <p:nvSpPr>
              <p:cNvPr id="223"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sp>
            <p:nvSpPr>
              <p:cNvPr id="224"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912642">
                  <a:defRPr/>
                </a:pPr>
                <a:endParaRPr lang="en-US" sz="1797" kern="0">
                  <a:solidFill>
                    <a:srgbClr val="505050"/>
                  </a:solidFill>
                  <a:latin typeface="Segoe UI"/>
                </a:endParaRPr>
              </a:p>
            </p:txBody>
          </p:sp>
        </p:grpSp>
        <p:pic>
          <p:nvPicPr>
            <p:cNvPr id="225" name="Picture 2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529511" y="5128094"/>
              <a:ext cx="984469" cy="218128"/>
            </a:xfrm>
            <a:prstGeom prst="rect">
              <a:avLst/>
            </a:prstGeom>
          </p:spPr>
        </p:pic>
        <p:pic>
          <p:nvPicPr>
            <p:cNvPr id="226" name="Picture 225"/>
            <p:cNvPicPr>
              <a:picLocks noChangeAspect="1"/>
            </p:cNvPicPr>
            <p:nvPr/>
          </p:nvPicPr>
          <p:blipFill>
            <a:blip r:embed="rId5"/>
            <a:stretch>
              <a:fillRect/>
            </a:stretch>
          </p:blipFill>
          <p:spPr>
            <a:xfrm>
              <a:off x="8809236" y="3551609"/>
              <a:ext cx="571500" cy="581025"/>
            </a:xfrm>
            <a:prstGeom prst="rect">
              <a:avLst/>
            </a:prstGeom>
          </p:spPr>
        </p:pic>
        <p:pic>
          <p:nvPicPr>
            <p:cNvPr id="227" name="Picture 226"/>
            <p:cNvPicPr>
              <a:picLocks noChangeAspect="1"/>
            </p:cNvPicPr>
            <p:nvPr/>
          </p:nvPicPr>
          <p:blipFill>
            <a:blip r:embed="rId6"/>
            <a:stretch>
              <a:fillRect/>
            </a:stretch>
          </p:blipFill>
          <p:spPr>
            <a:xfrm>
              <a:off x="9596889" y="3096531"/>
              <a:ext cx="542925" cy="538163"/>
            </a:xfrm>
            <a:prstGeom prst="rect">
              <a:avLst/>
            </a:prstGeom>
          </p:spPr>
        </p:pic>
        <p:pic>
          <p:nvPicPr>
            <p:cNvPr id="228" name="Picture 227"/>
            <p:cNvPicPr>
              <a:picLocks noChangeAspect="1"/>
            </p:cNvPicPr>
            <p:nvPr/>
          </p:nvPicPr>
          <p:blipFill>
            <a:blip r:embed="rId7"/>
            <a:stretch>
              <a:fillRect/>
            </a:stretch>
          </p:blipFill>
          <p:spPr>
            <a:xfrm>
              <a:off x="9887647" y="2378856"/>
              <a:ext cx="552450" cy="533400"/>
            </a:xfrm>
            <a:prstGeom prst="rect">
              <a:avLst/>
            </a:prstGeom>
          </p:spPr>
        </p:pic>
        <p:pic>
          <p:nvPicPr>
            <p:cNvPr id="229" name="Picture 228"/>
            <p:cNvPicPr>
              <a:picLocks noChangeAspect="1"/>
            </p:cNvPicPr>
            <p:nvPr/>
          </p:nvPicPr>
          <p:blipFill>
            <a:blip r:embed="rId8"/>
            <a:stretch>
              <a:fillRect/>
            </a:stretch>
          </p:blipFill>
          <p:spPr>
            <a:xfrm>
              <a:off x="10440097" y="3396766"/>
              <a:ext cx="538163" cy="542925"/>
            </a:xfrm>
            <a:prstGeom prst="rect">
              <a:avLst/>
            </a:prstGeom>
          </p:spPr>
        </p:pic>
        <p:pic>
          <p:nvPicPr>
            <p:cNvPr id="230" name="Picture 229"/>
            <p:cNvPicPr>
              <a:picLocks noChangeAspect="1"/>
            </p:cNvPicPr>
            <p:nvPr/>
          </p:nvPicPr>
          <p:blipFill>
            <a:blip r:embed="rId9"/>
            <a:stretch>
              <a:fillRect/>
            </a:stretch>
          </p:blipFill>
          <p:spPr>
            <a:xfrm>
              <a:off x="11127469" y="3107163"/>
              <a:ext cx="571500" cy="552450"/>
            </a:xfrm>
            <a:prstGeom prst="rect">
              <a:avLst/>
            </a:prstGeom>
          </p:spPr>
        </p:pic>
      </p:grpSp>
      <p:sp>
        <p:nvSpPr>
          <p:cNvPr id="232" name="Rectangle 231"/>
          <p:cNvSpPr/>
          <p:nvPr/>
        </p:nvSpPr>
        <p:spPr>
          <a:xfrm>
            <a:off x="-76613" y="2480717"/>
            <a:ext cx="1186050" cy="256000"/>
          </a:xfrm>
          <a:prstGeom prst="rect">
            <a:avLst/>
          </a:prstGeom>
        </p:spPr>
        <p:txBody>
          <a:bodyPr wrap="square">
            <a:spAutoFit/>
          </a:bodyPr>
          <a:lstStyle/>
          <a:p>
            <a:pPr algn="ctr" defTabSz="1064617">
              <a:defRPr/>
            </a:pPr>
            <a:endParaRPr lang="en-US" sz="1077" kern="0" dirty="0">
              <a:solidFill>
                <a:srgbClr val="FFFFFF"/>
              </a:solidFill>
              <a:latin typeface="Segoe UI"/>
            </a:endParaRPr>
          </a:p>
        </p:txBody>
      </p:sp>
      <p:cxnSp>
        <p:nvCxnSpPr>
          <p:cNvPr id="233" name="Straight Arrow Connector 232"/>
          <p:cNvCxnSpPr>
            <a:cxnSpLocks/>
          </p:cNvCxnSpPr>
          <p:nvPr/>
        </p:nvCxnSpPr>
        <p:spPr>
          <a:xfrm flipH="1" flipV="1">
            <a:off x="968608" y="4683051"/>
            <a:ext cx="128966" cy="547889"/>
          </a:xfrm>
          <a:prstGeom prst="straightConnector1">
            <a:avLst/>
          </a:prstGeom>
          <a:noFill/>
          <a:ln w="31750" cap="rnd" cmpd="sng" algn="ctr">
            <a:solidFill>
              <a:schemeClr val="bg1"/>
            </a:solidFill>
            <a:prstDash val="sysDot"/>
            <a:headEnd type="triangle" w="med" len="med"/>
            <a:tailEnd type="triangle" w="med" len="med"/>
          </a:ln>
          <a:effectLst/>
        </p:spPr>
      </p:cxnSp>
      <p:sp>
        <p:nvSpPr>
          <p:cNvPr id="310" name="Arrow: Left-Right 14"/>
          <p:cNvSpPr/>
          <p:nvPr/>
        </p:nvSpPr>
        <p:spPr bwMode="auto">
          <a:xfrm rot="15965477">
            <a:off x="298910" y="2948040"/>
            <a:ext cx="816735" cy="335222"/>
          </a:xfrm>
          <a:prstGeom prst="left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9" fontAlgn="base">
              <a:spcBef>
                <a:spcPct val="0"/>
              </a:spcBef>
              <a:spcAft>
                <a:spcPct val="0"/>
              </a:spcAft>
              <a:defRPr/>
            </a:pPr>
            <a:r>
              <a:rPr lang="en-US" sz="1028" kern="0" dirty="0">
                <a:solidFill>
                  <a:srgbClr val="FFFFFF"/>
                </a:solidFill>
                <a:latin typeface="Segoe UI"/>
              </a:rPr>
              <a:t>MIM</a:t>
            </a:r>
          </a:p>
        </p:txBody>
      </p:sp>
      <p:grpSp>
        <p:nvGrpSpPr>
          <p:cNvPr id="35" name="Group 34"/>
          <p:cNvGrpSpPr/>
          <p:nvPr/>
        </p:nvGrpSpPr>
        <p:grpSpPr>
          <a:xfrm>
            <a:off x="6244684" y="5585225"/>
            <a:ext cx="1824435" cy="1315328"/>
            <a:chOff x="5285633" y="1541551"/>
            <a:chExt cx="7347036" cy="5296858"/>
          </a:xfrm>
        </p:grpSpPr>
        <p:grpSp>
          <p:nvGrpSpPr>
            <p:cNvPr id="311" name="Group 310"/>
            <p:cNvGrpSpPr/>
            <p:nvPr/>
          </p:nvGrpSpPr>
          <p:grpSpPr>
            <a:xfrm>
              <a:off x="5285633" y="2998736"/>
              <a:ext cx="6010084" cy="3106466"/>
              <a:chOff x="3352800" y="1983278"/>
              <a:chExt cx="6329110" cy="3271363"/>
            </a:xfrm>
          </p:grpSpPr>
          <p:pic>
            <p:nvPicPr>
              <p:cNvPr id="312" name="Picture 311"/>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352800" y="1983278"/>
                <a:ext cx="6329110" cy="3271363"/>
              </a:xfrm>
              <a:prstGeom prst="rect">
                <a:avLst/>
              </a:prstGeom>
            </p:spPr>
          </p:pic>
          <p:pic>
            <p:nvPicPr>
              <p:cNvPr id="313" name="Picture 312"/>
              <p:cNvPicPr preferRelativeResize="0">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414261" y="2438400"/>
                <a:ext cx="4086923" cy="2302732"/>
              </a:xfrm>
              <a:prstGeom prst="rect">
                <a:avLst/>
              </a:prstGeom>
            </p:spPr>
          </p:pic>
        </p:grpSp>
        <p:grpSp>
          <p:nvGrpSpPr>
            <p:cNvPr id="314" name="Group 313"/>
            <p:cNvGrpSpPr/>
            <p:nvPr/>
          </p:nvGrpSpPr>
          <p:grpSpPr>
            <a:xfrm>
              <a:off x="9651717" y="1541551"/>
              <a:ext cx="2980952" cy="5296858"/>
              <a:chOff x="3822838" y="1705173"/>
              <a:chExt cx="3204489" cy="5694063"/>
            </a:xfrm>
          </p:grpSpPr>
          <p:grpSp>
            <p:nvGrpSpPr>
              <p:cNvPr id="316" name="Group 315"/>
              <p:cNvGrpSpPr/>
              <p:nvPr/>
            </p:nvGrpSpPr>
            <p:grpSpPr>
              <a:xfrm>
                <a:off x="3822838" y="1705173"/>
                <a:ext cx="3204489" cy="5694063"/>
                <a:chOff x="5281937" y="1621139"/>
                <a:chExt cx="3204489" cy="5694063"/>
              </a:xfrm>
            </p:grpSpPr>
            <p:pic>
              <p:nvPicPr>
                <p:cNvPr id="318" name="Picture 3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rot="5400000">
                  <a:off x="4037150" y="2865926"/>
                  <a:ext cx="5694063" cy="3204489"/>
                </a:xfrm>
                <a:prstGeom prst="rect">
                  <a:avLst/>
                </a:prstGeom>
              </p:spPr>
            </p:pic>
            <p:pic>
              <p:nvPicPr>
                <p:cNvPr id="319" name="Picture 3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726299" y="2895673"/>
                  <a:ext cx="2127204" cy="2948127"/>
                </a:xfrm>
                <a:prstGeom prst="rect">
                  <a:avLst/>
                </a:prstGeom>
              </p:spPr>
            </p:pic>
          </p:grpSp>
          <p:sp>
            <p:nvSpPr>
              <p:cNvPr id="317" name="Rectangle 316"/>
              <p:cNvSpPr/>
              <p:nvPr/>
            </p:nvSpPr>
            <p:spPr bwMode="auto">
              <a:xfrm>
                <a:off x="4267200" y="5793217"/>
                <a:ext cx="2123090" cy="397376"/>
              </a:xfrm>
              <a:prstGeom prst="rect">
                <a:avLst/>
              </a:prstGeom>
              <a:solidFill>
                <a:srgbClr val="F1F1F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997" kern="0" dirty="0">
                  <a:gradFill>
                    <a:gsLst>
                      <a:gs pos="0">
                        <a:srgbClr val="FFFFFF"/>
                      </a:gs>
                      <a:gs pos="100000">
                        <a:srgbClr val="FFFFFF"/>
                      </a:gs>
                    </a:gsLst>
                    <a:lin ang="5400000" scaled="0"/>
                  </a:gradFill>
                  <a:latin typeface="Segoe UI"/>
                </a:endParaRPr>
              </a:p>
            </p:txBody>
          </p:sp>
        </p:grpSp>
        <p:pic>
          <p:nvPicPr>
            <p:cNvPr id="320" name="Picture 319"/>
            <p:cNvPicPr>
              <a:picLocks noChangeAspect="1"/>
            </p:cNvPicPr>
            <p:nvPr/>
          </p:nvPicPr>
          <p:blipFill>
            <a:blip r:embed="rId14"/>
            <a:stretch>
              <a:fillRect/>
            </a:stretch>
          </p:blipFill>
          <p:spPr>
            <a:xfrm>
              <a:off x="10065081" y="2733510"/>
              <a:ext cx="1971160" cy="2151187"/>
            </a:xfrm>
            <a:prstGeom prst="rect">
              <a:avLst/>
            </a:prstGeom>
          </p:spPr>
        </p:pic>
        <p:pic>
          <p:nvPicPr>
            <p:cNvPr id="321" name="Picture 320"/>
            <p:cNvPicPr>
              <a:picLocks noChangeAspect="1"/>
            </p:cNvPicPr>
            <p:nvPr/>
          </p:nvPicPr>
          <p:blipFill rotWithShape="1">
            <a:blip r:embed="rId15"/>
            <a:srcRect b="42382"/>
            <a:stretch/>
          </p:blipFill>
          <p:spPr>
            <a:xfrm>
              <a:off x="10067681" y="4884487"/>
              <a:ext cx="1965960" cy="808247"/>
            </a:xfrm>
            <a:prstGeom prst="rect">
              <a:avLst/>
            </a:prstGeom>
          </p:spPr>
        </p:pic>
        <p:grpSp>
          <p:nvGrpSpPr>
            <p:cNvPr id="322" name="Group 321"/>
            <p:cNvGrpSpPr/>
            <p:nvPr/>
          </p:nvGrpSpPr>
          <p:grpSpPr>
            <a:xfrm>
              <a:off x="9302542" y="4189980"/>
              <a:ext cx="1522623" cy="2463180"/>
              <a:chOff x="9302542" y="4189980"/>
              <a:chExt cx="1522623" cy="2463180"/>
            </a:xfrm>
          </p:grpSpPr>
          <p:pic>
            <p:nvPicPr>
              <p:cNvPr id="323" name="Picture 322" descr="windows_phone_7_psd.png"/>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302542" y="4189980"/>
                <a:ext cx="1522623" cy="2463180"/>
              </a:xfrm>
              <a:prstGeom prst="rect">
                <a:avLst/>
              </a:prstGeom>
            </p:spPr>
          </p:pic>
          <p:pic>
            <p:nvPicPr>
              <p:cNvPr id="324" name="Picture 323"/>
              <p:cNvPicPr>
                <a:picLocks/>
              </p:cNvPicPr>
              <p:nvPr/>
            </p:nvPicPr>
            <p:blipFill>
              <a:blip r:embed="rId17"/>
              <a:stretch>
                <a:fillRect/>
              </a:stretch>
            </p:blipFill>
            <p:spPr>
              <a:xfrm>
                <a:off x="9565746" y="4489586"/>
                <a:ext cx="950976" cy="1627632"/>
              </a:xfrm>
              <a:prstGeom prst="rect">
                <a:avLst/>
              </a:prstGeom>
            </p:spPr>
          </p:pic>
        </p:grpSp>
      </p:grpSp>
      <p:pic>
        <p:nvPicPr>
          <p:cNvPr id="325" name="Picture 324"/>
          <p:cNvPicPr>
            <a:picLocks noChangeAspect="1"/>
          </p:cNvPicPr>
          <p:nvPr/>
        </p:nvPicPr>
        <p:blipFill>
          <a:blip r:embed="rId18"/>
          <a:stretch>
            <a:fillRect/>
          </a:stretch>
        </p:blipFill>
        <p:spPr>
          <a:xfrm>
            <a:off x="6312321" y="4563963"/>
            <a:ext cx="916786" cy="1928919"/>
          </a:xfrm>
          <a:prstGeom prst="rect">
            <a:avLst/>
          </a:prstGeom>
        </p:spPr>
      </p:pic>
      <p:cxnSp>
        <p:nvCxnSpPr>
          <p:cNvPr id="327" name="Straight Arrow Connector 326"/>
          <p:cNvCxnSpPr>
            <a:cxnSpLocks/>
            <a:endCxn id="325" idx="0"/>
          </p:cNvCxnSpPr>
          <p:nvPr/>
        </p:nvCxnSpPr>
        <p:spPr>
          <a:xfrm flipH="1">
            <a:off x="6770714" y="3786183"/>
            <a:ext cx="43060" cy="777780"/>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28" name="Straight Arrow Connector 327"/>
          <p:cNvCxnSpPr>
            <a:cxnSpLocks/>
            <a:stCxn id="198" idx="14"/>
            <a:endCxn id="325" idx="0"/>
          </p:cNvCxnSpPr>
          <p:nvPr/>
        </p:nvCxnSpPr>
        <p:spPr>
          <a:xfrm>
            <a:off x="6429741" y="4004725"/>
            <a:ext cx="340973" cy="559237"/>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29" name="Straight Arrow Connector 328"/>
          <p:cNvCxnSpPr>
            <a:cxnSpLocks/>
            <a:endCxn id="325" idx="0"/>
          </p:cNvCxnSpPr>
          <p:nvPr/>
        </p:nvCxnSpPr>
        <p:spPr>
          <a:xfrm>
            <a:off x="6235792" y="4037613"/>
            <a:ext cx="534921" cy="526350"/>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30" name="Straight Arrow Connector 329"/>
          <p:cNvCxnSpPr>
            <a:cxnSpLocks/>
            <a:stCxn id="197" idx="13"/>
            <a:endCxn id="325" idx="0"/>
          </p:cNvCxnSpPr>
          <p:nvPr/>
        </p:nvCxnSpPr>
        <p:spPr>
          <a:xfrm flipH="1">
            <a:off x="6770713" y="3802891"/>
            <a:ext cx="342873" cy="761072"/>
          </a:xfrm>
          <a:prstGeom prst="straightConnector1">
            <a:avLst/>
          </a:prstGeom>
          <a:noFill/>
          <a:ln w="31750" cap="rnd" cmpd="sng" algn="ctr">
            <a:solidFill>
              <a:srgbClr val="505050"/>
            </a:solidFill>
            <a:prstDash val="sysDot"/>
            <a:headEnd type="triangle" w="med" len="med"/>
            <a:tailEnd type="triangle" w="med" len="med"/>
          </a:ln>
          <a:effectLst/>
        </p:spPr>
      </p:cxnSp>
      <p:cxnSp>
        <p:nvCxnSpPr>
          <p:cNvPr id="331" name="Straight Arrow Connector 330"/>
          <p:cNvCxnSpPr>
            <a:cxnSpLocks/>
            <a:endCxn id="325" idx="0"/>
          </p:cNvCxnSpPr>
          <p:nvPr/>
        </p:nvCxnSpPr>
        <p:spPr>
          <a:xfrm>
            <a:off x="6610479" y="3943630"/>
            <a:ext cx="160234" cy="620332"/>
          </a:xfrm>
          <a:prstGeom prst="straightConnector1">
            <a:avLst/>
          </a:prstGeom>
          <a:noFill/>
          <a:ln w="31750" cap="rnd" cmpd="sng" algn="ctr">
            <a:solidFill>
              <a:srgbClr val="505050"/>
            </a:solidFill>
            <a:prstDash val="sysDot"/>
            <a:headEnd type="triangle" w="med" len="med"/>
            <a:tailEnd type="triangle" w="med" len="med"/>
          </a:ln>
          <a:effectLst/>
        </p:spPr>
      </p:cxnSp>
      <p:sp>
        <p:nvSpPr>
          <p:cNvPr id="332" name="Lightning Bolt 331"/>
          <p:cNvSpPr/>
          <p:nvPr/>
        </p:nvSpPr>
        <p:spPr bwMode="auto">
          <a:xfrm>
            <a:off x="6129078" y="4455088"/>
            <a:ext cx="344378" cy="482388"/>
          </a:xfrm>
          <a:prstGeom prst="lightningBol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9" fontAlgn="base">
              <a:spcBef>
                <a:spcPct val="0"/>
              </a:spcBef>
              <a:spcAft>
                <a:spcPct val="0"/>
              </a:spcAft>
              <a:defRPr/>
            </a:pPr>
            <a:endParaRPr lang="en-US" sz="1957" kern="0" dirty="0">
              <a:gradFill>
                <a:gsLst>
                  <a:gs pos="5439">
                    <a:srgbClr val="F8F8F8"/>
                  </a:gs>
                  <a:gs pos="10000">
                    <a:srgbClr val="F8F8F8"/>
                  </a:gs>
                </a:gsLst>
                <a:lin ang="5400000" scaled="0"/>
              </a:gradFill>
              <a:latin typeface="Segoe UI"/>
            </a:endParaRPr>
          </a:p>
        </p:txBody>
      </p:sp>
      <p:sp>
        <p:nvSpPr>
          <p:cNvPr id="333" name="Rectangle 332"/>
          <p:cNvSpPr/>
          <p:nvPr/>
        </p:nvSpPr>
        <p:spPr bwMode="auto">
          <a:xfrm>
            <a:off x="5988297" y="4958831"/>
            <a:ext cx="1312337" cy="1474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8899" tIns="178899" rIns="0" bIns="45620" anchor="ctr"/>
          <a:lstStyle/>
          <a:p>
            <a:pPr algn="ctr" defTabSz="912083" fontAlgn="base">
              <a:lnSpc>
                <a:spcPct val="90000"/>
              </a:lnSpc>
              <a:spcBef>
                <a:spcPct val="0"/>
              </a:spcBef>
              <a:spcAft>
                <a:spcPct val="0"/>
              </a:spcAft>
              <a:defRPr/>
            </a:pPr>
            <a:r>
              <a:rPr lang="en-US" sz="1028" kern="0" dirty="0">
                <a:solidFill>
                  <a:srgbClr val="FFFFFF"/>
                </a:solidFill>
                <a:latin typeface="Segoe UI"/>
              </a:rPr>
              <a:t>One click access</a:t>
            </a:r>
          </a:p>
        </p:txBody>
      </p:sp>
      <p:sp>
        <p:nvSpPr>
          <p:cNvPr id="334" name="Lightning Bolt 333"/>
          <p:cNvSpPr/>
          <p:nvPr/>
        </p:nvSpPr>
        <p:spPr bwMode="auto">
          <a:xfrm flipH="1">
            <a:off x="6985423" y="4482124"/>
            <a:ext cx="344378" cy="482388"/>
          </a:xfrm>
          <a:prstGeom prst="lightningBol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7" rIns="0" bIns="45637" numCol="1" rtlCol="0" anchor="ctr" anchorCtr="0" compatLnSpc="1">
            <a:prstTxWarp prst="textNoShape">
              <a:avLst/>
            </a:prstTxWarp>
          </a:bodyPr>
          <a:lstStyle/>
          <a:p>
            <a:pPr algn="ctr" defTabSz="912519" fontAlgn="base">
              <a:spcBef>
                <a:spcPct val="0"/>
              </a:spcBef>
              <a:spcAft>
                <a:spcPct val="0"/>
              </a:spcAft>
              <a:defRPr/>
            </a:pPr>
            <a:endParaRPr lang="en-US" sz="1957" kern="0" dirty="0">
              <a:gradFill>
                <a:gsLst>
                  <a:gs pos="5439">
                    <a:srgbClr val="F8F8F8"/>
                  </a:gs>
                  <a:gs pos="10000">
                    <a:srgbClr val="F8F8F8"/>
                  </a:gs>
                </a:gsLst>
                <a:lin ang="5400000" scaled="0"/>
              </a:gradFill>
              <a:latin typeface="Segoe UI"/>
            </a:endParaRPr>
          </a:p>
        </p:txBody>
      </p:sp>
      <p:sp>
        <p:nvSpPr>
          <p:cNvPr id="335" name="Rectangle 334"/>
          <p:cNvSpPr/>
          <p:nvPr/>
        </p:nvSpPr>
        <p:spPr>
          <a:xfrm>
            <a:off x="8495492" y="5159171"/>
            <a:ext cx="3064992" cy="1028768"/>
          </a:xfrm>
          <a:prstGeom prst="rect">
            <a:avLst/>
          </a:prstGeom>
        </p:spPr>
        <p:txBody>
          <a:bodyPr wrap="square">
            <a:spAutoFit/>
          </a:bodyPr>
          <a:lstStyle/>
          <a:p>
            <a:pPr defTabSz="912642">
              <a:lnSpc>
                <a:spcPct val="90000"/>
              </a:lnSpc>
              <a:spcBef>
                <a:spcPct val="20000"/>
              </a:spcBef>
              <a:buSzPct val="90000"/>
              <a:defRPr/>
            </a:pPr>
            <a:r>
              <a:rPr lang="en-US" sz="1298" b="1" kern="0" dirty="0">
                <a:solidFill>
                  <a:srgbClr val="FFFFFF"/>
                </a:solidFill>
                <a:latin typeface="Segoe UI"/>
              </a:rPr>
              <a:t>Conditional and risk-based access </a:t>
            </a:r>
            <a:r>
              <a:rPr lang="en-US" sz="1298" kern="0" dirty="0">
                <a:solidFill>
                  <a:srgbClr val="FFFFFF"/>
                </a:solidFill>
                <a:latin typeface="Segoe UI"/>
              </a:rPr>
              <a:t>means access to your world of SaaS is secured with industry-leading machine-learning technology</a:t>
            </a:r>
          </a:p>
          <a:p>
            <a:pPr marL="279635" indent="-279635" defTabSz="912642">
              <a:lnSpc>
                <a:spcPct val="90000"/>
              </a:lnSpc>
              <a:spcBef>
                <a:spcPct val="20000"/>
              </a:spcBef>
              <a:buSzPct val="90000"/>
              <a:buFont typeface="Arial" panose="020B0604020202020204" pitchFamily="34" charset="0"/>
              <a:buChar char="•"/>
              <a:defRPr/>
            </a:pPr>
            <a:endParaRPr lang="en-US" sz="1298" kern="0" dirty="0">
              <a:solidFill>
                <a:srgbClr val="FFFFFF"/>
              </a:solidFill>
              <a:latin typeface="Segoe UI"/>
            </a:endParaRPr>
          </a:p>
        </p:txBody>
      </p:sp>
      <p:grpSp>
        <p:nvGrpSpPr>
          <p:cNvPr id="336" name="Group 335"/>
          <p:cNvGrpSpPr/>
          <p:nvPr/>
        </p:nvGrpSpPr>
        <p:grpSpPr>
          <a:xfrm>
            <a:off x="8085250" y="5362804"/>
            <a:ext cx="282700" cy="282701"/>
            <a:chOff x="5372581" y="1617831"/>
            <a:chExt cx="498112" cy="498112"/>
          </a:xfrm>
          <a:solidFill>
            <a:srgbClr val="FFFFFF"/>
          </a:solidFill>
        </p:grpSpPr>
        <p:sp>
          <p:nvSpPr>
            <p:cNvPr id="337" name="Oval 336"/>
            <p:cNvSpPr/>
            <p:nvPr/>
          </p:nvSpPr>
          <p:spPr bwMode="auto">
            <a:xfrm>
              <a:off x="5372581" y="1617831"/>
              <a:ext cx="498112" cy="498112"/>
            </a:xfrm>
            <a:prstGeom prst="ellipse">
              <a:avLst/>
            </a:prstGeom>
            <a:grpFill/>
            <a:ln w="10795" cap="flat" cmpd="sng" algn="ctr">
              <a:noFill/>
              <a:prstDash val="solid"/>
              <a:headEnd type="none" w="med" len="med"/>
              <a:tailEnd type="none" w="med" len="med"/>
            </a:ln>
            <a:effectLst/>
          </p:spPr>
          <p:txBody>
            <a:bodyPr vert="horz" wrap="square" lIns="0" tIns="45623" rIns="0" bIns="45623" numCol="1" rtlCol="0" anchor="ctr" anchorCtr="0" compatLnSpc="1">
              <a:prstTxWarp prst="textNoShape">
                <a:avLst/>
              </a:prstTxWarp>
            </a:bodyP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338" name="Isosceles Triangle 42"/>
            <p:cNvSpPr/>
            <p:nvPr/>
          </p:nvSpPr>
          <p:spPr bwMode="auto">
            <a:xfrm rot="5400000">
              <a:off x="5559440" y="1802229"/>
              <a:ext cx="181888" cy="130330"/>
            </a:xfrm>
            <a:prstGeom prst="triangl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8908" tIns="143125" rIns="178908" bIns="143125" numCol="1" spcCol="0" rtlCol="0" fromWordArt="0" anchor="t" anchorCtr="0" forceAA="0" compatLnSpc="1">
              <a:prstTxWarp prst="textNoShape">
                <a:avLst/>
              </a:prstTxWarp>
              <a:noAutofit/>
            </a:bodyPr>
            <a:lstStyle/>
            <a:p>
              <a:pPr algn="ctr" defTabSz="912169" fontAlgn="base">
                <a:lnSpc>
                  <a:spcPct val="90000"/>
                </a:lnSpc>
                <a:spcBef>
                  <a:spcPct val="0"/>
                </a:spcBef>
                <a:spcAft>
                  <a:spcPct val="0"/>
                </a:spcAft>
                <a:defRPr/>
              </a:pPr>
              <a:endParaRPr lang="en-US" sz="1957" b="1" kern="0" dirty="0">
                <a:solidFill>
                  <a:srgbClr val="FFFFFF"/>
                </a:solidFill>
                <a:latin typeface="Segoe UI Light"/>
                <a:ea typeface="Segoe UI" pitchFamily="34" charset="0"/>
                <a:cs typeface="Segoe UI" pitchFamily="34" charset="0"/>
              </a:endParaRPr>
            </a:p>
          </p:txBody>
        </p:sp>
      </p:grpSp>
      <p:pic>
        <p:nvPicPr>
          <p:cNvPr id="130" name="Picture 129"/>
          <p:cNvPicPr>
            <a:picLocks noChangeAspect="1"/>
          </p:cNvPicPr>
          <p:nvPr/>
        </p:nvPicPr>
        <p:blipFill>
          <a:blip r:embed="rId19"/>
          <a:stretch>
            <a:fillRect/>
          </a:stretch>
        </p:blipFill>
        <p:spPr>
          <a:xfrm>
            <a:off x="323967" y="1955114"/>
            <a:ext cx="228595" cy="494664"/>
          </a:xfrm>
          <a:prstGeom prst="rect">
            <a:avLst/>
          </a:prstGeom>
        </p:spPr>
      </p:pic>
      <p:pic>
        <p:nvPicPr>
          <p:cNvPr id="131" name="Picture 130"/>
          <p:cNvPicPr>
            <a:picLocks noChangeAspect="1"/>
          </p:cNvPicPr>
          <p:nvPr/>
        </p:nvPicPr>
        <p:blipFill>
          <a:blip r:embed="rId19"/>
          <a:stretch>
            <a:fillRect/>
          </a:stretch>
        </p:blipFill>
        <p:spPr>
          <a:xfrm>
            <a:off x="617737" y="1955114"/>
            <a:ext cx="228595" cy="494664"/>
          </a:xfrm>
          <a:prstGeom prst="rect">
            <a:avLst/>
          </a:prstGeom>
        </p:spPr>
      </p:pic>
      <p:pic>
        <p:nvPicPr>
          <p:cNvPr id="132" name="Picture 131"/>
          <p:cNvPicPr>
            <a:picLocks noChangeAspect="1"/>
          </p:cNvPicPr>
          <p:nvPr/>
        </p:nvPicPr>
        <p:blipFill>
          <a:blip r:embed="rId19"/>
          <a:stretch>
            <a:fillRect/>
          </a:stretch>
        </p:blipFill>
        <p:spPr>
          <a:xfrm>
            <a:off x="924309" y="1955114"/>
            <a:ext cx="228595" cy="494664"/>
          </a:xfrm>
          <a:prstGeom prst="rect">
            <a:avLst/>
          </a:prstGeom>
        </p:spPr>
      </p:pic>
      <p:sp>
        <p:nvSpPr>
          <p:cNvPr id="133" name="TextBox 132"/>
          <p:cNvSpPr txBox="1"/>
          <p:nvPr/>
        </p:nvSpPr>
        <p:spPr>
          <a:xfrm>
            <a:off x="271578" y="2318331"/>
            <a:ext cx="1001166" cy="451765"/>
          </a:xfrm>
          <a:prstGeom prst="rect">
            <a:avLst/>
          </a:prstGeom>
          <a:noFill/>
        </p:spPr>
        <p:txBody>
          <a:bodyPr wrap="square" lIns="178958" tIns="143166" rIns="178958" bIns="143166" rtlCol="0">
            <a:spAutoFit/>
          </a:bodyPr>
          <a:lstStyle/>
          <a:p>
            <a:pPr defTabSz="894834">
              <a:lnSpc>
                <a:spcPct val="90000"/>
              </a:lnSpc>
              <a:spcAft>
                <a:spcPts val="587"/>
              </a:spcAft>
              <a:defRPr/>
            </a:pPr>
            <a:r>
              <a:rPr lang="en-US" sz="1174" kern="0" dirty="0">
                <a:solidFill>
                  <a:srgbClr val="FFFFFF"/>
                </a:solidFill>
                <a:latin typeface="Segoe UI"/>
              </a:rPr>
              <a:t>HR Apps</a:t>
            </a:r>
          </a:p>
        </p:txBody>
      </p:sp>
      <p:sp>
        <p:nvSpPr>
          <p:cNvPr id="135" name="Arrow: Left-Right 134"/>
          <p:cNvSpPr/>
          <p:nvPr/>
        </p:nvSpPr>
        <p:spPr bwMode="auto">
          <a:xfrm rot="1310722">
            <a:off x="1269788" y="3985721"/>
            <a:ext cx="2043274" cy="419329"/>
          </a:xfrm>
          <a:prstGeom prst="left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0" rIns="0" bIns="45630" numCol="1" rtlCol="0" anchor="ctr" anchorCtr="0" compatLnSpc="1">
            <a:prstTxWarp prst="textNoShape">
              <a:avLst/>
            </a:prstTxWarp>
          </a:bodyPr>
          <a:lstStyle/>
          <a:p>
            <a:pPr algn="ctr" defTabSz="912344" fontAlgn="base">
              <a:spcBef>
                <a:spcPct val="0"/>
              </a:spcBef>
              <a:spcAft>
                <a:spcPct val="0"/>
              </a:spcAft>
              <a:defRPr/>
            </a:pPr>
            <a:r>
              <a:rPr lang="en-US" sz="1077" kern="0" dirty="0">
                <a:gradFill>
                  <a:gsLst>
                    <a:gs pos="5439">
                      <a:srgbClr val="F8F8F8"/>
                    </a:gs>
                    <a:gs pos="10000">
                      <a:srgbClr val="F8F8F8"/>
                    </a:gs>
                  </a:gsLst>
                  <a:lin ang="5400000" scaled="0"/>
                </a:gradFill>
                <a:latin typeface="Segoe UI"/>
              </a:rPr>
              <a:t>Azure AD Connect</a:t>
            </a:r>
          </a:p>
        </p:txBody>
      </p:sp>
      <p:sp>
        <p:nvSpPr>
          <p:cNvPr id="137" name="Arrow: Left-Right 136"/>
          <p:cNvSpPr/>
          <p:nvPr/>
        </p:nvSpPr>
        <p:spPr bwMode="auto">
          <a:xfrm rot="20843494">
            <a:off x="1473540" y="5374038"/>
            <a:ext cx="1432983" cy="404188"/>
          </a:xfrm>
          <a:prstGeom prst="leftRightArrow">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0" rIns="0" bIns="45630" numCol="1" rtlCol="0" anchor="ctr" anchorCtr="0" compatLnSpc="1">
            <a:prstTxWarp prst="textNoShape">
              <a:avLst/>
            </a:prstTxWarp>
          </a:bodyPr>
          <a:lstStyle/>
          <a:p>
            <a:pPr algn="ctr" defTabSz="912344" fontAlgn="base">
              <a:spcBef>
                <a:spcPct val="0"/>
              </a:spcBef>
              <a:spcAft>
                <a:spcPct val="0"/>
              </a:spcAft>
              <a:defRPr/>
            </a:pPr>
            <a:r>
              <a:rPr lang="en-US" sz="1077" kern="0" dirty="0">
                <a:gradFill>
                  <a:gsLst>
                    <a:gs pos="5439">
                      <a:srgbClr val="F8F8F8"/>
                    </a:gs>
                    <a:gs pos="10000">
                      <a:srgbClr val="F8F8F8"/>
                    </a:gs>
                  </a:gsLst>
                  <a:lin ang="5400000" scaled="0"/>
                </a:gradFill>
                <a:latin typeface="Segoe UI"/>
              </a:rPr>
              <a:t>Azure AD App Proxy</a:t>
            </a:r>
          </a:p>
        </p:txBody>
      </p:sp>
      <p:sp>
        <p:nvSpPr>
          <p:cNvPr id="138" name="TextBox 137"/>
          <p:cNvSpPr txBox="1"/>
          <p:nvPr/>
        </p:nvSpPr>
        <p:spPr>
          <a:xfrm>
            <a:off x="645801" y="2747573"/>
            <a:ext cx="2078141" cy="776994"/>
          </a:xfrm>
          <a:prstGeom prst="rect">
            <a:avLst/>
          </a:prstGeom>
          <a:noFill/>
        </p:spPr>
        <p:txBody>
          <a:bodyPr wrap="square" lIns="178933" tIns="143146" rIns="178933" bIns="143146" rtlCol="0">
            <a:spAutoFit/>
          </a:bodyPr>
          <a:lstStyle/>
          <a:p>
            <a:pPr algn="ctr" defTabSz="894662">
              <a:lnSpc>
                <a:spcPct val="90000"/>
              </a:lnSpc>
              <a:defRPr/>
            </a:pPr>
            <a:r>
              <a:rPr lang="en-US" sz="1762" kern="0" dirty="0">
                <a:solidFill>
                  <a:srgbClr val="FFFFFF"/>
                </a:solidFill>
                <a:latin typeface="Segoe UI"/>
              </a:rPr>
              <a:t>On-premises</a:t>
            </a:r>
          </a:p>
          <a:p>
            <a:pPr algn="ctr" defTabSz="894662">
              <a:lnSpc>
                <a:spcPct val="90000"/>
              </a:lnSpc>
              <a:defRPr/>
            </a:pPr>
            <a:r>
              <a:rPr lang="en-US" sz="1762" kern="0" dirty="0">
                <a:solidFill>
                  <a:srgbClr val="FFFFFF"/>
                </a:solidFill>
                <a:latin typeface="Segoe UI"/>
              </a:rPr>
              <a:t>and hosted</a:t>
            </a:r>
          </a:p>
        </p:txBody>
      </p:sp>
      <p:sp>
        <p:nvSpPr>
          <p:cNvPr id="134" name="Rectangle 133"/>
          <p:cNvSpPr/>
          <p:nvPr/>
        </p:nvSpPr>
        <p:spPr>
          <a:xfrm>
            <a:off x="8495492" y="4398357"/>
            <a:ext cx="3064992" cy="703040"/>
          </a:xfrm>
          <a:prstGeom prst="rect">
            <a:avLst/>
          </a:prstGeom>
        </p:spPr>
        <p:txBody>
          <a:bodyPr wrap="square">
            <a:spAutoFit/>
          </a:bodyPr>
          <a:lstStyle/>
          <a:p>
            <a:pPr defTabSz="912642">
              <a:defRPr/>
            </a:pPr>
            <a:r>
              <a:rPr lang="en-US" sz="1298" kern="0" dirty="0">
                <a:solidFill>
                  <a:srgbClr val="FFFFFF"/>
                </a:solidFill>
                <a:latin typeface="Segoe UI"/>
              </a:rPr>
              <a:t>Azure AD app proxy </a:t>
            </a:r>
            <a:r>
              <a:rPr lang="en-US" sz="1298" b="1" kern="0" dirty="0">
                <a:solidFill>
                  <a:srgbClr val="FFFFFF"/>
                </a:solidFill>
                <a:latin typeface="Segoe UI"/>
              </a:rPr>
              <a:t>works with </a:t>
            </a:r>
            <a:r>
              <a:rPr lang="en-US" sz="1298" b="1" kern="0" dirty="0" err="1">
                <a:solidFill>
                  <a:srgbClr val="FFFFFF"/>
                </a:solidFill>
                <a:latin typeface="Segoe UI"/>
              </a:rPr>
              <a:t>PingAccess</a:t>
            </a:r>
            <a:r>
              <a:rPr lang="en-US" sz="1298" kern="0" dirty="0">
                <a:solidFill>
                  <a:srgbClr val="FFFFFF"/>
                </a:solidFill>
                <a:latin typeface="Segoe UI"/>
              </a:rPr>
              <a:t> to integrate many more types of on-</a:t>
            </a:r>
            <a:r>
              <a:rPr lang="en-US" sz="1298" kern="0" dirty="0" err="1">
                <a:solidFill>
                  <a:srgbClr val="FFFFFF"/>
                </a:solidFill>
                <a:latin typeface="Segoe UI"/>
              </a:rPr>
              <a:t>prem</a:t>
            </a:r>
            <a:r>
              <a:rPr lang="en-US" sz="1298" kern="0" dirty="0">
                <a:solidFill>
                  <a:srgbClr val="FFFFFF"/>
                </a:solidFill>
                <a:latin typeface="Segoe UI"/>
              </a:rPr>
              <a:t> applications.</a:t>
            </a:r>
          </a:p>
        </p:txBody>
      </p:sp>
      <p:grpSp>
        <p:nvGrpSpPr>
          <p:cNvPr id="142" name="Group 141"/>
          <p:cNvGrpSpPr/>
          <p:nvPr/>
        </p:nvGrpSpPr>
        <p:grpSpPr>
          <a:xfrm>
            <a:off x="8085250" y="4641979"/>
            <a:ext cx="282700" cy="282701"/>
            <a:chOff x="5372581" y="1617831"/>
            <a:chExt cx="498112" cy="498112"/>
          </a:xfrm>
          <a:solidFill>
            <a:srgbClr val="FFFFFF"/>
          </a:solidFill>
        </p:grpSpPr>
        <p:sp>
          <p:nvSpPr>
            <p:cNvPr id="147" name="Oval 146"/>
            <p:cNvSpPr/>
            <p:nvPr/>
          </p:nvSpPr>
          <p:spPr bwMode="auto">
            <a:xfrm>
              <a:off x="5372581" y="1617831"/>
              <a:ext cx="498112" cy="498112"/>
            </a:xfrm>
            <a:prstGeom prst="ellipse">
              <a:avLst/>
            </a:prstGeom>
            <a:grpFill/>
            <a:ln w="10795" cap="flat" cmpd="sng" algn="ctr">
              <a:noFill/>
              <a:prstDash val="solid"/>
              <a:headEnd type="none" w="med" len="med"/>
              <a:tailEnd type="none" w="med" len="med"/>
            </a:ln>
            <a:effectLst/>
          </p:spPr>
          <p:txBody>
            <a:bodyPr vert="horz" wrap="square" lIns="0" tIns="45623" rIns="0" bIns="45623" numCol="1" rtlCol="0" anchor="ctr" anchorCtr="0" compatLnSpc="1">
              <a:prstTxWarp prst="textNoShape">
                <a:avLst/>
              </a:prstTxWarp>
            </a:bodyPr>
            <a:lstStyle/>
            <a:p>
              <a:pPr algn="ctr" defTabSz="912169" fontAlgn="base">
                <a:spcBef>
                  <a:spcPct val="0"/>
                </a:spcBef>
                <a:spcAft>
                  <a:spcPct val="0"/>
                </a:spcAft>
                <a:defRPr/>
              </a:pPr>
              <a:endParaRPr lang="en-US" sz="1957" kern="0" dirty="0">
                <a:gradFill>
                  <a:gsLst>
                    <a:gs pos="0">
                      <a:srgbClr val="FFFFFF"/>
                    </a:gs>
                    <a:gs pos="100000">
                      <a:srgbClr val="FFFFFF"/>
                    </a:gs>
                  </a:gsLst>
                  <a:lin ang="5400000" scaled="0"/>
                </a:gradFill>
                <a:latin typeface="Segoe UI"/>
              </a:endParaRPr>
            </a:p>
          </p:txBody>
        </p:sp>
        <p:sp>
          <p:nvSpPr>
            <p:cNvPr id="148" name="Isosceles Triangle 42"/>
            <p:cNvSpPr/>
            <p:nvPr/>
          </p:nvSpPr>
          <p:spPr bwMode="auto">
            <a:xfrm rot="5400000">
              <a:off x="5559440" y="1802229"/>
              <a:ext cx="181888" cy="130330"/>
            </a:xfrm>
            <a:prstGeom prst="triangl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8908" tIns="143125" rIns="178908" bIns="143125" numCol="1" spcCol="0" rtlCol="0" fromWordArt="0" anchor="t" anchorCtr="0" forceAA="0" compatLnSpc="1">
              <a:prstTxWarp prst="textNoShape">
                <a:avLst/>
              </a:prstTxWarp>
              <a:noAutofit/>
            </a:bodyPr>
            <a:lstStyle/>
            <a:p>
              <a:pPr algn="ctr" defTabSz="912169" fontAlgn="base">
                <a:lnSpc>
                  <a:spcPct val="90000"/>
                </a:lnSpc>
                <a:spcBef>
                  <a:spcPct val="0"/>
                </a:spcBef>
                <a:spcAft>
                  <a:spcPct val="0"/>
                </a:spcAft>
                <a:defRPr/>
              </a:pPr>
              <a:endParaRPr lang="en-US" sz="1957" b="1" kern="0" dirty="0">
                <a:solidFill>
                  <a:srgbClr val="FFFFFF"/>
                </a:solidFill>
                <a:latin typeface="Segoe UI Light"/>
                <a:ea typeface="Segoe UI" pitchFamily="34" charset="0"/>
                <a:cs typeface="Segoe UI" pitchFamily="34" charset="0"/>
              </a:endParaRPr>
            </a:p>
          </p:txBody>
        </p:sp>
      </p:grpSp>
      <p:sp>
        <p:nvSpPr>
          <p:cNvPr id="171" name="TextBox 170"/>
          <p:cNvSpPr txBox="1"/>
          <p:nvPr/>
        </p:nvSpPr>
        <p:spPr>
          <a:xfrm>
            <a:off x="-29516" y="6337069"/>
            <a:ext cx="2958569" cy="478829"/>
          </a:xfrm>
          <a:prstGeom prst="rect">
            <a:avLst/>
          </a:prstGeom>
          <a:noFill/>
        </p:spPr>
        <p:txBody>
          <a:bodyPr wrap="square" lIns="178933" tIns="143146" rIns="178933" bIns="143146" rtlCol="0">
            <a:spAutoFit/>
          </a:bodyPr>
          <a:lstStyle/>
          <a:p>
            <a:pPr defTabSz="894662">
              <a:lnSpc>
                <a:spcPct val="90000"/>
              </a:lnSpc>
              <a:spcAft>
                <a:spcPts val="587"/>
              </a:spcAft>
              <a:defRPr/>
            </a:pPr>
            <a:r>
              <a:rPr lang="en-US" sz="1370" kern="0" dirty="0">
                <a:solidFill>
                  <a:srgbClr val="FFFFFF"/>
                </a:solidFill>
                <a:latin typeface="Segoe UI"/>
              </a:rPr>
              <a:t>Domain-based web apps</a:t>
            </a:r>
          </a:p>
        </p:txBody>
      </p:sp>
      <p:sp>
        <p:nvSpPr>
          <p:cNvPr id="172" name="Freeform 13"/>
          <p:cNvSpPr>
            <a:spLocks/>
          </p:cNvSpPr>
          <p:nvPr/>
        </p:nvSpPr>
        <p:spPr bwMode="auto">
          <a:xfrm>
            <a:off x="2995058" y="4345908"/>
            <a:ext cx="2169562" cy="1428775"/>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rgbClr val="2BAEE4"/>
          </a:solidFill>
          <a:ln w="120650" cap="flat">
            <a:solidFill>
              <a:schemeClr val="bg1"/>
            </a:solidFill>
            <a:prstDash val="solid"/>
            <a:miter lim="800000"/>
            <a:headEnd/>
            <a:tailEnd/>
          </a:ln>
        </p:spPr>
        <p:txBody>
          <a:bodyPr vert="horz" wrap="square" lIns="89453" tIns="44726" rIns="89453" bIns="44726" numCol="1" anchor="t" anchorCtr="0" compatLnSpc="1">
            <a:prstTxWarp prst="textNoShape">
              <a:avLst/>
            </a:prstTxWarp>
          </a:bodyPr>
          <a:lstStyle/>
          <a:p>
            <a:pPr defTabSz="912433">
              <a:defRPr/>
            </a:pPr>
            <a:endParaRPr lang="en-US" sz="1762" kern="0">
              <a:solidFill>
                <a:srgbClr val="505050"/>
              </a:solidFill>
              <a:latin typeface="Segoe UI"/>
            </a:endParaRPr>
          </a:p>
        </p:txBody>
      </p:sp>
      <p:sp>
        <p:nvSpPr>
          <p:cNvPr id="173" name="Freeform 6"/>
          <p:cNvSpPr>
            <a:spLocks/>
          </p:cNvSpPr>
          <p:nvPr/>
        </p:nvSpPr>
        <p:spPr bwMode="auto">
          <a:xfrm>
            <a:off x="3692508" y="4345212"/>
            <a:ext cx="1478470" cy="1340250"/>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3" tIns="44726" rIns="89453" bIns="44726" numCol="1" anchor="t" anchorCtr="0" compatLnSpc="1">
            <a:prstTxWarp prst="textNoShape">
              <a:avLst/>
            </a:prstTxWarp>
          </a:bodyPr>
          <a:lstStyle/>
          <a:p>
            <a:pPr defTabSz="912433">
              <a:defRPr/>
            </a:pPr>
            <a:endParaRPr lang="en-US" sz="1762" kern="0">
              <a:solidFill>
                <a:srgbClr val="505050"/>
              </a:solidFill>
              <a:latin typeface="Segoe UI"/>
            </a:endParaRPr>
          </a:p>
        </p:txBody>
      </p:sp>
      <p:sp>
        <p:nvSpPr>
          <p:cNvPr id="176" name="Freeform 7"/>
          <p:cNvSpPr>
            <a:spLocks/>
          </p:cNvSpPr>
          <p:nvPr/>
        </p:nvSpPr>
        <p:spPr bwMode="auto">
          <a:xfrm>
            <a:off x="3001413" y="4402673"/>
            <a:ext cx="1973883" cy="1371312"/>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3" tIns="44726" rIns="89453" bIns="44726" numCol="1" anchor="t" anchorCtr="0" compatLnSpc="1">
            <a:prstTxWarp prst="textNoShape">
              <a:avLst/>
            </a:prstTxWarp>
          </a:bodyPr>
          <a:lstStyle/>
          <a:p>
            <a:pPr defTabSz="912433">
              <a:defRPr/>
            </a:pPr>
            <a:endParaRPr lang="en-US" sz="1762" kern="0">
              <a:solidFill>
                <a:srgbClr val="505050"/>
              </a:solidFill>
              <a:latin typeface="Segoe UI"/>
            </a:endParaRPr>
          </a:p>
        </p:txBody>
      </p:sp>
      <p:sp>
        <p:nvSpPr>
          <p:cNvPr id="177" name="Freeform 8"/>
          <p:cNvSpPr>
            <a:spLocks/>
          </p:cNvSpPr>
          <p:nvPr/>
        </p:nvSpPr>
        <p:spPr bwMode="auto">
          <a:xfrm>
            <a:off x="3692508" y="4345212"/>
            <a:ext cx="1478470" cy="1340250"/>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3FBD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3" tIns="44726" rIns="89453" bIns="44726" numCol="1" anchor="t" anchorCtr="0" compatLnSpc="1">
            <a:prstTxWarp prst="textNoShape">
              <a:avLst/>
            </a:prstTxWarp>
          </a:bodyPr>
          <a:lstStyle/>
          <a:p>
            <a:pPr defTabSz="912433">
              <a:defRPr/>
            </a:pPr>
            <a:endParaRPr lang="en-US" sz="1762" kern="0">
              <a:solidFill>
                <a:srgbClr val="505050"/>
              </a:solidFill>
              <a:latin typeface="Segoe UI"/>
            </a:endParaRPr>
          </a:p>
        </p:txBody>
      </p:sp>
      <p:sp>
        <p:nvSpPr>
          <p:cNvPr id="178" name="Freeform 9"/>
          <p:cNvSpPr>
            <a:spLocks/>
          </p:cNvSpPr>
          <p:nvPr/>
        </p:nvSpPr>
        <p:spPr bwMode="auto">
          <a:xfrm>
            <a:off x="3001413" y="4402673"/>
            <a:ext cx="1973883" cy="1371312"/>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2BAE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53" tIns="44726" rIns="89453" bIns="44726" numCol="1" anchor="t" anchorCtr="0" compatLnSpc="1">
            <a:prstTxWarp prst="textNoShape">
              <a:avLst/>
            </a:prstTxWarp>
          </a:bodyPr>
          <a:lstStyle/>
          <a:p>
            <a:pPr defTabSz="912433">
              <a:defRPr/>
            </a:pPr>
            <a:endParaRPr lang="en-US" sz="1762" kern="0">
              <a:solidFill>
                <a:srgbClr val="505050"/>
              </a:solidFill>
              <a:latin typeface="Segoe UI"/>
            </a:endParaRPr>
          </a:p>
        </p:txBody>
      </p:sp>
      <p:pic>
        <p:nvPicPr>
          <p:cNvPr id="179" name="Picture 178"/>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679016" y="4704069"/>
            <a:ext cx="850264" cy="850264"/>
          </a:xfrm>
          <a:prstGeom prst="rect">
            <a:avLst/>
          </a:prstGeom>
        </p:spPr>
      </p:pic>
      <p:sp>
        <p:nvSpPr>
          <p:cNvPr id="180" name="TextBox 179"/>
          <p:cNvSpPr txBox="1"/>
          <p:nvPr/>
        </p:nvSpPr>
        <p:spPr>
          <a:xfrm>
            <a:off x="2926107" y="5702862"/>
            <a:ext cx="2407574" cy="514668"/>
          </a:xfrm>
          <a:prstGeom prst="rect">
            <a:avLst/>
          </a:prstGeom>
          <a:noFill/>
        </p:spPr>
        <p:txBody>
          <a:bodyPr wrap="none" lIns="178933" tIns="143146" rIns="178933" bIns="143146" rtlCol="0">
            <a:spAutoFit/>
          </a:bodyPr>
          <a:lstStyle/>
          <a:p>
            <a:pPr defTabSz="894662">
              <a:lnSpc>
                <a:spcPct val="90000"/>
              </a:lnSpc>
              <a:spcAft>
                <a:spcPts val="587"/>
              </a:spcAft>
              <a:defRPr/>
            </a:pPr>
            <a:r>
              <a:rPr lang="en-US" sz="1597" kern="0" dirty="0">
                <a:solidFill>
                  <a:srgbClr val="FFFFFF"/>
                </a:solidFill>
                <a:latin typeface="Segoe UI"/>
              </a:rPr>
              <a:t>Azure Active Directory</a:t>
            </a:r>
          </a:p>
        </p:txBody>
      </p:sp>
    </p:spTree>
    <p:extLst>
      <p:ext uri="{BB962C8B-B14F-4D97-AF65-F5344CB8AC3E}">
        <p14:creationId xmlns:p14="http://schemas.microsoft.com/office/powerpoint/2010/main" val="3260019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4109" y="933476"/>
            <a:ext cx="2513556" cy="1459681"/>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981" y="933476"/>
            <a:ext cx="5008941" cy="1526304"/>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43941" y="962332"/>
            <a:ext cx="2555955" cy="1368828"/>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2812" y="969556"/>
            <a:ext cx="2416649" cy="1374886"/>
          </a:xfrm>
          <a:prstGeom prst="rect">
            <a:avLst/>
          </a:prstGeom>
        </p:spPr>
      </p:pic>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77613" y="5257888"/>
            <a:ext cx="2452988" cy="1405168"/>
          </a:xfrm>
          <a:prstGeom prst="rect">
            <a:avLst/>
          </a:prstGeom>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65499" y="2303013"/>
            <a:ext cx="4887806" cy="1526304"/>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85298" y="2341732"/>
            <a:ext cx="2446932" cy="1326430"/>
          </a:xfrm>
          <a:prstGeom prst="rect">
            <a:avLst/>
          </a:prstGeom>
        </p:spPr>
      </p:pic>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51153" y="2328553"/>
            <a:ext cx="1175013" cy="1314317"/>
          </a:xfrm>
          <a:prstGeom prst="rect">
            <a:avLst/>
          </a:prstGeom>
        </p:spPr>
      </p:pic>
      <p:pic>
        <p:nvPicPr>
          <p:cNvPr id="34" name="Picture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963214" y="2341954"/>
            <a:ext cx="1084160" cy="1290090"/>
          </a:xfrm>
          <a:prstGeom prst="rect">
            <a:avLst/>
          </a:prstGeom>
        </p:spPr>
      </p:pic>
      <p:pic>
        <p:nvPicPr>
          <p:cNvPr id="35" name="Picture 3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670" y="3746571"/>
            <a:ext cx="2380306" cy="1362771"/>
          </a:xfrm>
          <a:prstGeom prst="rect">
            <a:avLst/>
          </a:prstGeom>
        </p:spPr>
      </p:pic>
      <p:pic>
        <p:nvPicPr>
          <p:cNvPr id="36" name="Picture 3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288" y="5280516"/>
            <a:ext cx="3573489" cy="1302203"/>
          </a:xfrm>
          <a:prstGeom prst="rect">
            <a:avLst/>
          </a:prstGeom>
        </p:spPr>
      </p:pic>
      <p:pic>
        <p:nvPicPr>
          <p:cNvPr id="37" name="Picture 3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565499" y="3746569"/>
            <a:ext cx="2374250" cy="1290090"/>
          </a:xfrm>
          <a:prstGeom prst="rect">
            <a:avLst/>
          </a:prstGeom>
        </p:spPr>
      </p:pic>
      <p:pic>
        <p:nvPicPr>
          <p:cNvPr id="38" name="Picture 3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37327" y="3724215"/>
            <a:ext cx="2410591" cy="1380942"/>
          </a:xfrm>
          <a:prstGeom prst="rect">
            <a:avLst/>
          </a:prstGeom>
        </p:spPr>
      </p:pic>
      <p:pic>
        <p:nvPicPr>
          <p:cNvPr id="39" name="Picture 3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447919" y="3753675"/>
            <a:ext cx="1168559" cy="2767940"/>
          </a:xfrm>
          <a:prstGeom prst="rect">
            <a:avLst/>
          </a:prstGeom>
        </p:spPr>
      </p:pic>
      <p:pic>
        <p:nvPicPr>
          <p:cNvPr id="40" name="Picture 3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621865" y="3746571"/>
            <a:ext cx="2384386" cy="1405720"/>
          </a:xfrm>
          <a:prstGeom prst="rect">
            <a:avLst/>
          </a:prstGeom>
        </p:spPr>
      </p:pic>
      <p:pic>
        <p:nvPicPr>
          <p:cNvPr id="41" name="Picture 4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978358" y="3706890"/>
            <a:ext cx="1053877" cy="1338543"/>
          </a:xfrm>
          <a:prstGeom prst="rect">
            <a:avLst/>
          </a:prstGeom>
        </p:spPr>
      </p:pic>
      <p:pic>
        <p:nvPicPr>
          <p:cNvPr id="43" name="Picture 42"/>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67143" y="2340495"/>
            <a:ext cx="1096273" cy="1265862"/>
          </a:xfrm>
          <a:prstGeom prst="rect">
            <a:avLst/>
          </a:prstGeom>
        </p:spPr>
      </p:pic>
      <p:pic>
        <p:nvPicPr>
          <p:cNvPr id="44" name="Picture 43"/>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233727" y="5266975"/>
            <a:ext cx="1096273" cy="1284034"/>
          </a:xfrm>
          <a:prstGeom prst="rect">
            <a:avLst/>
          </a:prstGeom>
        </p:spPr>
      </p:pic>
      <p:pic>
        <p:nvPicPr>
          <p:cNvPr id="45" name="Picture 4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729234" y="5223688"/>
            <a:ext cx="1084160" cy="1314317"/>
          </a:xfrm>
          <a:prstGeom prst="rect">
            <a:avLst/>
          </a:prstGeom>
        </p:spPr>
      </p:pic>
      <p:pic>
        <p:nvPicPr>
          <p:cNvPr id="46" name="Picture 4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877513" y="5237757"/>
            <a:ext cx="1059933" cy="1380942"/>
          </a:xfrm>
          <a:prstGeom prst="rect">
            <a:avLst/>
          </a:prstGeom>
        </p:spPr>
      </p:pic>
      <p:pic>
        <p:nvPicPr>
          <p:cNvPr id="47" name="Picture 4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929903" y="5220659"/>
            <a:ext cx="1102330" cy="1320374"/>
          </a:xfrm>
          <a:prstGeom prst="rect">
            <a:avLst/>
          </a:prstGeom>
        </p:spPr>
      </p:pic>
      <p:pic>
        <p:nvPicPr>
          <p:cNvPr id="48" name="Picture 4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786449" y="956787"/>
            <a:ext cx="1126558" cy="1350658"/>
          </a:xfrm>
          <a:prstGeom prst="rect">
            <a:avLst/>
          </a:prstGeom>
        </p:spPr>
      </p:pic>
      <p:pic>
        <p:nvPicPr>
          <p:cNvPr id="49" name="Picture 4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14559" y="2348170"/>
            <a:ext cx="1084160" cy="1380942"/>
          </a:xfrm>
          <a:prstGeom prst="rect">
            <a:avLst/>
          </a:prstGeom>
        </p:spPr>
      </p:pic>
      <p:pic>
        <p:nvPicPr>
          <p:cNvPr id="50" name="Picture 49"/>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654215" y="2334045"/>
            <a:ext cx="1047819" cy="1423339"/>
          </a:xfrm>
          <a:prstGeom prst="rect">
            <a:avLst/>
          </a:prstGeom>
        </p:spPr>
      </p:pic>
      <p:pic>
        <p:nvPicPr>
          <p:cNvPr id="51" name="Picture 50"/>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8720439" y="2360016"/>
            <a:ext cx="1011478" cy="1265862"/>
          </a:xfrm>
          <a:prstGeom prst="rect">
            <a:avLst/>
          </a:prstGeom>
        </p:spPr>
      </p:pic>
      <p:sp>
        <p:nvSpPr>
          <p:cNvPr id="53" name="Title 1"/>
          <p:cNvSpPr>
            <a:spLocks noGrp="1"/>
          </p:cNvSpPr>
          <p:nvPr>
            <p:ph type="title"/>
          </p:nvPr>
        </p:nvSpPr>
        <p:spPr>
          <a:xfrm>
            <a:off x="149476" y="287471"/>
            <a:ext cx="11629291" cy="894503"/>
          </a:xfrm>
        </p:spPr>
        <p:txBody>
          <a:bodyPr>
            <a:normAutofit fontScale="90000"/>
          </a:bodyPr>
          <a:lstStyle/>
          <a:p>
            <a:pPr lvl="0"/>
            <a:r>
              <a:rPr lang="en-US" sz="3913" spc="-88" dirty="0">
                <a:solidFill>
                  <a:srgbClr val="0072C6"/>
                </a:solidFill>
              </a:rPr>
              <a:t>Thousands of pre-integrated apps and growing!</a:t>
            </a:r>
            <a:br>
              <a:rPr lang="en-US" sz="3913" spc="-88" dirty="0">
                <a:solidFill>
                  <a:srgbClr val="0072C6"/>
                </a:solidFill>
              </a:rPr>
            </a:br>
            <a:br>
              <a:rPr lang="en-US" sz="3913" spc="-88" dirty="0">
                <a:solidFill>
                  <a:srgbClr val="0072C6"/>
                </a:solidFill>
              </a:rPr>
            </a:br>
            <a:endParaRPr lang="en-US" sz="3913" dirty="0">
              <a:solidFill>
                <a:srgbClr val="0072C6"/>
              </a:solidFill>
            </a:endParaRPr>
          </a:p>
        </p:txBody>
      </p:sp>
      <p:pic>
        <p:nvPicPr>
          <p:cNvPr id="2" name="Picture 1"/>
          <p:cNvPicPr>
            <a:picLocks noChangeAspect="1"/>
          </p:cNvPicPr>
          <p:nvPr/>
        </p:nvPicPr>
        <p:blipFill>
          <a:blip r:embed="rId28"/>
          <a:stretch>
            <a:fillRect/>
          </a:stretch>
        </p:blipFill>
        <p:spPr>
          <a:xfrm>
            <a:off x="238116" y="2396514"/>
            <a:ext cx="992090" cy="1276584"/>
          </a:xfrm>
          <a:prstGeom prst="rect">
            <a:avLst/>
          </a:prstGeom>
        </p:spPr>
      </p:pic>
      <p:pic>
        <p:nvPicPr>
          <p:cNvPr id="42" name="Picture 41"/>
          <p:cNvPicPr>
            <a:picLocks noChangeAspect="1"/>
          </p:cNvPicPr>
          <p:nvPr/>
        </p:nvPicPr>
        <p:blipFill>
          <a:blip r:embed="rId29"/>
          <a:stretch>
            <a:fillRect/>
          </a:stretch>
        </p:blipFill>
        <p:spPr>
          <a:xfrm>
            <a:off x="6294718" y="5195087"/>
            <a:ext cx="1029742" cy="1029742"/>
          </a:xfrm>
          <a:prstGeom prst="rect">
            <a:avLst/>
          </a:prstGeom>
        </p:spPr>
      </p:pic>
      <p:pic>
        <p:nvPicPr>
          <p:cNvPr id="52" name="Picture 51"/>
          <p:cNvPicPr>
            <a:picLocks noChangeAspect="1"/>
          </p:cNvPicPr>
          <p:nvPr/>
        </p:nvPicPr>
        <p:blipFill>
          <a:blip r:embed="rId30"/>
          <a:stretch>
            <a:fillRect/>
          </a:stretch>
        </p:blipFill>
        <p:spPr>
          <a:xfrm>
            <a:off x="338860" y="2555227"/>
            <a:ext cx="739930" cy="601809"/>
          </a:xfrm>
          <a:prstGeom prst="rect">
            <a:avLst/>
          </a:prstGeom>
        </p:spPr>
      </p:pic>
    </p:spTree>
    <p:extLst>
      <p:ext uri="{BB962C8B-B14F-4D97-AF65-F5344CB8AC3E}">
        <p14:creationId xmlns:p14="http://schemas.microsoft.com/office/powerpoint/2010/main" val="4080133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D5ED-51F0-4B74-A155-CE32FE59B6A5}"/>
              </a:ext>
            </a:extLst>
          </p:cNvPr>
          <p:cNvSpPr>
            <a:spLocks noGrp="1"/>
          </p:cNvSpPr>
          <p:nvPr>
            <p:ph type="title"/>
          </p:nvPr>
        </p:nvSpPr>
        <p:spPr/>
        <p:txBody>
          <a:bodyPr/>
          <a:lstStyle/>
          <a:p>
            <a:r>
              <a:rPr lang="nl-NL" dirty="0"/>
              <a:t>AAD &amp; Apps</a:t>
            </a:r>
          </a:p>
        </p:txBody>
      </p:sp>
      <p:sp>
        <p:nvSpPr>
          <p:cNvPr id="3" name="Vertical Text Placeholder 2">
            <a:extLst>
              <a:ext uri="{FF2B5EF4-FFF2-40B4-BE49-F238E27FC236}">
                <a16:creationId xmlns:a16="http://schemas.microsoft.com/office/drawing/2014/main" id="{4CA59FDB-7DF1-414E-9B10-B6A1804B8062}"/>
              </a:ext>
            </a:extLst>
          </p:cNvPr>
          <p:cNvSpPr>
            <a:spLocks noGrp="1"/>
          </p:cNvSpPr>
          <p:nvPr>
            <p:ph type="body" orient="vert" idx="1"/>
          </p:nvPr>
        </p:nvSpPr>
        <p:spPr/>
        <p:txBody>
          <a:bodyPr/>
          <a:lstStyle/>
          <a:p>
            <a:endParaRPr lang="nl-NL"/>
          </a:p>
        </p:txBody>
      </p:sp>
      <p:sp>
        <p:nvSpPr>
          <p:cNvPr id="4" name="Date Placeholder 3">
            <a:extLst>
              <a:ext uri="{FF2B5EF4-FFF2-40B4-BE49-F238E27FC236}">
                <a16:creationId xmlns:a16="http://schemas.microsoft.com/office/drawing/2014/main" id="{98049702-A2FB-461E-8C48-71109EF4C340}"/>
              </a:ext>
            </a:extLst>
          </p:cNvPr>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a:extLst>
              <a:ext uri="{FF2B5EF4-FFF2-40B4-BE49-F238E27FC236}">
                <a16:creationId xmlns:a16="http://schemas.microsoft.com/office/drawing/2014/main" id="{647BC0D7-1813-424E-B35B-F71D0507C85C}"/>
              </a:ext>
            </a:extLst>
          </p:cNvPr>
          <p:cNvSpPr>
            <a:spLocks noGrp="1"/>
          </p:cNvSpPr>
          <p:nvPr>
            <p:ph type="sldNum" sz="quarter" idx="12"/>
          </p:nvPr>
        </p:nvSpPr>
        <p:spPr/>
        <p:txBody>
          <a:bodyPr/>
          <a:lstStyle/>
          <a:p>
            <a:fld id="{B312AE52-FDF5-433E-9C7C-6ECA2BDE0D9B}" type="slidenum">
              <a:rPr lang="nl-NL" smtClean="0"/>
              <a:t>28</a:t>
            </a:fld>
            <a:endParaRPr lang="nl-NL" dirty="0"/>
          </a:p>
        </p:txBody>
      </p:sp>
      <p:sp>
        <p:nvSpPr>
          <p:cNvPr id="6" name="Text Placeholder 5">
            <a:extLst>
              <a:ext uri="{FF2B5EF4-FFF2-40B4-BE49-F238E27FC236}">
                <a16:creationId xmlns:a16="http://schemas.microsoft.com/office/drawing/2014/main" id="{51981523-1273-4161-9B62-E9753271939C}"/>
              </a:ext>
            </a:extLst>
          </p:cNvPr>
          <p:cNvSpPr>
            <a:spLocks noGrp="1"/>
          </p:cNvSpPr>
          <p:nvPr>
            <p:ph type="body" sz="quarter" idx="13"/>
          </p:nvPr>
        </p:nvSpPr>
        <p:spPr/>
        <p:txBody>
          <a:bodyPr/>
          <a:lstStyle/>
          <a:p>
            <a:endParaRPr lang="nl-NL"/>
          </a:p>
        </p:txBody>
      </p:sp>
      <p:pic>
        <p:nvPicPr>
          <p:cNvPr id="8" name="Picture 7">
            <a:extLst>
              <a:ext uri="{FF2B5EF4-FFF2-40B4-BE49-F238E27FC236}">
                <a16:creationId xmlns:a16="http://schemas.microsoft.com/office/drawing/2014/main" id="{8A1A0ACD-2DC7-45E5-BC6E-DB0B0F658345}"/>
              </a:ext>
            </a:extLst>
          </p:cNvPr>
          <p:cNvPicPr>
            <a:picLocks noChangeAspect="1"/>
          </p:cNvPicPr>
          <p:nvPr/>
        </p:nvPicPr>
        <p:blipFill>
          <a:blip r:embed="rId3"/>
          <a:stretch>
            <a:fillRect/>
          </a:stretch>
        </p:blipFill>
        <p:spPr>
          <a:xfrm>
            <a:off x="870740" y="1112116"/>
            <a:ext cx="10427161" cy="4776313"/>
          </a:xfrm>
          <a:prstGeom prst="rect">
            <a:avLst/>
          </a:prstGeom>
        </p:spPr>
      </p:pic>
    </p:spTree>
    <p:extLst>
      <p:ext uri="{BB962C8B-B14F-4D97-AF65-F5344CB8AC3E}">
        <p14:creationId xmlns:p14="http://schemas.microsoft.com/office/powerpoint/2010/main" val="324200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7296-A4B6-401B-9BFD-8E3161EDD6E2}"/>
              </a:ext>
            </a:extLst>
          </p:cNvPr>
          <p:cNvSpPr>
            <a:spLocks noGrp="1"/>
          </p:cNvSpPr>
          <p:nvPr>
            <p:ph type="title"/>
          </p:nvPr>
        </p:nvSpPr>
        <p:spPr/>
        <p:txBody>
          <a:bodyPr/>
          <a:lstStyle/>
          <a:p>
            <a:r>
              <a:rPr lang="nl-NL" dirty="0"/>
              <a:t>Apps &amp; service </a:t>
            </a:r>
            <a:r>
              <a:rPr lang="nl-NL" dirty="0" err="1"/>
              <a:t>principals</a:t>
            </a:r>
            <a:r>
              <a:rPr lang="nl-NL" dirty="0"/>
              <a:t>	</a:t>
            </a:r>
          </a:p>
        </p:txBody>
      </p:sp>
      <p:sp>
        <p:nvSpPr>
          <p:cNvPr id="3" name="Vertical Text Placeholder 2">
            <a:extLst>
              <a:ext uri="{FF2B5EF4-FFF2-40B4-BE49-F238E27FC236}">
                <a16:creationId xmlns:a16="http://schemas.microsoft.com/office/drawing/2014/main" id="{A478009B-9646-4D42-8A19-A69AD117C177}"/>
              </a:ext>
            </a:extLst>
          </p:cNvPr>
          <p:cNvSpPr>
            <a:spLocks noGrp="1"/>
          </p:cNvSpPr>
          <p:nvPr>
            <p:ph type="body" orient="vert" idx="1"/>
          </p:nvPr>
        </p:nvSpPr>
        <p:spPr/>
        <p:txBody>
          <a:bodyPr/>
          <a:lstStyle/>
          <a:p>
            <a:r>
              <a:rPr lang="nl-NL" dirty="0"/>
              <a:t>Application </a:t>
            </a:r>
            <a:r>
              <a:rPr lang="nl-NL" dirty="0" err="1"/>
              <a:t>Definitions</a:t>
            </a:r>
            <a:r>
              <a:rPr lang="nl-NL" dirty="0"/>
              <a:t> / </a:t>
            </a:r>
            <a:r>
              <a:rPr lang="nl-NL" dirty="0" err="1"/>
              <a:t>Objects</a:t>
            </a:r>
            <a:endParaRPr lang="nl-NL" dirty="0"/>
          </a:p>
          <a:p>
            <a:pPr marL="285750" indent="-285750">
              <a:buFont typeface="Arial" panose="020B0604020202020204" pitchFamily="34" charset="0"/>
              <a:buChar char="•"/>
            </a:pPr>
            <a:r>
              <a:rPr lang="nl-NL" dirty="0" err="1"/>
              <a:t>Autorizations</a:t>
            </a:r>
            <a:endParaRPr lang="nl-NL" dirty="0"/>
          </a:p>
          <a:p>
            <a:pPr marL="285750" indent="-285750">
              <a:buFont typeface="Arial" panose="020B0604020202020204" pitchFamily="34" charset="0"/>
              <a:buChar char="•"/>
            </a:pPr>
            <a:r>
              <a:rPr lang="nl-NL" dirty="0" err="1"/>
              <a:t>Conditional</a:t>
            </a:r>
            <a:r>
              <a:rPr lang="nl-NL" dirty="0"/>
              <a:t> Access</a:t>
            </a:r>
          </a:p>
          <a:p>
            <a:endParaRPr lang="nl-NL" dirty="0"/>
          </a:p>
          <a:p>
            <a:r>
              <a:rPr lang="nl-NL" dirty="0"/>
              <a:t>Service </a:t>
            </a:r>
            <a:r>
              <a:rPr lang="nl-NL" dirty="0" err="1"/>
              <a:t>Principals</a:t>
            </a:r>
            <a:endParaRPr lang="nl-NL" dirty="0"/>
          </a:p>
          <a:p>
            <a:pPr marL="285750" indent="-285750">
              <a:buFont typeface="Arial" panose="020B0604020202020204" pitchFamily="34" charset="0"/>
              <a:buChar char="•"/>
            </a:pPr>
            <a:r>
              <a:rPr lang="nl-NL" dirty="0"/>
              <a:t>Keys</a:t>
            </a:r>
          </a:p>
          <a:p>
            <a:pPr marL="285750" indent="-285750">
              <a:buFont typeface="Arial" panose="020B0604020202020204" pitchFamily="34" charset="0"/>
              <a:buChar char="•"/>
            </a:pPr>
            <a:r>
              <a:rPr lang="nl-NL" dirty="0" err="1"/>
              <a:t>Permissions</a:t>
            </a:r>
            <a:endParaRPr lang="nl-NL" dirty="0"/>
          </a:p>
          <a:p>
            <a:pPr marL="285750" indent="-285750">
              <a:buFont typeface="Arial" panose="020B0604020202020204" pitchFamily="34" charset="0"/>
              <a:buChar char="•"/>
            </a:pPr>
            <a:r>
              <a:rPr lang="nl-NL" dirty="0"/>
              <a:t>URL’s</a:t>
            </a:r>
          </a:p>
          <a:p>
            <a:endParaRPr lang="nl-NL" dirty="0"/>
          </a:p>
        </p:txBody>
      </p:sp>
      <p:sp>
        <p:nvSpPr>
          <p:cNvPr id="4" name="Date Placeholder 3">
            <a:extLst>
              <a:ext uri="{FF2B5EF4-FFF2-40B4-BE49-F238E27FC236}">
                <a16:creationId xmlns:a16="http://schemas.microsoft.com/office/drawing/2014/main" id="{39020FAE-D50D-4035-960C-E3ADDD9D64AF}"/>
              </a:ext>
            </a:extLst>
          </p:cNvPr>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a:extLst>
              <a:ext uri="{FF2B5EF4-FFF2-40B4-BE49-F238E27FC236}">
                <a16:creationId xmlns:a16="http://schemas.microsoft.com/office/drawing/2014/main" id="{C95EC6DC-45DC-4705-B207-3187A191A226}"/>
              </a:ext>
            </a:extLst>
          </p:cNvPr>
          <p:cNvSpPr>
            <a:spLocks noGrp="1"/>
          </p:cNvSpPr>
          <p:nvPr>
            <p:ph type="sldNum" sz="quarter" idx="12"/>
          </p:nvPr>
        </p:nvSpPr>
        <p:spPr/>
        <p:txBody>
          <a:bodyPr/>
          <a:lstStyle/>
          <a:p>
            <a:fld id="{B312AE52-FDF5-433E-9C7C-6ECA2BDE0D9B}" type="slidenum">
              <a:rPr lang="nl-NL" smtClean="0"/>
              <a:t>29</a:t>
            </a:fld>
            <a:endParaRPr lang="nl-NL" dirty="0"/>
          </a:p>
        </p:txBody>
      </p:sp>
      <p:sp>
        <p:nvSpPr>
          <p:cNvPr id="6" name="Text Placeholder 5">
            <a:extLst>
              <a:ext uri="{FF2B5EF4-FFF2-40B4-BE49-F238E27FC236}">
                <a16:creationId xmlns:a16="http://schemas.microsoft.com/office/drawing/2014/main" id="{D7F24B1E-E682-4A58-AB17-397E6362472C}"/>
              </a:ext>
            </a:extLst>
          </p:cNvPr>
          <p:cNvSpPr>
            <a:spLocks noGrp="1"/>
          </p:cNvSpPr>
          <p:nvPr>
            <p:ph type="body" sz="quarter" idx="13"/>
          </p:nvPr>
        </p:nvSpPr>
        <p:spPr/>
        <p:txBody>
          <a:bodyPr/>
          <a:lstStyle/>
          <a:p>
            <a:endParaRPr lang="nl-NL"/>
          </a:p>
        </p:txBody>
      </p:sp>
      <p:pic>
        <p:nvPicPr>
          <p:cNvPr id="7" name="Picture 6">
            <a:extLst>
              <a:ext uri="{FF2B5EF4-FFF2-40B4-BE49-F238E27FC236}">
                <a16:creationId xmlns:a16="http://schemas.microsoft.com/office/drawing/2014/main" id="{24D1251D-63DF-4AF7-8724-350FB0AF1D61}"/>
              </a:ext>
            </a:extLst>
          </p:cNvPr>
          <p:cNvPicPr>
            <a:picLocks noChangeAspect="1"/>
          </p:cNvPicPr>
          <p:nvPr/>
        </p:nvPicPr>
        <p:blipFill>
          <a:blip r:embed="rId3"/>
          <a:stretch>
            <a:fillRect/>
          </a:stretch>
        </p:blipFill>
        <p:spPr>
          <a:xfrm>
            <a:off x="5997756" y="1137319"/>
            <a:ext cx="5811061" cy="4410691"/>
          </a:xfrm>
          <a:prstGeom prst="rect">
            <a:avLst/>
          </a:prstGeom>
        </p:spPr>
      </p:pic>
    </p:spTree>
    <p:extLst>
      <p:ext uri="{BB962C8B-B14F-4D97-AF65-F5344CB8AC3E}">
        <p14:creationId xmlns:p14="http://schemas.microsoft.com/office/powerpoint/2010/main" val="10216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Vertical Text Placeholder 2"/>
          <p:cNvSpPr>
            <a:spLocks noGrp="1"/>
          </p:cNvSpPr>
          <p:nvPr>
            <p:ph type="body" orient="vert" idx="1"/>
          </p:nvPr>
        </p:nvSpPr>
        <p:spPr/>
        <p:txBody>
          <a:bodyPr/>
          <a:lstStyle/>
          <a:p>
            <a:pPr marL="285750" indent="-285750">
              <a:lnSpc>
                <a:spcPct val="100000"/>
              </a:lnSpc>
              <a:buFont typeface="Arial" panose="020B0604020202020204" pitchFamily="34" charset="0"/>
              <a:buChar char="•"/>
            </a:pPr>
            <a:r>
              <a:rPr lang="en-US" sz="3600" dirty="0"/>
              <a:t>What is Azure AD?</a:t>
            </a:r>
          </a:p>
          <a:p>
            <a:pPr marL="285750" indent="-285750">
              <a:lnSpc>
                <a:spcPct val="100000"/>
              </a:lnSpc>
              <a:buFont typeface="Arial" panose="020B0604020202020204" pitchFamily="34" charset="0"/>
              <a:buChar char="•"/>
            </a:pPr>
            <a:r>
              <a:rPr lang="en-US" sz="3600" dirty="0"/>
              <a:t>Azure Subscriptions, Resources, </a:t>
            </a:r>
            <a:r>
              <a:rPr lang="en-US" sz="3600" dirty="0" err="1"/>
              <a:t>etc</a:t>
            </a:r>
            <a:r>
              <a:rPr lang="en-US" sz="3600" dirty="0"/>
              <a:t>…</a:t>
            </a:r>
          </a:p>
          <a:p>
            <a:pPr marL="285750" indent="-285750">
              <a:lnSpc>
                <a:spcPct val="100000"/>
              </a:lnSpc>
              <a:buFont typeface="Arial" panose="020B0604020202020204" pitchFamily="34" charset="0"/>
              <a:buChar char="•"/>
            </a:pPr>
            <a:r>
              <a:rPr lang="en-US" sz="3600" dirty="0"/>
              <a:t>Identity approach</a:t>
            </a:r>
          </a:p>
          <a:p>
            <a:pPr marL="285750" indent="-285750">
              <a:lnSpc>
                <a:spcPct val="100000"/>
              </a:lnSpc>
              <a:buFont typeface="Arial" panose="020B0604020202020204" pitchFamily="34" charset="0"/>
              <a:buChar char="•"/>
            </a:pPr>
            <a:r>
              <a:rPr lang="en-US" sz="3600" dirty="0"/>
              <a:t>Labs</a:t>
            </a:r>
          </a:p>
          <a:p>
            <a:pPr marL="285750" indent="-285750">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3</a:t>
            </a:fld>
            <a:endParaRPr lang="nl-NL" dirty="0"/>
          </a:p>
        </p:txBody>
      </p:sp>
      <p:sp>
        <p:nvSpPr>
          <p:cNvPr id="6" name="Text Placeholder 5"/>
          <p:cNvSpPr>
            <a:spLocks noGrp="1"/>
          </p:cNvSpPr>
          <p:nvPr>
            <p:ph type="body" sz="quarter" idx="13"/>
          </p:nvPr>
        </p:nvSpPr>
        <p:spPr/>
        <p:txBody>
          <a:bodyPr/>
          <a:lstStyle/>
          <a:p>
            <a:endParaRPr lang="en-US" dirty="0"/>
          </a:p>
        </p:txBody>
      </p:sp>
      <p:pic>
        <p:nvPicPr>
          <p:cNvPr id="11" name="Picture 2" descr="https://i-msdn.sec.s-msft.com/dynimg/IC727354.png">
            <a:extLst>
              <a:ext uri="{FF2B5EF4-FFF2-40B4-BE49-F238E27FC236}">
                <a16:creationId xmlns:a16="http://schemas.microsoft.com/office/drawing/2014/main" id="{87D44728-8DE3-4941-ABAD-768E94803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170" y="2182139"/>
            <a:ext cx="6474178" cy="370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1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3A0C-22FC-4B09-AF67-F498DFB931E2}"/>
              </a:ext>
            </a:extLst>
          </p:cNvPr>
          <p:cNvSpPr>
            <a:spLocks noGrp="1"/>
          </p:cNvSpPr>
          <p:nvPr>
            <p:ph type="title"/>
          </p:nvPr>
        </p:nvSpPr>
        <p:spPr/>
        <p:txBody>
          <a:bodyPr/>
          <a:lstStyle/>
          <a:p>
            <a:r>
              <a:rPr lang="nl-NL" dirty="0"/>
              <a:t>DEMO</a:t>
            </a:r>
          </a:p>
        </p:txBody>
      </p:sp>
      <p:sp>
        <p:nvSpPr>
          <p:cNvPr id="3" name="Vertical Text Placeholder 2">
            <a:extLst>
              <a:ext uri="{FF2B5EF4-FFF2-40B4-BE49-F238E27FC236}">
                <a16:creationId xmlns:a16="http://schemas.microsoft.com/office/drawing/2014/main" id="{C9EC74C6-0C74-4AB7-A7CD-0277A7917894}"/>
              </a:ext>
            </a:extLst>
          </p:cNvPr>
          <p:cNvSpPr>
            <a:spLocks noGrp="1"/>
          </p:cNvSpPr>
          <p:nvPr>
            <p:ph type="body" orient="vert" idx="1"/>
          </p:nvPr>
        </p:nvSpPr>
        <p:spPr/>
        <p:txBody>
          <a:bodyPr/>
          <a:lstStyle/>
          <a:p>
            <a:r>
              <a:rPr lang="nl-NL" dirty="0"/>
              <a:t>App </a:t>
            </a:r>
            <a:r>
              <a:rPr lang="nl-NL" dirty="0" err="1"/>
              <a:t>registrations</a:t>
            </a:r>
            <a:endParaRPr lang="nl-NL" dirty="0"/>
          </a:p>
          <a:p>
            <a:r>
              <a:rPr lang="nl-NL" dirty="0" err="1"/>
              <a:t>Autorizations</a:t>
            </a:r>
            <a:r>
              <a:rPr lang="nl-NL" dirty="0"/>
              <a:t> (</a:t>
            </a:r>
            <a:r>
              <a:rPr lang="nl-NL" dirty="0" err="1"/>
              <a:t>Admin</a:t>
            </a:r>
            <a:r>
              <a:rPr lang="nl-NL" dirty="0"/>
              <a:t> </a:t>
            </a:r>
            <a:r>
              <a:rPr lang="nl-NL" dirty="0" err="1"/>
              <a:t>demanded</a:t>
            </a:r>
            <a:r>
              <a:rPr lang="nl-NL" dirty="0"/>
              <a:t>)</a:t>
            </a:r>
          </a:p>
          <a:p>
            <a:r>
              <a:rPr lang="nl-NL" dirty="0"/>
              <a:t>Consent</a:t>
            </a:r>
          </a:p>
          <a:p>
            <a:endParaRPr lang="nl-NL" dirty="0"/>
          </a:p>
        </p:txBody>
      </p:sp>
      <p:sp>
        <p:nvSpPr>
          <p:cNvPr id="4" name="Date Placeholder 3">
            <a:extLst>
              <a:ext uri="{FF2B5EF4-FFF2-40B4-BE49-F238E27FC236}">
                <a16:creationId xmlns:a16="http://schemas.microsoft.com/office/drawing/2014/main" id="{DE938575-EF08-4918-A851-52246C6F98E2}"/>
              </a:ext>
            </a:extLst>
          </p:cNvPr>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a:extLst>
              <a:ext uri="{FF2B5EF4-FFF2-40B4-BE49-F238E27FC236}">
                <a16:creationId xmlns:a16="http://schemas.microsoft.com/office/drawing/2014/main" id="{2C433AFE-354C-4160-A806-A261D4ACE92D}"/>
              </a:ext>
            </a:extLst>
          </p:cNvPr>
          <p:cNvSpPr>
            <a:spLocks noGrp="1"/>
          </p:cNvSpPr>
          <p:nvPr>
            <p:ph type="sldNum" sz="quarter" idx="12"/>
          </p:nvPr>
        </p:nvSpPr>
        <p:spPr/>
        <p:txBody>
          <a:bodyPr/>
          <a:lstStyle/>
          <a:p>
            <a:fld id="{B312AE52-FDF5-433E-9C7C-6ECA2BDE0D9B}" type="slidenum">
              <a:rPr lang="nl-NL" smtClean="0"/>
              <a:t>30</a:t>
            </a:fld>
            <a:endParaRPr lang="nl-NL" dirty="0"/>
          </a:p>
        </p:txBody>
      </p:sp>
      <p:sp>
        <p:nvSpPr>
          <p:cNvPr id="6" name="Text Placeholder 5">
            <a:extLst>
              <a:ext uri="{FF2B5EF4-FFF2-40B4-BE49-F238E27FC236}">
                <a16:creationId xmlns:a16="http://schemas.microsoft.com/office/drawing/2014/main" id="{359CE02F-FE61-4DAB-A5FB-619E973011A2}"/>
              </a:ext>
            </a:extLst>
          </p:cNvPr>
          <p:cNvSpPr>
            <a:spLocks noGrp="1"/>
          </p:cNvSpPr>
          <p:nvPr>
            <p:ph type="body" sz="quarter" idx="13"/>
          </p:nvPr>
        </p:nvSpPr>
        <p:spPr/>
        <p:txBody>
          <a:bodyPr/>
          <a:lstStyle/>
          <a:p>
            <a:endParaRPr lang="nl-NL"/>
          </a:p>
        </p:txBody>
      </p:sp>
      <p:pic>
        <p:nvPicPr>
          <p:cNvPr id="1026" name="Picture 2" descr="Machine generated alternative text:&#10;ClaimsWebApp &#10;Website van app-uitgever: bbregman.onmicrosoft.com &#10;ClaimsWebApp heeft toestemming nodig voor het volgende: &#10;• Aanmelden en uw profiel lezen O &#10;U bent aangemeld als: bobby@bbregman.nl &#10;Details tonen &#10;Accepteren &#10;nuleren ">
            <a:extLst>
              <a:ext uri="{FF2B5EF4-FFF2-40B4-BE49-F238E27FC236}">
                <a16:creationId xmlns:a16="http://schemas.microsoft.com/office/drawing/2014/main" id="{C5E69E9B-0212-4021-902B-6C6B63302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44" y="430871"/>
            <a:ext cx="3186072" cy="2636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generated alternative text:&#10;Microsoft Azure &#10;BBregman - App-registraties &#10;ClaimsWebApp &#10;Geregistreerde app - VCORBEELD &#10;Instellingen Manifest &#10;Verwijderen &#10;Essentials &#10;Claim sWebApp &#10;Web-app/-API &#10;h ttps://loca host:44300/ &#10;ClaimsWebApp &#10;Manifest bewerken &#10;X &#10;Resources zoeken &#10;Manifest bewerken &#10;vocRBEELD &#10;Opslaan X Verwijderen Bewerken Uploaden Downloaden &#10;&quot;appld&quot;• &#10;. &quot;15629162-883a-484e-bef6-3ea82a5f311e&quot;, &#10;&quot;appRoIes&quot;: &#10;&quot;availabIeToOtherTenants&quot;: false, &#10;&quot;displayName&quot; : &quot;ClaimsWebApp&quot; , &#10;&quot;errorUrI&quot; : &#10;null, &#10;&quot;groupMembershipCIaims &quot; • &#10;. &quot;Ali&quot;, &#10;&quot;homepage&quot; • &quot;https : : 443%/&quot; , &#10;&quot;identifierUris&quot; : &#10;O &#10;bobby( &#10;15629162-883a-484e-bef6-3ea82a5E11e &#10;362c53d4-feog-4606-a34f-f97d611232e8 &#10;toepassing in lokale &#10;ClaimsWebApp &#10;Alle instellingen ">
            <a:extLst>
              <a:ext uri="{FF2B5EF4-FFF2-40B4-BE49-F238E27FC236}">
                <a16:creationId xmlns:a16="http://schemas.microsoft.com/office/drawing/2014/main" id="{4F326ED4-2440-421F-B4BC-652C77E79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74" y="3306228"/>
            <a:ext cx="12169775" cy="246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51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Lab 1c</a:t>
            </a:r>
          </a:p>
        </p:txBody>
      </p:sp>
      <p:sp>
        <p:nvSpPr>
          <p:cNvPr id="3" name="Vertical Text Placeholder 2"/>
          <p:cNvSpPr>
            <a:spLocks noGrp="1"/>
          </p:cNvSpPr>
          <p:nvPr>
            <p:ph type="body" orient="vert" idx="1"/>
          </p:nvPr>
        </p:nvSpPr>
        <p:spPr/>
        <p:txBody>
          <a:bodyPr/>
          <a:lstStyle/>
          <a:p>
            <a:r>
              <a:rPr lang="en-US" dirty="0"/>
              <a:t>Setup apps:</a:t>
            </a:r>
          </a:p>
          <a:p>
            <a:pPr marL="285750" indent="-285750">
              <a:buFontTx/>
              <a:buChar char="-"/>
            </a:pPr>
            <a:r>
              <a:rPr lang="en-US" dirty="0"/>
              <a:t>Get the Graph Explorer (</a:t>
            </a:r>
            <a:r>
              <a:rPr lang="en-US" dirty="0">
                <a:hlinkClick r:id="rId3"/>
              </a:rPr>
              <a:t>https://graphexplorer.cloudapp.net</a:t>
            </a:r>
            <a:r>
              <a:rPr lang="en-US" dirty="0"/>
              <a:t>) app to easily query your AAD tenant via the Graph API</a:t>
            </a:r>
          </a:p>
          <a:p>
            <a:pPr marL="285750" indent="-285750">
              <a:buFontTx/>
              <a:buChar char="-"/>
            </a:pPr>
            <a:endParaRPr lang="en-US" dirty="0"/>
          </a:p>
          <a:p>
            <a:pPr marL="285750" indent="-285750">
              <a:buFontTx/>
              <a:buChar char="-"/>
            </a:pPr>
            <a:r>
              <a:rPr lang="en-US" dirty="0"/>
              <a:t>Get the </a:t>
            </a:r>
            <a:r>
              <a:rPr lang="en-US" dirty="0" err="1"/>
              <a:t>myapps</a:t>
            </a:r>
            <a:r>
              <a:rPr lang="en-US" dirty="0"/>
              <a:t> app for your smartphone and sign in with your cloud user, can you see all your apps?</a:t>
            </a:r>
          </a:p>
          <a:p>
            <a:pPr marL="285750" indent="-285750">
              <a:buFontTx/>
              <a:buChar char="-"/>
            </a:pPr>
            <a:endParaRPr lang="nl-NL" dirty="0"/>
          </a:p>
          <a:p>
            <a:pPr marL="285750" indent="-285750">
              <a:buFontTx/>
              <a:buChar char="-"/>
            </a:pPr>
            <a:r>
              <a:rPr lang="nl-NL" dirty="0"/>
              <a:t>Download </a:t>
            </a:r>
            <a:r>
              <a:rPr lang="nl-NL" dirty="0" err="1"/>
              <a:t>the</a:t>
            </a:r>
            <a:r>
              <a:rPr lang="nl-NL" dirty="0"/>
              <a:t> Claims Webapp </a:t>
            </a:r>
            <a:r>
              <a:rPr lang="nl-NL" dirty="0" err="1"/>
              <a:t>from</a:t>
            </a:r>
            <a:r>
              <a:rPr lang="nl-NL" dirty="0"/>
              <a:t> </a:t>
            </a:r>
            <a:r>
              <a:rPr lang="nl-NL" dirty="0" err="1"/>
              <a:t>github</a:t>
            </a:r>
            <a:r>
              <a:rPr lang="nl-NL" dirty="0"/>
              <a:t> (</a:t>
            </a:r>
            <a:r>
              <a:rPr lang="nl-NL" dirty="0">
                <a:hlinkClick r:id="rId4"/>
              </a:rPr>
              <a:t>https://github.com/ahelland/AADGuide-CodeSamples</a:t>
            </a:r>
            <a:r>
              <a:rPr lang="nl-NL" dirty="0"/>
              <a:t>)</a:t>
            </a:r>
          </a:p>
          <a:p>
            <a:pPr marL="466725" lvl="1" indent="-285750">
              <a:buFontTx/>
              <a:buChar char="-"/>
            </a:pPr>
            <a:r>
              <a:rPr lang="nl-NL" dirty="0"/>
              <a:t>Register </a:t>
            </a:r>
            <a:r>
              <a:rPr lang="nl-NL" dirty="0" err="1"/>
              <a:t>the</a:t>
            </a:r>
            <a:r>
              <a:rPr lang="nl-NL" dirty="0"/>
              <a:t> app in </a:t>
            </a:r>
            <a:r>
              <a:rPr lang="nl-NL" dirty="0" err="1"/>
              <a:t>Azure</a:t>
            </a:r>
            <a:r>
              <a:rPr lang="nl-NL" dirty="0"/>
              <a:t> Active Directory</a:t>
            </a:r>
          </a:p>
          <a:p>
            <a:pPr marL="466725" lvl="1" indent="-285750">
              <a:buFontTx/>
              <a:buChar char="-"/>
            </a:pPr>
            <a:r>
              <a:rPr lang="nl-NL" dirty="0"/>
              <a:t>Change </a:t>
            </a:r>
            <a:r>
              <a:rPr lang="nl-NL" dirty="0" err="1"/>
              <a:t>the</a:t>
            </a:r>
            <a:r>
              <a:rPr lang="nl-NL" dirty="0"/>
              <a:t> manifest </a:t>
            </a:r>
            <a:r>
              <a:rPr lang="nl-NL" dirty="0" err="1"/>
              <a:t>so</a:t>
            </a:r>
            <a:r>
              <a:rPr lang="nl-NL" dirty="0"/>
              <a:t> </a:t>
            </a:r>
            <a:r>
              <a:rPr lang="nl-NL" dirty="0" err="1"/>
              <a:t>groupmembershipclaims</a:t>
            </a:r>
            <a:r>
              <a:rPr lang="nl-NL" dirty="0"/>
              <a:t> are </a:t>
            </a:r>
            <a:r>
              <a:rPr lang="nl-NL" dirty="0" err="1"/>
              <a:t>shown</a:t>
            </a:r>
            <a:r>
              <a:rPr lang="nl-NL" dirty="0"/>
              <a:t> in </a:t>
            </a:r>
            <a:r>
              <a:rPr lang="nl-NL" dirty="0" err="1"/>
              <a:t>the</a:t>
            </a:r>
            <a:r>
              <a:rPr lang="nl-NL" dirty="0"/>
              <a:t> app</a:t>
            </a:r>
          </a:p>
        </p:txBody>
      </p:sp>
      <p:sp>
        <p:nvSpPr>
          <p:cNvPr id="4" name="Date Placeholder 3"/>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p:cNvSpPr>
            <a:spLocks noGrp="1"/>
          </p:cNvSpPr>
          <p:nvPr>
            <p:ph type="sldNum" sz="quarter" idx="12"/>
          </p:nvPr>
        </p:nvSpPr>
        <p:spPr/>
        <p:txBody>
          <a:bodyPr/>
          <a:lstStyle/>
          <a:p>
            <a:fld id="{B312AE52-FDF5-433E-9C7C-6ECA2BDE0D9B}" type="slidenum">
              <a:rPr lang="nl-NL" smtClean="0"/>
              <a:t>31</a:t>
            </a:fld>
            <a:endParaRPr lang="nl-NL" dirty="0"/>
          </a:p>
        </p:txBody>
      </p:sp>
      <p:sp>
        <p:nvSpPr>
          <p:cNvPr id="6" name="Text Placeholder 5"/>
          <p:cNvSpPr>
            <a:spLocks noGrp="1"/>
          </p:cNvSpPr>
          <p:nvPr>
            <p:ph type="body" sz="quarter" idx="13"/>
          </p:nvPr>
        </p:nvSpPr>
        <p:spPr/>
        <p:txBody>
          <a:bodyPr/>
          <a:lstStyle/>
          <a:p>
            <a:endParaRPr lang="nl-NL"/>
          </a:p>
        </p:txBody>
      </p:sp>
    </p:spTree>
    <p:extLst>
      <p:ext uri="{BB962C8B-B14F-4D97-AF65-F5344CB8AC3E}">
        <p14:creationId xmlns:p14="http://schemas.microsoft.com/office/powerpoint/2010/main" val="248178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68437" y="297267"/>
            <a:ext cx="11634592" cy="897898"/>
          </a:xfrm>
        </p:spPr>
        <p:txBody>
          <a:bodyPr>
            <a:normAutofit/>
          </a:bodyPr>
          <a:lstStyle/>
          <a:p>
            <a:r>
              <a:rPr lang="en-US" sz="3200" dirty="0"/>
              <a:t>Identity Federation</a:t>
            </a:r>
          </a:p>
        </p:txBody>
      </p:sp>
      <p:grpSp>
        <p:nvGrpSpPr>
          <p:cNvPr id="6" name="Group 5"/>
          <p:cNvGrpSpPr/>
          <p:nvPr/>
        </p:nvGrpSpPr>
        <p:grpSpPr>
          <a:xfrm>
            <a:off x="9494430" y="1885874"/>
            <a:ext cx="1544186" cy="1201792"/>
            <a:chOff x="8585627" y="2215627"/>
            <a:chExt cx="1578027" cy="122812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651" y="2215627"/>
              <a:ext cx="1220770" cy="807774"/>
            </a:xfrm>
            <a:prstGeom prst="rect">
              <a:avLst/>
            </a:prstGeom>
          </p:spPr>
        </p:pic>
        <p:sp>
          <p:nvSpPr>
            <p:cNvPr id="10" name="Rectangle 9"/>
            <p:cNvSpPr/>
            <p:nvPr/>
          </p:nvSpPr>
          <p:spPr>
            <a:xfrm>
              <a:off x="8585627" y="3259090"/>
              <a:ext cx="1578027" cy="184666"/>
            </a:xfrm>
            <a:prstGeom prst="rect">
              <a:avLst/>
            </a:prstGeom>
            <a:ln>
              <a:noFill/>
            </a:ln>
          </p:spPr>
          <p:txBody>
            <a:bodyPr wrap="square" lIns="0" tIns="0" rIns="0" bIns="0" anchor="ctr">
              <a:spAutoFit/>
            </a:bodyPr>
            <a:lstStyle/>
            <a:p>
              <a:pPr algn="ctr" defTabSz="1073222" fontAlgn="base">
                <a:spcBef>
                  <a:spcPts val="1409"/>
                </a:spcBef>
                <a:spcAft>
                  <a:spcPct val="0"/>
                </a:spcAft>
              </a:pPr>
              <a:r>
                <a:rPr lang="en-US" sz="1174" dirty="0">
                  <a:ln>
                    <a:solidFill>
                      <a:srgbClr val="FFFFFF">
                        <a:alpha val="0"/>
                      </a:srgbClr>
                    </a:solidFill>
                  </a:ln>
                </a:rPr>
                <a:t>Windows Server AD</a:t>
              </a:r>
            </a:p>
          </p:txBody>
        </p:sp>
      </p:grpSp>
      <p:grpSp>
        <p:nvGrpSpPr>
          <p:cNvPr id="11" name="Group 10"/>
          <p:cNvGrpSpPr/>
          <p:nvPr/>
        </p:nvGrpSpPr>
        <p:grpSpPr>
          <a:xfrm>
            <a:off x="5097159" y="3095793"/>
            <a:ext cx="1588241" cy="1235014"/>
            <a:chOff x="5000067" y="3579628"/>
            <a:chExt cx="1623047" cy="1262079"/>
          </a:xfrm>
        </p:grpSpPr>
        <p:sp>
          <p:nvSpPr>
            <p:cNvPr id="12" name="Rectangle 11"/>
            <p:cNvSpPr/>
            <p:nvPr/>
          </p:nvSpPr>
          <p:spPr>
            <a:xfrm>
              <a:off x="5000067" y="4472632"/>
              <a:ext cx="1623047" cy="369075"/>
            </a:xfrm>
            <a:prstGeom prst="rect">
              <a:avLst/>
            </a:prstGeom>
            <a:ln>
              <a:noFill/>
            </a:ln>
          </p:spPr>
          <p:txBody>
            <a:bodyPr wrap="square" lIns="0" tIns="0" rIns="0" bIns="0" anchor="ctr">
              <a:spAutoFit/>
            </a:bodyPr>
            <a:lstStyle/>
            <a:p>
              <a:pPr algn="ctr" defTabSz="1073015" fontAlgn="base">
                <a:spcAft>
                  <a:spcPct val="0"/>
                </a:spcAft>
              </a:pPr>
              <a:r>
                <a:rPr lang="en-US" sz="1173" dirty="0">
                  <a:ln>
                    <a:solidFill>
                      <a:srgbClr val="FFFFFF">
                        <a:alpha val="0"/>
                      </a:srgbClr>
                    </a:solidFill>
                  </a:ln>
                </a:rPr>
                <a:t>Web Application Proxy</a:t>
              </a:r>
            </a:p>
            <a:p>
              <a:pPr algn="ctr" defTabSz="1073015" fontAlgn="base">
                <a:spcAft>
                  <a:spcPct val="0"/>
                </a:spcAft>
              </a:pPr>
              <a:r>
                <a:rPr lang="en-US" sz="1173" dirty="0">
                  <a:ln>
                    <a:solidFill>
                      <a:srgbClr val="FFFFFF">
                        <a:alpha val="0"/>
                      </a:srgbClr>
                    </a:solidFill>
                  </a:ln>
                </a:rPr>
                <a:t>(includes AD FS Proxy)</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2288" y="3579628"/>
              <a:ext cx="700818" cy="897923"/>
            </a:xfrm>
            <a:prstGeom prst="rect">
              <a:avLst/>
            </a:prstGeom>
          </p:spPr>
        </p:pic>
      </p:grpSp>
      <p:cxnSp>
        <p:nvCxnSpPr>
          <p:cNvPr id="14" name="Straight Connector 13"/>
          <p:cNvCxnSpPr/>
          <p:nvPr/>
        </p:nvCxnSpPr>
        <p:spPr>
          <a:xfrm flipH="1">
            <a:off x="4359575" y="4075118"/>
            <a:ext cx="596710" cy="389528"/>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282066" y="2901602"/>
            <a:ext cx="596710" cy="389528"/>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8270617" y="3543762"/>
            <a:ext cx="684414" cy="365788"/>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404369" y="4635538"/>
            <a:ext cx="3061999" cy="1084235"/>
          </a:xfrm>
          <a:prstGeom prst="rect">
            <a:avLst/>
          </a:prstGeom>
          <a:ln>
            <a:noFill/>
          </a:ln>
        </p:spPr>
        <p:txBody>
          <a:bodyPr vert="horz" wrap="square" lIns="0" tIns="0" rIns="0" bIns="0" rtlCol="0">
            <a:spAutoFit/>
          </a:bodyPr>
          <a:lstStyle/>
          <a:p>
            <a:pPr>
              <a:lnSpc>
                <a:spcPct val="90000"/>
              </a:lnSpc>
              <a:spcBef>
                <a:spcPts val="1174"/>
              </a:spcBef>
            </a:pPr>
            <a:r>
              <a:rPr lang="en-US" sz="1566" b="1" spc="-29" dirty="0"/>
              <a:t>Conditional access </a:t>
            </a:r>
            <a:r>
              <a:rPr lang="en-US" sz="1566" spc="-29" dirty="0"/>
              <a:t>with multi-factor authentication is provided on a </a:t>
            </a:r>
            <a:r>
              <a:rPr lang="en-US" sz="1566" b="1" spc="-29" dirty="0"/>
              <a:t>per-application basis</a:t>
            </a:r>
            <a:r>
              <a:rPr lang="en-US" sz="1566" spc="-29" dirty="0"/>
              <a:t>, leveraging user identity, device registration &amp; network location</a:t>
            </a:r>
          </a:p>
        </p:txBody>
      </p:sp>
      <p:sp>
        <p:nvSpPr>
          <p:cNvPr id="18" name="Rectangle 17"/>
          <p:cNvSpPr/>
          <p:nvPr/>
        </p:nvSpPr>
        <p:spPr bwMode="auto">
          <a:xfrm>
            <a:off x="201608" y="4367753"/>
            <a:ext cx="2054733" cy="1084235"/>
          </a:xfrm>
          <a:prstGeom prst="rect">
            <a:avLst/>
          </a:prstGeom>
          <a:ln>
            <a:noFill/>
          </a:ln>
        </p:spPr>
        <p:txBody>
          <a:bodyPr vert="horz" wrap="square" lIns="0" tIns="0" rIns="0" bIns="0" rtlCol="0">
            <a:spAutoFit/>
          </a:bodyPr>
          <a:lstStyle/>
          <a:p>
            <a:pPr>
              <a:lnSpc>
                <a:spcPct val="90000"/>
              </a:lnSpc>
              <a:spcBef>
                <a:spcPts val="1174"/>
              </a:spcBef>
            </a:pPr>
            <a:r>
              <a:rPr lang="en-US" sz="1566" spc="-29" dirty="0"/>
              <a:t>Organizations can </a:t>
            </a:r>
            <a:r>
              <a:rPr lang="en-US" sz="1566" b="1" spc="-29" dirty="0"/>
              <a:t>federate</a:t>
            </a:r>
            <a:r>
              <a:rPr lang="en-US" sz="1566" spc="-29" dirty="0"/>
              <a:t> with partners and other organizations for </a:t>
            </a:r>
            <a:r>
              <a:rPr lang="en-US" sz="1566" b="1" spc="-29" dirty="0"/>
              <a:t>seamless access to shared resources</a:t>
            </a:r>
          </a:p>
        </p:txBody>
      </p:sp>
      <p:sp>
        <p:nvSpPr>
          <p:cNvPr id="19" name="Rectangle 18"/>
          <p:cNvSpPr/>
          <p:nvPr/>
        </p:nvSpPr>
        <p:spPr bwMode="auto">
          <a:xfrm>
            <a:off x="2831463" y="1082339"/>
            <a:ext cx="3414004" cy="650540"/>
          </a:xfrm>
          <a:prstGeom prst="rect">
            <a:avLst/>
          </a:prstGeom>
          <a:ln>
            <a:noFill/>
          </a:ln>
        </p:spPr>
        <p:txBody>
          <a:bodyPr vert="horz" wrap="square" lIns="0" tIns="0" rIns="0" bIns="0" rtlCol="0">
            <a:spAutoFit/>
          </a:bodyPr>
          <a:lstStyle/>
          <a:p>
            <a:pPr>
              <a:lnSpc>
                <a:spcPct val="90000"/>
              </a:lnSpc>
              <a:spcBef>
                <a:spcPts val="1174"/>
              </a:spcBef>
            </a:pPr>
            <a:r>
              <a:rPr lang="en-US" sz="1566" spc="-29" dirty="0"/>
              <a:t>Organizations can </a:t>
            </a:r>
            <a:r>
              <a:rPr lang="en-US" sz="1566" b="1" spc="-29" dirty="0"/>
              <a:t>connect to SaaS applications </a:t>
            </a:r>
            <a:r>
              <a:rPr lang="en-US" sz="1566" spc="-29" dirty="0"/>
              <a:t>running in Azure, Office 365 and </a:t>
            </a:r>
            <a:r>
              <a:rPr lang="en-US" sz="1566" b="1" spc="-29" dirty="0"/>
              <a:t>3</a:t>
            </a:r>
            <a:r>
              <a:rPr lang="en-US" sz="1566" b="1" spc="-29" baseline="30000" dirty="0"/>
              <a:t>rd</a:t>
            </a:r>
            <a:r>
              <a:rPr lang="en-US" sz="1566" b="1" spc="-29" dirty="0"/>
              <a:t> party providers</a:t>
            </a:r>
          </a:p>
        </p:txBody>
      </p:sp>
      <p:sp>
        <p:nvSpPr>
          <p:cNvPr id="20" name="Rectangle 19"/>
          <p:cNvSpPr/>
          <p:nvPr/>
        </p:nvSpPr>
        <p:spPr bwMode="auto">
          <a:xfrm>
            <a:off x="8386450" y="1274546"/>
            <a:ext cx="3682954" cy="433694"/>
          </a:xfrm>
          <a:prstGeom prst="rect">
            <a:avLst/>
          </a:prstGeom>
          <a:ln>
            <a:noFill/>
          </a:ln>
        </p:spPr>
        <p:txBody>
          <a:bodyPr vert="horz" wrap="square" lIns="0" tIns="0" rIns="0" bIns="0" rtlCol="0">
            <a:spAutoFit/>
          </a:bodyPr>
          <a:lstStyle/>
          <a:p>
            <a:pPr>
              <a:lnSpc>
                <a:spcPct val="90000"/>
              </a:lnSpc>
              <a:spcBef>
                <a:spcPts val="1174"/>
              </a:spcBef>
            </a:pPr>
            <a:r>
              <a:rPr lang="en-US" sz="1566" spc="-29" dirty="0"/>
              <a:t>Enhancements to AD FS include </a:t>
            </a:r>
            <a:r>
              <a:rPr lang="en-US" sz="1566" b="1" spc="-29" dirty="0"/>
              <a:t>simplified deployment and management</a:t>
            </a:r>
          </a:p>
        </p:txBody>
      </p:sp>
      <p:grpSp>
        <p:nvGrpSpPr>
          <p:cNvPr id="21" name="Group 20"/>
          <p:cNvGrpSpPr/>
          <p:nvPr/>
        </p:nvGrpSpPr>
        <p:grpSpPr>
          <a:xfrm>
            <a:off x="7125843" y="3106039"/>
            <a:ext cx="1342060" cy="1245109"/>
            <a:chOff x="6969498" y="2524638"/>
            <a:chExt cx="1307101" cy="1212674"/>
          </a:xfrm>
        </p:grpSpPr>
        <p:sp>
          <p:nvSpPr>
            <p:cNvPr id="22" name="Rectangle 21"/>
            <p:cNvSpPr/>
            <p:nvPr/>
          </p:nvSpPr>
          <p:spPr>
            <a:xfrm>
              <a:off x="6969498" y="3385560"/>
              <a:ext cx="1307101" cy="351752"/>
            </a:xfrm>
            <a:prstGeom prst="rect">
              <a:avLst/>
            </a:prstGeom>
            <a:ln>
              <a:noFill/>
            </a:ln>
          </p:spPr>
          <p:txBody>
            <a:bodyPr wrap="square" lIns="0" tIns="0" rIns="0" bIns="0" anchor="ctr">
              <a:spAutoFit/>
            </a:bodyPr>
            <a:lstStyle/>
            <a:p>
              <a:pPr algn="ctr" defTabSz="1073015" fontAlgn="base">
                <a:spcAft>
                  <a:spcPct val="0"/>
                </a:spcAft>
              </a:pPr>
              <a:r>
                <a:rPr lang="en-US" sz="1173" dirty="0">
                  <a:ln>
                    <a:solidFill>
                      <a:srgbClr val="FFFFFF">
                        <a:alpha val="0"/>
                      </a:srgbClr>
                    </a:solidFill>
                  </a:ln>
                </a:rPr>
                <a:t>Active Directory Federation Services</a:t>
              </a:r>
            </a:p>
          </p:txBody>
        </p:sp>
        <p:grpSp>
          <p:nvGrpSpPr>
            <p:cNvPr id="23" name="Group 22"/>
            <p:cNvGrpSpPr/>
            <p:nvPr/>
          </p:nvGrpSpPr>
          <p:grpSpPr>
            <a:xfrm>
              <a:off x="7099380" y="2524638"/>
              <a:ext cx="776660" cy="844649"/>
              <a:chOff x="7348547" y="1374216"/>
              <a:chExt cx="1530782" cy="1664789"/>
            </a:xfrm>
          </p:grpSpPr>
          <p:sp>
            <p:nvSpPr>
              <p:cNvPr id="24" name="Freeform 836"/>
              <p:cNvSpPr>
                <a:spLocks noEditPoints="1"/>
              </p:cNvSpPr>
              <p:nvPr/>
            </p:nvSpPr>
            <p:spPr bwMode="auto">
              <a:xfrm>
                <a:off x="7995371" y="1374216"/>
                <a:ext cx="883958" cy="1664789"/>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89479" tIns="44740" rIns="89479" bIns="44740" numCol="1" anchor="t" anchorCtr="0" compatLnSpc="1">
                <a:prstTxWarp prst="textNoShape">
                  <a:avLst/>
                </a:prstTxWarp>
              </a:bodyPr>
              <a:lstStyle/>
              <a:p>
                <a:endParaRPr lang="en-GB" sz="1761"/>
              </a:p>
            </p:txBody>
          </p:sp>
          <p:grpSp>
            <p:nvGrpSpPr>
              <p:cNvPr id="25" name="Group 24"/>
              <p:cNvGrpSpPr/>
              <p:nvPr/>
            </p:nvGrpSpPr>
            <p:grpSpPr>
              <a:xfrm>
                <a:off x="7348547" y="1752940"/>
                <a:ext cx="1348570" cy="888065"/>
                <a:chOff x="6873117" y="2094811"/>
                <a:chExt cx="1134713" cy="747235"/>
              </a:xfrm>
            </p:grpSpPr>
            <p:sp>
              <p:nvSpPr>
                <p:cNvPr id="26" name="Freeform 25"/>
                <p:cNvSpPr>
                  <a:spLocks noEditPoints="1"/>
                </p:cNvSpPr>
                <p:nvPr/>
              </p:nvSpPr>
              <p:spPr bwMode="auto">
                <a:xfrm>
                  <a:off x="6873117" y="2094811"/>
                  <a:ext cx="1134713"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89479" tIns="44740" rIns="89479" bIns="44740" numCol="1" anchor="t" anchorCtr="0" compatLnSpc="1">
                  <a:prstTxWarp prst="textNoShape">
                    <a:avLst/>
                  </a:prstTxWarp>
                </a:bodyPr>
                <a:lstStyle/>
                <a:p>
                  <a:endParaRPr lang="en-GB" sz="1761"/>
                </a:p>
              </p:txBody>
            </p:sp>
            <p:sp>
              <p:nvSpPr>
                <p:cNvPr id="27" name="Freeform 26"/>
                <p:cNvSpPr>
                  <a:spLocks noEditPoints="1"/>
                </p:cNvSpPr>
                <p:nvPr/>
              </p:nvSpPr>
              <p:spPr bwMode="auto">
                <a:xfrm>
                  <a:off x="7008706" y="2301509"/>
                  <a:ext cx="871374" cy="456777"/>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sp>
              <p:nvSpPr>
                <p:cNvPr id="28" name="Freeform 27"/>
                <p:cNvSpPr>
                  <a:spLocks noEditPoints="1"/>
                </p:cNvSpPr>
                <p:nvPr/>
              </p:nvSpPr>
              <p:spPr bwMode="auto">
                <a:xfrm>
                  <a:off x="7096084" y="2355744"/>
                  <a:ext cx="696014" cy="335051"/>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479" tIns="44740" rIns="89479" bIns="44740" numCol="1" anchor="t" anchorCtr="0" compatLnSpc="1">
                  <a:prstTxWarp prst="textNoShape">
                    <a:avLst/>
                  </a:prstTxWarp>
                </a:bodyPr>
                <a:lstStyle/>
                <a:p>
                  <a:endParaRPr lang="en-GB" sz="1761"/>
                </a:p>
              </p:txBody>
            </p:sp>
          </p:grpSp>
        </p:grpSp>
      </p:grpSp>
      <p:grpSp>
        <p:nvGrpSpPr>
          <p:cNvPr id="29" name="Group 28"/>
          <p:cNvGrpSpPr/>
          <p:nvPr/>
        </p:nvGrpSpPr>
        <p:grpSpPr>
          <a:xfrm>
            <a:off x="3373917" y="4430483"/>
            <a:ext cx="1381180" cy="1358868"/>
            <a:chOff x="6946696" y="2441962"/>
            <a:chExt cx="1345203" cy="1323471"/>
          </a:xfrm>
        </p:grpSpPr>
        <p:sp>
          <p:nvSpPr>
            <p:cNvPr id="30" name="Rectangle 29"/>
            <p:cNvSpPr/>
            <p:nvPr/>
          </p:nvSpPr>
          <p:spPr>
            <a:xfrm>
              <a:off x="6946696" y="3413681"/>
              <a:ext cx="1345203" cy="351752"/>
            </a:xfrm>
            <a:prstGeom prst="rect">
              <a:avLst/>
            </a:prstGeom>
            <a:ln>
              <a:noFill/>
            </a:ln>
          </p:spPr>
          <p:txBody>
            <a:bodyPr wrap="square" lIns="0" tIns="0" rIns="0" bIns="0" anchor="ctr">
              <a:spAutoFit/>
            </a:bodyPr>
            <a:lstStyle/>
            <a:p>
              <a:pPr algn="ctr" defTabSz="1073015" fontAlgn="base">
                <a:spcAft>
                  <a:spcPct val="0"/>
                </a:spcAft>
              </a:pPr>
              <a:r>
                <a:rPr lang="en-US" sz="1173" dirty="0">
                  <a:ln>
                    <a:solidFill>
                      <a:srgbClr val="FFFFFF">
                        <a:alpha val="0"/>
                      </a:srgbClr>
                    </a:solidFill>
                  </a:ln>
                </a:rPr>
                <a:t>Active Directory Federation Services</a:t>
              </a:r>
            </a:p>
          </p:txBody>
        </p:sp>
        <p:grpSp>
          <p:nvGrpSpPr>
            <p:cNvPr id="31" name="Group 30"/>
            <p:cNvGrpSpPr/>
            <p:nvPr/>
          </p:nvGrpSpPr>
          <p:grpSpPr>
            <a:xfrm>
              <a:off x="7099374" y="2441962"/>
              <a:ext cx="776666" cy="927326"/>
              <a:chOff x="7348543" y="1211262"/>
              <a:chExt cx="1530795" cy="1827743"/>
            </a:xfrm>
          </p:grpSpPr>
          <p:sp>
            <p:nvSpPr>
              <p:cNvPr id="32" name="Freeform 836"/>
              <p:cNvSpPr>
                <a:spLocks noEditPoints="1"/>
              </p:cNvSpPr>
              <p:nvPr/>
            </p:nvSpPr>
            <p:spPr bwMode="auto">
              <a:xfrm>
                <a:off x="7915741" y="1211262"/>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0070C0"/>
              </a:solidFill>
              <a:ln w="0">
                <a:noFill/>
                <a:prstDash val="solid"/>
                <a:round/>
                <a:headEnd/>
                <a:tailEnd/>
              </a:ln>
            </p:spPr>
            <p:txBody>
              <a:bodyPr vert="horz" wrap="square" lIns="89479" tIns="44740" rIns="89479" bIns="44740" numCol="1" anchor="t" anchorCtr="0" compatLnSpc="1">
                <a:prstTxWarp prst="textNoShape">
                  <a:avLst/>
                </a:prstTxWarp>
              </a:bodyPr>
              <a:lstStyle/>
              <a:p>
                <a:endParaRPr lang="en-GB" sz="1761"/>
              </a:p>
            </p:txBody>
          </p:sp>
          <p:grpSp>
            <p:nvGrpSpPr>
              <p:cNvPr id="33" name="Group 32"/>
              <p:cNvGrpSpPr/>
              <p:nvPr/>
            </p:nvGrpSpPr>
            <p:grpSpPr>
              <a:xfrm>
                <a:off x="7348543" y="1752940"/>
                <a:ext cx="1348569" cy="888065"/>
                <a:chOff x="6873113" y="2094811"/>
                <a:chExt cx="1134712" cy="747235"/>
              </a:xfrm>
            </p:grpSpPr>
            <p:sp>
              <p:nvSpPr>
                <p:cNvPr id="34" name="Freeform 33"/>
                <p:cNvSpPr>
                  <a:spLocks noEditPoints="1"/>
                </p:cNvSpPr>
                <p:nvPr/>
              </p:nvSpPr>
              <p:spPr bwMode="auto">
                <a:xfrm>
                  <a:off x="6873113" y="2094811"/>
                  <a:ext cx="1134712"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89479" tIns="44740" rIns="89479" bIns="44740" numCol="1" anchor="t" anchorCtr="0" compatLnSpc="1">
                  <a:prstTxWarp prst="textNoShape">
                    <a:avLst/>
                  </a:prstTxWarp>
                </a:bodyPr>
                <a:lstStyle/>
                <a:p>
                  <a:endParaRPr lang="en-GB" sz="1761"/>
                </a:p>
              </p:txBody>
            </p:sp>
            <p:sp>
              <p:nvSpPr>
                <p:cNvPr id="35" name="Freeform 34"/>
                <p:cNvSpPr>
                  <a:spLocks noEditPoints="1"/>
                </p:cNvSpPr>
                <p:nvPr/>
              </p:nvSpPr>
              <p:spPr bwMode="auto">
                <a:xfrm>
                  <a:off x="7008706" y="2301509"/>
                  <a:ext cx="871374" cy="456777"/>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sp>
              <p:nvSpPr>
                <p:cNvPr id="36" name="Freeform 35"/>
                <p:cNvSpPr>
                  <a:spLocks noEditPoints="1"/>
                </p:cNvSpPr>
                <p:nvPr/>
              </p:nvSpPr>
              <p:spPr bwMode="auto">
                <a:xfrm>
                  <a:off x="7096084" y="2355744"/>
                  <a:ext cx="696014" cy="335051"/>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479" tIns="44740" rIns="89479" bIns="44740" numCol="1" anchor="t" anchorCtr="0" compatLnSpc="1">
                  <a:prstTxWarp prst="textNoShape">
                    <a:avLst/>
                  </a:prstTxWarp>
                </a:bodyPr>
                <a:lstStyle/>
                <a:p>
                  <a:endParaRPr lang="en-GB" sz="1761"/>
                </a:p>
              </p:txBody>
            </p:sp>
          </p:grpSp>
        </p:grpSp>
      </p:grpSp>
      <p:grpSp>
        <p:nvGrpSpPr>
          <p:cNvPr id="37" name="Group 36"/>
          <p:cNvGrpSpPr/>
          <p:nvPr/>
        </p:nvGrpSpPr>
        <p:grpSpPr>
          <a:xfrm>
            <a:off x="8790922" y="3559082"/>
            <a:ext cx="3119789" cy="2646220"/>
            <a:chOff x="8983574" y="1176515"/>
            <a:chExt cx="3188159" cy="2704212"/>
          </a:xfrm>
        </p:grpSpPr>
        <p:sp>
          <p:nvSpPr>
            <p:cNvPr id="38" name="Oval 37"/>
            <p:cNvSpPr/>
            <p:nvPr>
              <p:custDataLst>
                <p:tags r:id="rId1"/>
              </p:custDataLst>
            </p:nvPr>
          </p:nvSpPr>
          <p:spPr bwMode="auto">
            <a:xfrm>
              <a:off x="8983574" y="1176515"/>
              <a:ext cx="3188159" cy="2704212"/>
            </a:xfrm>
            <a:prstGeom prst="ellipse">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7385" tIns="53692" rIns="107385" bIns="53692" numCol="1" rtlCol="0" anchor="ctr" anchorCtr="0" compatLnSpc="1">
              <a:prstTxWarp prst="textNoShape">
                <a:avLst/>
              </a:prstTxWarp>
            </a:bodyPr>
            <a:lstStyle/>
            <a:p>
              <a:pPr algn="ctr" defTabSz="1073589" fontAlgn="base">
                <a:spcBef>
                  <a:spcPct val="0"/>
                </a:spcBef>
                <a:spcAft>
                  <a:spcPct val="0"/>
                </a:spcAft>
              </a:pPr>
              <a:endParaRPr lang="en-US" sz="2642" dirty="0">
                <a:solidFill>
                  <a:schemeClr val="tx1"/>
                </a:solidFill>
              </a:endParaRPr>
            </a:p>
          </p:txBody>
        </p:sp>
        <p:sp>
          <p:nvSpPr>
            <p:cNvPr id="39" name="Rectangle 38"/>
            <p:cNvSpPr/>
            <p:nvPr/>
          </p:nvSpPr>
          <p:spPr>
            <a:xfrm>
              <a:off x="9862194" y="1367751"/>
              <a:ext cx="1375754" cy="369332"/>
            </a:xfrm>
            <a:prstGeom prst="rect">
              <a:avLst/>
            </a:prstGeom>
            <a:ln>
              <a:noFill/>
            </a:ln>
          </p:spPr>
          <p:txBody>
            <a:bodyPr wrap="square" lIns="0" tIns="0" rIns="0" bIns="0" anchor="ctr">
              <a:spAutoFit/>
            </a:bodyPr>
            <a:lstStyle/>
            <a:p>
              <a:pPr algn="ctr" defTabSz="1073015" fontAlgn="base">
                <a:spcBef>
                  <a:spcPts val="1409"/>
                </a:spcBef>
                <a:spcAft>
                  <a:spcPct val="0"/>
                </a:spcAft>
              </a:pPr>
              <a:r>
                <a:rPr lang="en-US" sz="1174" b="1" spc="-29" dirty="0"/>
                <a:t>Published applications</a:t>
              </a:r>
            </a:p>
          </p:txBody>
        </p:sp>
        <p:grpSp>
          <p:nvGrpSpPr>
            <p:cNvPr id="40" name="Group 39"/>
            <p:cNvGrpSpPr/>
            <p:nvPr/>
          </p:nvGrpSpPr>
          <p:grpSpPr>
            <a:xfrm>
              <a:off x="10086753" y="2491902"/>
              <a:ext cx="1085295" cy="1231109"/>
              <a:chOff x="10086753" y="2491902"/>
              <a:chExt cx="1085295" cy="1231109"/>
            </a:xfrm>
          </p:grpSpPr>
          <p:sp>
            <p:nvSpPr>
              <p:cNvPr id="47" name="Rectangle 46"/>
              <p:cNvSpPr/>
              <p:nvPr/>
            </p:nvSpPr>
            <p:spPr>
              <a:xfrm>
                <a:off x="10086753" y="3353936"/>
                <a:ext cx="1085295" cy="369075"/>
              </a:xfrm>
              <a:prstGeom prst="rect">
                <a:avLst/>
              </a:prstGeom>
              <a:ln>
                <a:noFill/>
              </a:ln>
            </p:spPr>
            <p:txBody>
              <a:bodyPr wrap="square" lIns="0" tIns="0" rIns="0" bIns="0" anchor="ctr">
                <a:spAutoFit/>
              </a:bodyPr>
              <a:lstStyle/>
              <a:p>
                <a:pPr algn="ctr" defTabSz="1073015" fontAlgn="base">
                  <a:spcBef>
                    <a:spcPts val="1409"/>
                  </a:spcBef>
                  <a:spcAft>
                    <a:spcPct val="0"/>
                  </a:spcAft>
                </a:pPr>
                <a:r>
                  <a:rPr lang="en-US" sz="1173" dirty="0">
                    <a:ln>
                      <a:solidFill>
                        <a:srgbClr val="FFFFFF">
                          <a:alpha val="0"/>
                        </a:srgbClr>
                      </a:solidFill>
                    </a:ln>
                  </a:rPr>
                  <a:t>Restful </a:t>
                </a:r>
                <a:r>
                  <a:rPr lang="en-US" sz="1173" dirty="0" err="1">
                    <a:ln>
                      <a:solidFill>
                        <a:srgbClr val="FFFFFF">
                          <a:alpha val="0"/>
                        </a:srgbClr>
                      </a:solidFill>
                    </a:ln>
                  </a:rPr>
                  <a:t>OAuth</a:t>
                </a:r>
                <a:r>
                  <a:rPr lang="en-US" sz="1173" dirty="0">
                    <a:ln>
                      <a:solidFill>
                        <a:srgbClr val="FFFFFF">
                          <a:alpha val="0"/>
                        </a:srgbClr>
                      </a:solidFill>
                    </a:ln>
                  </a:rPr>
                  <a:t> apps</a:t>
                </a:r>
              </a:p>
            </p:txBody>
          </p:sp>
          <p:sp>
            <p:nvSpPr>
              <p:cNvPr id="48" name="Freeform 59"/>
              <p:cNvSpPr>
                <a:spLocks noEditPoints="1"/>
              </p:cNvSpPr>
              <p:nvPr/>
            </p:nvSpPr>
            <p:spPr bwMode="auto">
              <a:xfrm>
                <a:off x="10333038" y="2491902"/>
                <a:ext cx="438493" cy="840142"/>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5875" cap="flat" cmpd="sng">
                <a:solidFill>
                  <a:srgbClr val="0070C0"/>
                </a:solidFill>
                <a:prstDash val="solid"/>
                <a:miter lim="800000"/>
                <a:headEnd/>
                <a:tailEnd/>
              </a:ln>
            </p:spPr>
            <p:txBody>
              <a:bodyPr vert="horz" wrap="square" lIns="89479" tIns="44740" rIns="89479" bIns="44740" numCol="1" anchor="t" anchorCtr="0" compatLnSpc="1">
                <a:prstTxWarp prst="textNoShape">
                  <a:avLst/>
                </a:prstTxWarp>
              </a:bodyPr>
              <a:lstStyle/>
              <a:p>
                <a:endParaRPr lang="en-GB" sz="1761"/>
              </a:p>
            </p:txBody>
          </p:sp>
        </p:grpSp>
        <p:grpSp>
          <p:nvGrpSpPr>
            <p:cNvPr id="41" name="Group 40"/>
            <p:cNvGrpSpPr/>
            <p:nvPr/>
          </p:nvGrpSpPr>
          <p:grpSpPr>
            <a:xfrm>
              <a:off x="10869084" y="1625264"/>
              <a:ext cx="1085295" cy="1121302"/>
              <a:chOff x="10869084" y="1625264"/>
              <a:chExt cx="1085295" cy="1121302"/>
            </a:xfrm>
          </p:grpSpPr>
          <p:sp>
            <p:nvSpPr>
              <p:cNvPr id="45" name="Rectangle 44"/>
              <p:cNvSpPr/>
              <p:nvPr/>
            </p:nvSpPr>
            <p:spPr>
              <a:xfrm>
                <a:off x="10869084" y="2377491"/>
                <a:ext cx="1085295" cy="369075"/>
              </a:xfrm>
              <a:prstGeom prst="rect">
                <a:avLst/>
              </a:prstGeom>
              <a:ln>
                <a:noFill/>
              </a:ln>
            </p:spPr>
            <p:txBody>
              <a:bodyPr wrap="square" lIns="0" tIns="0" rIns="0" bIns="0" anchor="ctr">
                <a:spAutoFit/>
              </a:bodyPr>
              <a:lstStyle/>
              <a:p>
                <a:pPr algn="ctr" defTabSz="1073015" fontAlgn="base">
                  <a:spcBef>
                    <a:spcPts val="1409"/>
                  </a:spcBef>
                  <a:spcAft>
                    <a:spcPct val="0"/>
                  </a:spcAft>
                </a:pPr>
                <a:r>
                  <a:rPr lang="en-US" sz="1173" dirty="0">
                    <a:ln>
                      <a:solidFill>
                        <a:srgbClr val="FFFFFF">
                          <a:alpha val="0"/>
                        </a:srgbClr>
                      </a:solidFill>
                    </a:ln>
                  </a:rPr>
                  <a:t>Office Forms Based Access</a:t>
                </a:r>
              </a:p>
            </p:txBody>
          </p:sp>
          <p:sp>
            <p:nvSpPr>
              <p:cNvPr id="46" name="Freeform 59"/>
              <p:cNvSpPr>
                <a:spLocks noEditPoints="1"/>
              </p:cNvSpPr>
              <p:nvPr/>
            </p:nvSpPr>
            <p:spPr bwMode="auto">
              <a:xfrm>
                <a:off x="11179590" y="1625264"/>
                <a:ext cx="396360" cy="759416"/>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5875" cap="flat">
                <a:solidFill>
                  <a:srgbClr val="0070C0"/>
                </a:solidFill>
                <a:prstDash val="solid"/>
                <a:miter lim="800000"/>
                <a:headEnd/>
                <a:tailEnd/>
              </a:ln>
            </p:spPr>
            <p:txBody>
              <a:bodyPr vert="horz" wrap="square" lIns="89479" tIns="44740" rIns="89479" bIns="44740" numCol="1" anchor="t" anchorCtr="0" compatLnSpc="1">
                <a:prstTxWarp prst="textNoShape">
                  <a:avLst/>
                </a:prstTxWarp>
              </a:bodyPr>
              <a:lstStyle/>
              <a:p>
                <a:endParaRPr lang="en-GB" sz="1761"/>
              </a:p>
            </p:txBody>
          </p:sp>
        </p:grpSp>
        <p:grpSp>
          <p:nvGrpSpPr>
            <p:cNvPr id="42" name="Group 41"/>
            <p:cNvGrpSpPr/>
            <p:nvPr/>
          </p:nvGrpSpPr>
          <p:grpSpPr>
            <a:xfrm>
              <a:off x="9335241" y="1625264"/>
              <a:ext cx="890300" cy="1317875"/>
              <a:chOff x="9335241" y="1625264"/>
              <a:chExt cx="890300" cy="1317875"/>
            </a:xfrm>
          </p:grpSpPr>
          <p:sp>
            <p:nvSpPr>
              <p:cNvPr id="43" name="Rectangle 42"/>
              <p:cNvSpPr/>
              <p:nvPr/>
            </p:nvSpPr>
            <p:spPr>
              <a:xfrm>
                <a:off x="9335241" y="2389526"/>
                <a:ext cx="890300" cy="553613"/>
              </a:xfrm>
              <a:prstGeom prst="rect">
                <a:avLst/>
              </a:prstGeom>
              <a:ln>
                <a:noFill/>
              </a:ln>
            </p:spPr>
            <p:txBody>
              <a:bodyPr wrap="square" lIns="0" tIns="0" rIns="0" bIns="0" anchor="ctr">
                <a:spAutoFit/>
              </a:bodyPr>
              <a:lstStyle/>
              <a:p>
                <a:pPr algn="ctr" defTabSz="1073015" fontAlgn="base">
                  <a:spcBef>
                    <a:spcPts val="1409"/>
                  </a:spcBef>
                  <a:spcAft>
                    <a:spcPct val="0"/>
                  </a:spcAft>
                </a:pPr>
                <a:r>
                  <a:rPr lang="en-US" sz="1173" dirty="0">
                    <a:ln>
                      <a:solidFill>
                        <a:srgbClr val="FFFFFF">
                          <a:alpha val="0"/>
                        </a:srgbClr>
                      </a:solidFill>
                    </a:ln>
                  </a:rPr>
                  <a:t>Claims &amp; Kerberos web apps</a:t>
                </a:r>
              </a:p>
            </p:txBody>
          </p:sp>
          <p:sp>
            <p:nvSpPr>
              <p:cNvPr id="44" name="Freeform 59"/>
              <p:cNvSpPr>
                <a:spLocks noEditPoints="1"/>
              </p:cNvSpPr>
              <p:nvPr/>
            </p:nvSpPr>
            <p:spPr bwMode="auto">
              <a:xfrm>
                <a:off x="9572789" y="1625264"/>
                <a:ext cx="392608" cy="752227"/>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5875" cap="flat">
                <a:solidFill>
                  <a:srgbClr val="0070C0"/>
                </a:solidFill>
                <a:prstDash val="solid"/>
                <a:miter lim="800000"/>
                <a:headEnd/>
                <a:tailEnd/>
              </a:ln>
            </p:spPr>
            <p:txBody>
              <a:bodyPr vert="horz" wrap="square" lIns="89479" tIns="44740" rIns="89479" bIns="44740" numCol="1" anchor="t" anchorCtr="0" compatLnSpc="1">
                <a:prstTxWarp prst="textNoShape">
                  <a:avLst/>
                </a:prstTxWarp>
              </a:bodyPr>
              <a:lstStyle/>
              <a:p>
                <a:endParaRPr lang="en-GB" sz="1761"/>
              </a:p>
            </p:txBody>
          </p:sp>
        </p:grpSp>
      </p:grpSp>
      <p:grpSp>
        <p:nvGrpSpPr>
          <p:cNvPr id="49" name="Group 48"/>
          <p:cNvGrpSpPr/>
          <p:nvPr/>
        </p:nvGrpSpPr>
        <p:grpSpPr>
          <a:xfrm>
            <a:off x="1855543" y="4375929"/>
            <a:ext cx="1588241" cy="1598703"/>
            <a:chOff x="1936737" y="2655549"/>
            <a:chExt cx="1623047" cy="1633739"/>
          </a:xfrm>
        </p:grpSpPr>
        <p:sp>
          <p:nvSpPr>
            <p:cNvPr id="50" name="Rectangle 49"/>
            <p:cNvSpPr/>
            <p:nvPr/>
          </p:nvSpPr>
          <p:spPr>
            <a:xfrm>
              <a:off x="1936737" y="3735675"/>
              <a:ext cx="1623047" cy="553613"/>
            </a:xfrm>
            <a:prstGeom prst="rect">
              <a:avLst/>
            </a:prstGeom>
            <a:ln>
              <a:noFill/>
            </a:ln>
          </p:spPr>
          <p:txBody>
            <a:bodyPr wrap="square" lIns="0" tIns="0" rIns="0" bIns="0" anchor="ctr">
              <a:spAutoFit/>
            </a:bodyPr>
            <a:lstStyle/>
            <a:p>
              <a:pPr algn="ctr" defTabSz="1073015" fontAlgn="base">
                <a:spcAft>
                  <a:spcPct val="0"/>
                </a:spcAft>
              </a:pPr>
              <a:r>
                <a:rPr lang="en-US" sz="1173" dirty="0">
                  <a:ln>
                    <a:solidFill>
                      <a:srgbClr val="FFFFFF">
                        <a:alpha val="0"/>
                      </a:srgbClr>
                    </a:solidFill>
                  </a:ln>
                </a:rPr>
                <a:t>Resources in other businesses or identity realms</a:t>
              </a:r>
            </a:p>
          </p:txBody>
        </p:sp>
        <p:grpSp>
          <p:nvGrpSpPr>
            <p:cNvPr id="51" name="Group 50"/>
            <p:cNvGrpSpPr/>
            <p:nvPr/>
          </p:nvGrpSpPr>
          <p:grpSpPr>
            <a:xfrm>
              <a:off x="2355282" y="2655549"/>
              <a:ext cx="907515" cy="1079421"/>
              <a:chOff x="9148763" y="3089275"/>
              <a:chExt cx="2371725" cy="2820988"/>
            </a:xfrm>
          </p:grpSpPr>
          <p:sp>
            <p:nvSpPr>
              <p:cNvPr id="52" name="Freeform 12"/>
              <p:cNvSpPr>
                <a:spLocks noEditPoints="1"/>
              </p:cNvSpPr>
              <p:nvPr/>
            </p:nvSpPr>
            <p:spPr bwMode="auto">
              <a:xfrm>
                <a:off x="10444163" y="3089275"/>
                <a:ext cx="1076325" cy="2214563"/>
              </a:xfrm>
              <a:custGeom>
                <a:avLst/>
                <a:gdLst>
                  <a:gd name="T0" fmla="*/ 678 w 678"/>
                  <a:gd name="T1" fmla="*/ 1395 h 1395"/>
                  <a:gd name="T2" fmla="*/ 0 w 678"/>
                  <a:gd name="T3" fmla="*/ 1395 h 1395"/>
                  <a:gd name="T4" fmla="*/ 0 w 678"/>
                  <a:gd name="T5" fmla="*/ 0 h 1395"/>
                  <a:gd name="T6" fmla="*/ 678 w 678"/>
                  <a:gd name="T7" fmla="*/ 0 h 1395"/>
                  <a:gd name="T8" fmla="*/ 678 w 678"/>
                  <a:gd name="T9" fmla="*/ 1395 h 1395"/>
                  <a:gd name="T10" fmla="*/ 640 w 678"/>
                  <a:gd name="T11" fmla="*/ 638 h 1395"/>
                  <a:gd name="T12" fmla="*/ 36 w 678"/>
                  <a:gd name="T13" fmla="*/ 638 h 1395"/>
                  <a:gd name="T14" fmla="*/ 36 w 678"/>
                  <a:gd name="T15" fmla="*/ 903 h 1395"/>
                  <a:gd name="T16" fmla="*/ 640 w 678"/>
                  <a:gd name="T17" fmla="*/ 903 h 1395"/>
                  <a:gd name="T18" fmla="*/ 640 w 678"/>
                  <a:gd name="T19" fmla="*/ 638 h 1395"/>
                  <a:gd name="T20" fmla="*/ 642 w 678"/>
                  <a:gd name="T21" fmla="*/ 1246 h 1395"/>
                  <a:gd name="T22" fmla="*/ 359 w 678"/>
                  <a:gd name="T23" fmla="*/ 1246 h 1395"/>
                  <a:gd name="T24" fmla="*/ 359 w 678"/>
                  <a:gd name="T25" fmla="*/ 1368 h 1395"/>
                  <a:gd name="T26" fmla="*/ 642 w 678"/>
                  <a:gd name="T27" fmla="*/ 1368 h 1395"/>
                  <a:gd name="T28" fmla="*/ 642 w 678"/>
                  <a:gd name="T29" fmla="*/ 1246 h 1395"/>
                  <a:gd name="T30" fmla="*/ 321 w 678"/>
                  <a:gd name="T31" fmla="*/ 1246 h 1395"/>
                  <a:gd name="T32" fmla="*/ 42 w 678"/>
                  <a:gd name="T33" fmla="*/ 1246 h 1395"/>
                  <a:gd name="T34" fmla="*/ 42 w 678"/>
                  <a:gd name="T35" fmla="*/ 1393 h 1395"/>
                  <a:gd name="T36" fmla="*/ 321 w 678"/>
                  <a:gd name="T37" fmla="*/ 1393 h 1395"/>
                  <a:gd name="T38" fmla="*/ 321 w 678"/>
                  <a:gd name="T39" fmla="*/ 1246 h 1395"/>
                  <a:gd name="T40" fmla="*/ 640 w 678"/>
                  <a:gd name="T41" fmla="*/ 948 h 1395"/>
                  <a:gd name="T42" fmla="*/ 36 w 678"/>
                  <a:gd name="T43" fmla="*/ 948 h 1395"/>
                  <a:gd name="T44" fmla="*/ 36 w 678"/>
                  <a:gd name="T45" fmla="*/ 1211 h 1395"/>
                  <a:gd name="T46" fmla="*/ 640 w 678"/>
                  <a:gd name="T47" fmla="*/ 1211 h 1395"/>
                  <a:gd name="T48" fmla="*/ 640 w 678"/>
                  <a:gd name="T49" fmla="*/ 948 h 1395"/>
                  <a:gd name="T50" fmla="*/ 640 w 678"/>
                  <a:gd name="T51" fmla="*/ 31 h 1395"/>
                  <a:gd name="T52" fmla="*/ 36 w 678"/>
                  <a:gd name="T53" fmla="*/ 31 h 1395"/>
                  <a:gd name="T54" fmla="*/ 36 w 678"/>
                  <a:gd name="T55" fmla="*/ 296 h 1395"/>
                  <a:gd name="T56" fmla="*/ 640 w 678"/>
                  <a:gd name="T57" fmla="*/ 296 h 1395"/>
                  <a:gd name="T58" fmla="*/ 640 w 678"/>
                  <a:gd name="T59" fmla="*/ 31 h 1395"/>
                  <a:gd name="T60" fmla="*/ 640 w 678"/>
                  <a:gd name="T61" fmla="*/ 332 h 1395"/>
                  <a:gd name="T62" fmla="*/ 36 w 678"/>
                  <a:gd name="T63" fmla="*/ 332 h 1395"/>
                  <a:gd name="T64" fmla="*/ 36 w 678"/>
                  <a:gd name="T65" fmla="*/ 595 h 1395"/>
                  <a:gd name="T66" fmla="*/ 640 w 678"/>
                  <a:gd name="T67" fmla="*/ 595 h 1395"/>
                  <a:gd name="T68" fmla="*/ 640 w 678"/>
                  <a:gd name="T69" fmla="*/ 33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8" h="1395">
                    <a:moveTo>
                      <a:pt x="678" y="1395"/>
                    </a:moveTo>
                    <a:lnTo>
                      <a:pt x="0" y="1395"/>
                    </a:lnTo>
                    <a:lnTo>
                      <a:pt x="0" y="0"/>
                    </a:lnTo>
                    <a:lnTo>
                      <a:pt x="678" y="0"/>
                    </a:lnTo>
                    <a:lnTo>
                      <a:pt x="678" y="1395"/>
                    </a:lnTo>
                    <a:close/>
                    <a:moveTo>
                      <a:pt x="640" y="638"/>
                    </a:moveTo>
                    <a:lnTo>
                      <a:pt x="36" y="638"/>
                    </a:lnTo>
                    <a:lnTo>
                      <a:pt x="36" y="903"/>
                    </a:lnTo>
                    <a:lnTo>
                      <a:pt x="640" y="903"/>
                    </a:lnTo>
                    <a:lnTo>
                      <a:pt x="640" y="638"/>
                    </a:lnTo>
                    <a:close/>
                    <a:moveTo>
                      <a:pt x="642" y="1246"/>
                    </a:moveTo>
                    <a:lnTo>
                      <a:pt x="359" y="1246"/>
                    </a:lnTo>
                    <a:lnTo>
                      <a:pt x="359" y="1368"/>
                    </a:lnTo>
                    <a:lnTo>
                      <a:pt x="642" y="1368"/>
                    </a:lnTo>
                    <a:lnTo>
                      <a:pt x="642" y="1246"/>
                    </a:lnTo>
                    <a:close/>
                    <a:moveTo>
                      <a:pt x="321" y="1246"/>
                    </a:moveTo>
                    <a:lnTo>
                      <a:pt x="42" y="1246"/>
                    </a:lnTo>
                    <a:lnTo>
                      <a:pt x="42" y="1393"/>
                    </a:lnTo>
                    <a:lnTo>
                      <a:pt x="321" y="1393"/>
                    </a:lnTo>
                    <a:lnTo>
                      <a:pt x="321" y="1246"/>
                    </a:lnTo>
                    <a:close/>
                    <a:moveTo>
                      <a:pt x="640" y="948"/>
                    </a:moveTo>
                    <a:lnTo>
                      <a:pt x="36" y="948"/>
                    </a:lnTo>
                    <a:lnTo>
                      <a:pt x="36" y="1211"/>
                    </a:lnTo>
                    <a:lnTo>
                      <a:pt x="640" y="1211"/>
                    </a:lnTo>
                    <a:lnTo>
                      <a:pt x="640" y="948"/>
                    </a:lnTo>
                    <a:close/>
                    <a:moveTo>
                      <a:pt x="640" y="31"/>
                    </a:moveTo>
                    <a:lnTo>
                      <a:pt x="36" y="31"/>
                    </a:lnTo>
                    <a:lnTo>
                      <a:pt x="36" y="296"/>
                    </a:lnTo>
                    <a:lnTo>
                      <a:pt x="640" y="296"/>
                    </a:lnTo>
                    <a:lnTo>
                      <a:pt x="640" y="31"/>
                    </a:lnTo>
                    <a:close/>
                    <a:moveTo>
                      <a:pt x="640" y="332"/>
                    </a:moveTo>
                    <a:lnTo>
                      <a:pt x="36" y="332"/>
                    </a:lnTo>
                    <a:lnTo>
                      <a:pt x="36" y="595"/>
                    </a:lnTo>
                    <a:lnTo>
                      <a:pt x="640" y="595"/>
                    </a:lnTo>
                    <a:lnTo>
                      <a:pt x="640" y="332"/>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sp>
            <p:nvSpPr>
              <p:cNvPr id="53" name="Freeform 13"/>
              <p:cNvSpPr>
                <a:spLocks noEditPoints="1"/>
              </p:cNvSpPr>
              <p:nvPr/>
            </p:nvSpPr>
            <p:spPr bwMode="auto">
              <a:xfrm>
                <a:off x="9148763" y="3089275"/>
                <a:ext cx="1076325" cy="2214563"/>
              </a:xfrm>
              <a:custGeom>
                <a:avLst/>
                <a:gdLst>
                  <a:gd name="T0" fmla="*/ 678 w 678"/>
                  <a:gd name="T1" fmla="*/ 1395 h 1395"/>
                  <a:gd name="T2" fmla="*/ 0 w 678"/>
                  <a:gd name="T3" fmla="*/ 1395 h 1395"/>
                  <a:gd name="T4" fmla="*/ 0 w 678"/>
                  <a:gd name="T5" fmla="*/ 0 h 1395"/>
                  <a:gd name="T6" fmla="*/ 678 w 678"/>
                  <a:gd name="T7" fmla="*/ 0 h 1395"/>
                  <a:gd name="T8" fmla="*/ 678 w 678"/>
                  <a:gd name="T9" fmla="*/ 1395 h 1395"/>
                  <a:gd name="T10" fmla="*/ 640 w 678"/>
                  <a:gd name="T11" fmla="*/ 638 h 1395"/>
                  <a:gd name="T12" fmla="*/ 38 w 678"/>
                  <a:gd name="T13" fmla="*/ 638 h 1395"/>
                  <a:gd name="T14" fmla="*/ 38 w 678"/>
                  <a:gd name="T15" fmla="*/ 903 h 1395"/>
                  <a:gd name="T16" fmla="*/ 640 w 678"/>
                  <a:gd name="T17" fmla="*/ 903 h 1395"/>
                  <a:gd name="T18" fmla="*/ 640 w 678"/>
                  <a:gd name="T19" fmla="*/ 638 h 1395"/>
                  <a:gd name="T20" fmla="*/ 642 w 678"/>
                  <a:gd name="T21" fmla="*/ 1246 h 1395"/>
                  <a:gd name="T22" fmla="*/ 359 w 678"/>
                  <a:gd name="T23" fmla="*/ 1246 h 1395"/>
                  <a:gd name="T24" fmla="*/ 359 w 678"/>
                  <a:gd name="T25" fmla="*/ 1368 h 1395"/>
                  <a:gd name="T26" fmla="*/ 642 w 678"/>
                  <a:gd name="T27" fmla="*/ 1368 h 1395"/>
                  <a:gd name="T28" fmla="*/ 642 w 678"/>
                  <a:gd name="T29" fmla="*/ 1246 h 1395"/>
                  <a:gd name="T30" fmla="*/ 323 w 678"/>
                  <a:gd name="T31" fmla="*/ 1246 h 1395"/>
                  <a:gd name="T32" fmla="*/ 44 w 678"/>
                  <a:gd name="T33" fmla="*/ 1246 h 1395"/>
                  <a:gd name="T34" fmla="*/ 44 w 678"/>
                  <a:gd name="T35" fmla="*/ 1393 h 1395"/>
                  <a:gd name="T36" fmla="*/ 323 w 678"/>
                  <a:gd name="T37" fmla="*/ 1393 h 1395"/>
                  <a:gd name="T38" fmla="*/ 323 w 678"/>
                  <a:gd name="T39" fmla="*/ 1246 h 1395"/>
                  <a:gd name="T40" fmla="*/ 640 w 678"/>
                  <a:gd name="T41" fmla="*/ 948 h 1395"/>
                  <a:gd name="T42" fmla="*/ 38 w 678"/>
                  <a:gd name="T43" fmla="*/ 948 h 1395"/>
                  <a:gd name="T44" fmla="*/ 38 w 678"/>
                  <a:gd name="T45" fmla="*/ 1211 h 1395"/>
                  <a:gd name="T46" fmla="*/ 640 w 678"/>
                  <a:gd name="T47" fmla="*/ 1211 h 1395"/>
                  <a:gd name="T48" fmla="*/ 640 w 678"/>
                  <a:gd name="T49" fmla="*/ 948 h 1395"/>
                  <a:gd name="T50" fmla="*/ 640 w 678"/>
                  <a:gd name="T51" fmla="*/ 31 h 1395"/>
                  <a:gd name="T52" fmla="*/ 38 w 678"/>
                  <a:gd name="T53" fmla="*/ 31 h 1395"/>
                  <a:gd name="T54" fmla="*/ 38 w 678"/>
                  <a:gd name="T55" fmla="*/ 296 h 1395"/>
                  <a:gd name="T56" fmla="*/ 640 w 678"/>
                  <a:gd name="T57" fmla="*/ 296 h 1395"/>
                  <a:gd name="T58" fmla="*/ 640 w 678"/>
                  <a:gd name="T59" fmla="*/ 31 h 1395"/>
                  <a:gd name="T60" fmla="*/ 640 w 678"/>
                  <a:gd name="T61" fmla="*/ 332 h 1395"/>
                  <a:gd name="T62" fmla="*/ 38 w 678"/>
                  <a:gd name="T63" fmla="*/ 332 h 1395"/>
                  <a:gd name="T64" fmla="*/ 38 w 678"/>
                  <a:gd name="T65" fmla="*/ 595 h 1395"/>
                  <a:gd name="T66" fmla="*/ 640 w 678"/>
                  <a:gd name="T67" fmla="*/ 595 h 1395"/>
                  <a:gd name="T68" fmla="*/ 640 w 678"/>
                  <a:gd name="T69" fmla="*/ 33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8" h="1395">
                    <a:moveTo>
                      <a:pt x="678" y="1395"/>
                    </a:moveTo>
                    <a:lnTo>
                      <a:pt x="0" y="1395"/>
                    </a:lnTo>
                    <a:lnTo>
                      <a:pt x="0" y="0"/>
                    </a:lnTo>
                    <a:lnTo>
                      <a:pt x="678" y="0"/>
                    </a:lnTo>
                    <a:lnTo>
                      <a:pt x="678" y="1395"/>
                    </a:lnTo>
                    <a:close/>
                    <a:moveTo>
                      <a:pt x="640" y="638"/>
                    </a:moveTo>
                    <a:lnTo>
                      <a:pt x="38" y="638"/>
                    </a:lnTo>
                    <a:lnTo>
                      <a:pt x="38" y="903"/>
                    </a:lnTo>
                    <a:lnTo>
                      <a:pt x="640" y="903"/>
                    </a:lnTo>
                    <a:lnTo>
                      <a:pt x="640" y="638"/>
                    </a:lnTo>
                    <a:close/>
                    <a:moveTo>
                      <a:pt x="642" y="1246"/>
                    </a:moveTo>
                    <a:lnTo>
                      <a:pt x="359" y="1246"/>
                    </a:lnTo>
                    <a:lnTo>
                      <a:pt x="359" y="1368"/>
                    </a:lnTo>
                    <a:lnTo>
                      <a:pt x="642" y="1368"/>
                    </a:lnTo>
                    <a:lnTo>
                      <a:pt x="642" y="1246"/>
                    </a:lnTo>
                    <a:close/>
                    <a:moveTo>
                      <a:pt x="323" y="1246"/>
                    </a:moveTo>
                    <a:lnTo>
                      <a:pt x="44" y="1246"/>
                    </a:lnTo>
                    <a:lnTo>
                      <a:pt x="44" y="1393"/>
                    </a:lnTo>
                    <a:lnTo>
                      <a:pt x="323" y="1393"/>
                    </a:lnTo>
                    <a:lnTo>
                      <a:pt x="323" y="1246"/>
                    </a:lnTo>
                    <a:close/>
                    <a:moveTo>
                      <a:pt x="640" y="948"/>
                    </a:moveTo>
                    <a:lnTo>
                      <a:pt x="38" y="948"/>
                    </a:lnTo>
                    <a:lnTo>
                      <a:pt x="38" y="1211"/>
                    </a:lnTo>
                    <a:lnTo>
                      <a:pt x="640" y="1211"/>
                    </a:lnTo>
                    <a:lnTo>
                      <a:pt x="640" y="948"/>
                    </a:lnTo>
                    <a:close/>
                    <a:moveTo>
                      <a:pt x="640" y="31"/>
                    </a:moveTo>
                    <a:lnTo>
                      <a:pt x="38" y="31"/>
                    </a:lnTo>
                    <a:lnTo>
                      <a:pt x="38" y="296"/>
                    </a:lnTo>
                    <a:lnTo>
                      <a:pt x="640" y="296"/>
                    </a:lnTo>
                    <a:lnTo>
                      <a:pt x="640" y="31"/>
                    </a:lnTo>
                    <a:close/>
                    <a:moveTo>
                      <a:pt x="640" y="332"/>
                    </a:moveTo>
                    <a:lnTo>
                      <a:pt x="38" y="332"/>
                    </a:lnTo>
                    <a:lnTo>
                      <a:pt x="38" y="595"/>
                    </a:lnTo>
                    <a:lnTo>
                      <a:pt x="640" y="595"/>
                    </a:lnTo>
                    <a:lnTo>
                      <a:pt x="640" y="332"/>
                    </a:lnTo>
                    <a:close/>
                  </a:path>
                </a:pathLst>
              </a:custGeom>
              <a:solidFill>
                <a:srgbClr val="007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sp>
            <p:nvSpPr>
              <p:cNvPr id="54" name="Rectangle 14"/>
              <p:cNvSpPr>
                <a:spLocks noChangeArrowheads="1"/>
              </p:cNvSpPr>
              <p:nvPr/>
            </p:nvSpPr>
            <p:spPr bwMode="auto">
              <a:xfrm>
                <a:off x="9607551" y="3698875"/>
                <a:ext cx="1463675" cy="2211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sp>
            <p:nvSpPr>
              <p:cNvPr id="55" name="Freeform 15"/>
              <p:cNvSpPr>
                <a:spLocks noEditPoints="1"/>
              </p:cNvSpPr>
              <p:nvPr/>
            </p:nvSpPr>
            <p:spPr bwMode="auto">
              <a:xfrm>
                <a:off x="9607551" y="3698875"/>
                <a:ext cx="1503363" cy="2211388"/>
              </a:xfrm>
              <a:custGeom>
                <a:avLst/>
                <a:gdLst>
                  <a:gd name="T0" fmla="*/ 947 w 947"/>
                  <a:gd name="T1" fmla="*/ 1393 h 1393"/>
                  <a:gd name="T2" fmla="*/ 0 w 947"/>
                  <a:gd name="T3" fmla="*/ 1393 h 1393"/>
                  <a:gd name="T4" fmla="*/ 0 w 947"/>
                  <a:gd name="T5" fmla="*/ 0 h 1393"/>
                  <a:gd name="T6" fmla="*/ 947 w 947"/>
                  <a:gd name="T7" fmla="*/ 0 h 1393"/>
                  <a:gd name="T8" fmla="*/ 947 w 947"/>
                  <a:gd name="T9" fmla="*/ 1393 h 1393"/>
                  <a:gd name="T10" fmla="*/ 894 w 947"/>
                  <a:gd name="T11" fmla="*/ 638 h 1393"/>
                  <a:gd name="T12" fmla="*/ 50 w 947"/>
                  <a:gd name="T13" fmla="*/ 638 h 1393"/>
                  <a:gd name="T14" fmla="*/ 50 w 947"/>
                  <a:gd name="T15" fmla="*/ 903 h 1393"/>
                  <a:gd name="T16" fmla="*/ 894 w 947"/>
                  <a:gd name="T17" fmla="*/ 903 h 1393"/>
                  <a:gd name="T18" fmla="*/ 894 w 947"/>
                  <a:gd name="T19" fmla="*/ 638 h 1393"/>
                  <a:gd name="T20" fmla="*/ 896 w 947"/>
                  <a:gd name="T21" fmla="*/ 1244 h 1393"/>
                  <a:gd name="T22" fmla="*/ 502 w 947"/>
                  <a:gd name="T23" fmla="*/ 1244 h 1393"/>
                  <a:gd name="T24" fmla="*/ 502 w 947"/>
                  <a:gd name="T25" fmla="*/ 1368 h 1393"/>
                  <a:gd name="T26" fmla="*/ 896 w 947"/>
                  <a:gd name="T27" fmla="*/ 1368 h 1393"/>
                  <a:gd name="T28" fmla="*/ 896 w 947"/>
                  <a:gd name="T29" fmla="*/ 1244 h 1393"/>
                  <a:gd name="T30" fmla="*/ 450 w 947"/>
                  <a:gd name="T31" fmla="*/ 1246 h 1393"/>
                  <a:gd name="T32" fmla="*/ 59 w 947"/>
                  <a:gd name="T33" fmla="*/ 1246 h 1393"/>
                  <a:gd name="T34" fmla="*/ 59 w 947"/>
                  <a:gd name="T35" fmla="*/ 1393 h 1393"/>
                  <a:gd name="T36" fmla="*/ 450 w 947"/>
                  <a:gd name="T37" fmla="*/ 1393 h 1393"/>
                  <a:gd name="T38" fmla="*/ 450 w 947"/>
                  <a:gd name="T39" fmla="*/ 1246 h 1393"/>
                  <a:gd name="T40" fmla="*/ 894 w 947"/>
                  <a:gd name="T41" fmla="*/ 946 h 1393"/>
                  <a:gd name="T42" fmla="*/ 50 w 947"/>
                  <a:gd name="T43" fmla="*/ 946 h 1393"/>
                  <a:gd name="T44" fmla="*/ 50 w 947"/>
                  <a:gd name="T45" fmla="*/ 1211 h 1393"/>
                  <a:gd name="T46" fmla="*/ 894 w 947"/>
                  <a:gd name="T47" fmla="*/ 1211 h 1393"/>
                  <a:gd name="T48" fmla="*/ 894 w 947"/>
                  <a:gd name="T49" fmla="*/ 946 h 1393"/>
                  <a:gd name="T50" fmla="*/ 894 w 947"/>
                  <a:gd name="T51" fmla="*/ 31 h 1393"/>
                  <a:gd name="T52" fmla="*/ 50 w 947"/>
                  <a:gd name="T53" fmla="*/ 31 h 1393"/>
                  <a:gd name="T54" fmla="*/ 50 w 947"/>
                  <a:gd name="T55" fmla="*/ 296 h 1393"/>
                  <a:gd name="T56" fmla="*/ 894 w 947"/>
                  <a:gd name="T57" fmla="*/ 296 h 1393"/>
                  <a:gd name="T58" fmla="*/ 894 w 947"/>
                  <a:gd name="T59" fmla="*/ 31 h 1393"/>
                  <a:gd name="T60" fmla="*/ 894 w 947"/>
                  <a:gd name="T61" fmla="*/ 331 h 1393"/>
                  <a:gd name="T62" fmla="*/ 50 w 947"/>
                  <a:gd name="T63" fmla="*/ 331 h 1393"/>
                  <a:gd name="T64" fmla="*/ 50 w 947"/>
                  <a:gd name="T65" fmla="*/ 595 h 1393"/>
                  <a:gd name="T66" fmla="*/ 894 w 947"/>
                  <a:gd name="T67" fmla="*/ 595 h 1393"/>
                  <a:gd name="T68" fmla="*/ 894 w 947"/>
                  <a:gd name="T69" fmla="*/ 331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7" h="1393">
                    <a:moveTo>
                      <a:pt x="947" y="1393"/>
                    </a:moveTo>
                    <a:lnTo>
                      <a:pt x="0" y="1393"/>
                    </a:lnTo>
                    <a:lnTo>
                      <a:pt x="0" y="0"/>
                    </a:lnTo>
                    <a:lnTo>
                      <a:pt x="947" y="0"/>
                    </a:lnTo>
                    <a:lnTo>
                      <a:pt x="947" y="1393"/>
                    </a:lnTo>
                    <a:close/>
                    <a:moveTo>
                      <a:pt x="894" y="638"/>
                    </a:moveTo>
                    <a:lnTo>
                      <a:pt x="50" y="638"/>
                    </a:lnTo>
                    <a:lnTo>
                      <a:pt x="50" y="903"/>
                    </a:lnTo>
                    <a:lnTo>
                      <a:pt x="894" y="903"/>
                    </a:lnTo>
                    <a:lnTo>
                      <a:pt x="894" y="638"/>
                    </a:lnTo>
                    <a:close/>
                    <a:moveTo>
                      <a:pt x="896" y="1244"/>
                    </a:moveTo>
                    <a:lnTo>
                      <a:pt x="502" y="1244"/>
                    </a:lnTo>
                    <a:lnTo>
                      <a:pt x="502" y="1368"/>
                    </a:lnTo>
                    <a:lnTo>
                      <a:pt x="896" y="1368"/>
                    </a:lnTo>
                    <a:lnTo>
                      <a:pt x="896" y="1244"/>
                    </a:lnTo>
                    <a:close/>
                    <a:moveTo>
                      <a:pt x="450" y="1246"/>
                    </a:moveTo>
                    <a:lnTo>
                      <a:pt x="59" y="1246"/>
                    </a:lnTo>
                    <a:lnTo>
                      <a:pt x="59" y="1393"/>
                    </a:lnTo>
                    <a:lnTo>
                      <a:pt x="450" y="1393"/>
                    </a:lnTo>
                    <a:lnTo>
                      <a:pt x="450" y="1246"/>
                    </a:lnTo>
                    <a:close/>
                    <a:moveTo>
                      <a:pt x="894" y="946"/>
                    </a:moveTo>
                    <a:lnTo>
                      <a:pt x="50" y="946"/>
                    </a:lnTo>
                    <a:lnTo>
                      <a:pt x="50" y="1211"/>
                    </a:lnTo>
                    <a:lnTo>
                      <a:pt x="894" y="1211"/>
                    </a:lnTo>
                    <a:lnTo>
                      <a:pt x="894" y="946"/>
                    </a:lnTo>
                    <a:close/>
                    <a:moveTo>
                      <a:pt x="894" y="31"/>
                    </a:moveTo>
                    <a:lnTo>
                      <a:pt x="50" y="31"/>
                    </a:lnTo>
                    <a:lnTo>
                      <a:pt x="50" y="296"/>
                    </a:lnTo>
                    <a:lnTo>
                      <a:pt x="894" y="296"/>
                    </a:lnTo>
                    <a:lnTo>
                      <a:pt x="894" y="31"/>
                    </a:lnTo>
                    <a:close/>
                    <a:moveTo>
                      <a:pt x="894" y="331"/>
                    </a:moveTo>
                    <a:lnTo>
                      <a:pt x="50" y="331"/>
                    </a:lnTo>
                    <a:lnTo>
                      <a:pt x="50" y="595"/>
                    </a:lnTo>
                    <a:lnTo>
                      <a:pt x="894" y="595"/>
                    </a:lnTo>
                    <a:lnTo>
                      <a:pt x="894" y="331"/>
                    </a:ln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GB" sz="1761"/>
              </a:p>
            </p:txBody>
          </p:sp>
        </p:grpSp>
      </p:grpSp>
      <p:cxnSp>
        <p:nvCxnSpPr>
          <p:cNvPr id="56" name="Straight Connector 55"/>
          <p:cNvCxnSpPr/>
          <p:nvPr/>
        </p:nvCxnSpPr>
        <p:spPr>
          <a:xfrm flipH="1">
            <a:off x="6319175" y="3548189"/>
            <a:ext cx="744336" cy="0"/>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4359694" y="2886916"/>
            <a:ext cx="596710" cy="389528"/>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227927" y="3221404"/>
            <a:ext cx="10992" cy="515045"/>
          </a:xfrm>
          <a:prstGeom prst="line">
            <a:avLst/>
          </a:prstGeom>
          <a:ln w="28575" cap="rnd" cmpd="sng">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2952" y="1572749"/>
            <a:ext cx="4089152" cy="2062874"/>
            <a:chOff x="94989" y="1600331"/>
            <a:chExt cx="4178766" cy="2108082"/>
          </a:xfrm>
        </p:grpSpPr>
        <p:grpSp>
          <p:nvGrpSpPr>
            <p:cNvPr id="60" name="Group 59"/>
            <p:cNvGrpSpPr/>
            <p:nvPr/>
          </p:nvGrpSpPr>
          <p:grpSpPr>
            <a:xfrm>
              <a:off x="94989" y="1600331"/>
              <a:ext cx="2548807" cy="1198834"/>
              <a:chOff x="7765686" y="1436767"/>
              <a:chExt cx="2548807" cy="1198834"/>
            </a:xfrm>
          </p:grpSpPr>
          <p:sp>
            <p:nvSpPr>
              <p:cNvPr id="70" name="Freeform 69"/>
              <p:cNvSpPr>
                <a:spLocks noChangeAspect="1"/>
              </p:cNvSpPr>
              <p:nvPr/>
            </p:nvSpPr>
            <p:spPr bwMode="auto">
              <a:xfrm>
                <a:off x="7765686" y="1436767"/>
                <a:ext cx="2548807" cy="1198834"/>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chemeClr val="bg1"/>
                </a:solidFill>
                <a:prstDash val="solid"/>
                <a:headEnd type="none" w="med" len="med"/>
                <a:tailEnd type="none" w="med" len="med"/>
              </a:ln>
              <a:effectLst/>
              <a:extLst/>
            </p:spPr>
            <p:txBody>
              <a:bodyPr vert="horz" wrap="square" lIns="111813" tIns="0" rIns="111813" bIns="55906"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17951" fontAlgn="base">
                  <a:spcBef>
                    <a:spcPct val="0"/>
                  </a:spcBef>
                  <a:spcAft>
                    <a:spcPct val="0"/>
                  </a:spcAft>
                  <a:defRPr/>
                </a:pPr>
                <a:endParaRPr lang="en-US" sz="1897" b="1" kern="0" dirty="0">
                  <a:latin typeface="Segoe" pitchFamily="34" charset="0"/>
                </a:endParaRPr>
              </a:p>
            </p:txBody>
          </p:sp>
          <p:sp>
            <p:nvSpPr>
              <p:cNvPr id="71" name="Rectangle 70"/>
              <p:cNvSpPr/>
              <p:nvPr/>
            </p:nvSpPr>
            <p:spPr>
              <a:xfrm>
                <a:off x="8165568" y="2006779"/>
                <a:ext cx="728528" cy="387798"/>
              </a:xfrm>
              <a:prstGeom prst="rect">
                <a:avLst/>
              </a:prstGeom>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73222" fontAlgn="base">
                  <a:lnSpc>
                    <a:spcPct val="90000"/>
                  </a:lnSpc>
                  <a:spcAft>
                    <a:spcPct val="0"/>
                  </a:spcAft>
                </a:pPr>
                <a:r>
                  <a:rPr lang="en-US" sz="1370" dirty="0">
                    <a:ln>
                      <a:solidFill>
                        <a:srgbClr val="FFFFFF">
                          <a:alpha val="0"/>
                        </a:srgbClr>
                      </a:solidFill>
                    </a:ln>
                  </a:rPr>
                  <a:t>SaaS Apps</a:t>
                </a:r>
              </a:p>
            </p:txBody>
          </p:sp>
          <p:grpSp>
            <p:nvGrpSpPr>
              <p:cNvPr id="72" name="Group 71"/>
              <p:cNvGrpSpPr/>
              <p:nvPr/>
            </p:nvGrpSpPr>
            <p:grpSpPr>
              <a:xfrm>
                <a:off x="9040089" y="1858128"/>
                <a:ext cx="764507" cy="536449"/>
                <a:chOff x="9270133" y="1815999"/>
                <a:chExt cx="764507" cy="536449"/>
              </a:xfrm>
            </p:grpSpPr>
            <p:sp>
              <p:nvSpPr>
                <p:cNvPr id="73" name="Freeform 5"/>
                <p:cNvSpPr>
                  <a:spLocks noEditPoints="1"/>
                </p:cNvSpPr>
                <p:nvPr/>
              </p:nvSpPr>
              <p:spPr bwMode="auto">
                <a:xfrm>
                  <a:off x="9270133" y="181599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bg1"/>
                </a:solidFill>
                <a:ln>
                  <a:noFill/>
                </a:ln>
                <a:extLst/>
              </p:spPr>
              <p:txBody>
                <a:bodyPr vert="horz" wrap="square" lIns="89479" tIns="44740" rIns="89479" bIns="44740" numCol="1" anchor="t" anchorCtr="0" compatLnSpc="1">
                  <a:prstTxWarp prst="textNoShape">
                    <a:avLst/>
                  </a:prstTxWarp>
                </a:bodyPr>
                <a:lstStyle/>
                <a:p>
                  <a:pPr defTabSz="912547">
                    <a:defRPr/>
                  </a:pPr>
                  <a:endParaRPr lang="en-US" sz="1761" kern="0"/>
                </a:p>
              </p:txBody>
            </p:sp>
            <p:pic>
              <p:nvPicPr>
                <p:cNvPr id="74" name="Picture 73"/>
                <p:cNvPicPr>
                  <a:picLocks noChangeAspect="1"/>
                </p:cNvPicPr>
                <p:nvPr/>
              </p:nvPicPr>
              <p:blipFill rotWithShape="1">
                <a:blip r:embed="rId6">
                  <a:extLst>
                    <a:ext uri="{28A0092B-C50C-407E-A947-70E740481C1C}">
                      <a14:useLocalDpi xmlns:a14="http://schemas.microsoft.com/office/drawing/2010/main" val="0"/>
                    </a:ext>
                  </a:extLst>
                </a:blip>
                <a:srcRect t="1475" b="1715"/>
                <a:stretch/>
              </p:blipFill>
              <p:spPr>
                <a:xfrm>
                  <a:off x="9434517" y="1881072"/>
                  <a:ext cx="425042" cy="411480"/>
                </a:xfrm>
                <a:prstGeom prst="rect">
                  <a:avLst/>
                </a:prstGeom>
              </p:spPr>
            </p:pic>
          </p:grpSp>
        </p:grpSp>
        <p:sp>
          <p:nvSpPr>
            <p:cNvPr id="61" name="Freeform 60"/>
            <p:cNvSpPr>
              <a:spLocks noChangeAspect="1"/>
            </p:cNvSpPr>
            <p:nvPr/>
          </p:nvSpPr>
          <p:spPr bwMode="auto">
            <a:xfrm>
              <a:off x="1724948" y="1832204"/>
              <a:ext cx="2548807" cy="1198834"/>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chemeClr val="bg1"/>
              </a:solidFill>
              <a:prstDash val="solid"/>
              <a:headEnd type="none" w="med" len="med"/>
              <a:tailEnd type="none" w="med" len="med"/>
            </a:ln>
            <a:effectLst/>
            <a:extLst/>
          </p:spPr>
          <p:txBody>
            <a:bodyPr vert="horz" wrap="square" lIns="111813" tIns="0" rIns="111813" bIns="55906"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17951" fontAlgn="base">
                <a:spcBef>
                  <a:spcPct val="0"/>
                </a:spcBef>
                <a:spcAft>
                  <a:spcPct val="0"/>
                </a:spcAft>
                <a:defRPr/>
              </a:pPr>
              <a:endParaRPr lang="en-US" sz="1897" b="1" kern="0" dirty="0">
                <a:latin typeface="Segoe" pitchFamily="34" charset="0"/>
              </a:endParaRPr>
            </a:p>
          </p:txBody>
        </p:sp>
        <p:sp>
          <p:nvSpPr>
            <p:cNvPr id="62" name="Freeform 61"/>
            <p:cNvSpPr>
              <a:spLocks noChangeAspect="1"/>
            </p:cNvSpPr>
            <p:nvPr/>
          </p:nvSpPr>
          <p:spPr bwMode="auto">
            <a:xfrm>
              <a:off x="274179" y="2509579"/>
              <a:ext cx="2548807" cy="1198834"/>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solidFill>
              <a:srgbClr val="0070C0"/>
            </a:solidFill>
            <a:ln w="19050" cap="flat" cmpd="sng" algn="ctr">
              <a:solidFill>
                <a:schemeClr val="bg1"/>
              </a:solidFill>
              <a:prstDash val="solid"/>
              <a:headEnd type="none" w="med" len="med"/>
              <a:tailEnd type="none" w="med" len="med"/>
            </a:ln>
            <a:effectLst/>
            <a:extLst/>
          </p:spPr>
          <p:txBody>
            <a:bodyPr vert="horz" wrap="square" lIns="111813" tIns="0" rIns="111813" bIns="55906"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defTabSz="1117951" fontAlgn="base">
                <a:spcBef>
                  <a:spcPct val="0"/>
                </a:spcBef>
                <a:spcAft>
                  <a:spcPct val="0"/>
                </a:spcAft>
                <a:defRPr/>
              </a:pPr>
              <a:endParaRPr lang="en-US" sz="1897" b="1" kern="0" dirty="0">
                <a:latin typeface="Segoe" pitchFamily="34" charset="0"/>
              </a:endParaRPr>
            </a:p>
          </p:txBody>
        </p:sp>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9483" y="2187604"/>
              <a:ext cx="1742154" cy="553419"/>
            </a:xfrm>
            <a:prstGeom prst="rect">
              <a:avLst/>
            </a:prstGeom>
          </p:spPr>
        </p:pic>
        <p:grpSp>
          <p:nvGrpSpPr>
            <p:cNvPr id="64" name="Group 4"/>
            <p:cNvGrpSpPr>
              <a:grpSpLocks noChangeAspect="1"/>
            </p:cNvGrpSpPr>
            <p:nvPr/>
          </p:nvGrpSpPr>
          <p:grpSpPr bwMode="auto">
            <a:xfrm>
              <a:off x="440485" y="3068791"/>
              <a:ext cx="558631" cy="555110"/>
              <a:chOff x="3125" y="1415"/>
              <a:chExt cx="1586" cy="1576"/>
            </a:xfrm>
            <a:solidFill>
              <a:schemeClr val="tx2"/>
            </a:solidFill>
          </p:grpSpPr>
          <p:sp>
            <p:nvSpPr>
              <p:cNvPr id="67"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p>
            </p:txBody>
          </p:sp>
          <p:sp>
            <p:nvSpPr>
              <p:cNvPr id="68"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p>
            </p:txBody>
          </p:sp>
          <p:sp>
            <p:nvSpPr>
              <p:cNvPr id="69"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79" tIns="44740" rIns="89479" bIns="44740" numCol="1" anchor="t" anchorCtr="0" compatLnSpc="1">
                <a:prstTxWarp prst="textNoShape">
                  <a:avLst/>
                </a:prstTxWarp>
              </a:bodyPr>
              <a:lstStyle/>
              <a:p>
                <a:endParaRPr lang="en-US" sz="1761"/>
              </a:p>
            </p:txBody>
          </p:sp>
        </p:grpSp>
        <p:sp>
          <p:nvSpPr>
            <p:cNvPr id="65" name="Rectangle 64"/>
            <p:cNvSpPr/>
            <p:nvPr/>
          </p:nvSpPr>
          <p:spPr>
            <a:xfrm>
              <a:off x="1149870" y="3227307"/>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094601" fontAlgn="base">
                <a:spcAft>
                  <a:spcPct val="0"/>
                </a:spcAft>
              </a:pPr>
              <a:r>
                <a:rPr lang="en-US" sz="1566" dirty="0">
                  <a:ln>
                    <a:solidFill>
                      <a:srgbClr val="FFFFFF">
                        <a:alpha val="0"/>
                      </a:srgbClr>
                    </a:solidFill>
                  </a:ln>
                  <a:latin typeface="Segoe"/>
                </a:rPr>
                <a:t>Active Directory</a:t>
              </a:r>
            </a:p>
          </p:txBody>
        </p:sp>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916" y="2854936"/>
              <a:ext cx="1882592" cy="436495"/>
            </a:xfrm>
            <a:prstGeom prst="rect">
              <a:avLst/>
            </a:prstGeom>
          </p:spPr>
        </p:pic>
      </p:grpSp>
    </p:spTree>
    <p:extLst>
      <p:ext uri="{BB962C8B-B14F-4D97-AF65-F5344CB8AC3E}">
        <p14:creationId xmlns:p14="http://schemas.microsoft.com/office/powerpoint/2010/main" val="160895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par>
                                <p:cTn id="14" presetID="6" presetClass="entr" presetSubtype="16"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par>
                                <p:cTn id="17" presetID="6"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2000"/>
                                        <p:tgtEl>
                                          <p:spTgt spid="15"/>
                                        </p:tgtEl>
                                      </p:cBhvr>
                                    </p:animEffect>
                                  </p:childTnLst>
                                </p:cTn>
                              </p:par>
                              <p:par>
                                <p:cTn id="20" presetID="6"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circle(in)">
                                      <p:cBhvr>
                                        <p:cTn id="28" dur="2000"/>
                                        <p:tgtEl>
                                          <p:spTgt spid="1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par>
                                <p:cTn id="35" presetID="6" presetClass="entr" presetSubtype="16"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par>
                                <p:cTn id="38" presetID="6" presetClass="entr" presetSubtype="16"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circle(in)">
                                      <p:cBhvr>
                                        <p:cTn id="40" dur="2000"/>
                                        <p:tgtEl>
                                          <p:spTgt spid="29"/>
                                        </p:tgtEl>
                                      </p:cBhvr>
                                    </p:animEffect>
                                  </p:childTnLst>
                                </p:cTn>
                              </p:par>
                              <p:par>
                                <p:cTn id="41" presetID="6" presetClass="entr" presetSubtype="16"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circle(in)">
                                      <p:cBhvr>
                                        <p:cTn id="43" dur="2000"/>
                                        <p:tgtEl>
                                          <p:spTgt spid="37"/>
                                        </p:tgtEl>
                                      </p:cBhvr>
                                    </p:animEffect>
                                  </p:childTnLst>
                                </p:cTn>
                              </p:par>
                              <p:par>
                                <p:cTn id="44" presetID="6" presetClass="entr" presetSubtype="16" fill="hold"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circle(in)">
                                      <p:cBhvr>
                                        <p:cTn id="46" dur="2000"/>
                                        <p:tgtEl>
                                          <p:spTgt spid="49"/>
                                        </p:tgtEl>
                                      </p:cBhvr>
                                    </p:animEffect>
                                  </p:childTnLst>
                                </p:cTn>
                              </p:par>
                              <p:par>
                                <p:cTn id="47" presetID="6" presetClass="entr" presetSubtype="16"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circle(in)">
                                      <p:cBhvr>
                                        <p:cTn id="49" dur="2000"/>
                                        <p:tgtEl>
                                          <p:spTgt spid="56"/>
                                        </p:tgtEl>
                                      </p:cBhvr>
                                    </p:animEffect>
                                  </p:childTnLst>
                                </p:cTn>
                              </p:par>
                              <p:par>
                                <p:cTn id="50" presetID="6" presetClass="entr" presetSubtype="16"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circle(in)">
                                      <p:cBhvr>
                                        <p:cTn id="52" dur="2000"/>
                                        <p:tgtEl>
                                          <p:spTgt spid="57"/>
                                        </p:tgtEl>
                                      </p:cBhvr>
                                    </p:animEffect>
                                  </p:childTnLst>
                                </p:cTn>
                              </p:par>
                              <p:par>
                                <p:cTn id="53" presetID="6" presetClass="entr" presetSubtype="16"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circle(in)">
                                      <p:cBhvr>
                                        <p:cTn id="55" dur="2000"/>
                                        <p:tgtEl>
                                          <p:spTgt spid="58"/>
                                        </p:tgtEl>
                                      </p:cBhvr>
                                    </p:animEffect>
                                  </p:childTnLst>
                                </p:cTn>
                              </p:par>
                              <p:par>
                                <p:cTn id="56" presetID="6" presetClass="entr" presetSubtype="16"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circle(in)">
                                      <p:cBhvr>
                                        <p:cTn id="58"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38689" y="2569778"/>
            <a:ext cx="278658" cy="278658"/>
            <a:chOff x="5372581" y="1617831"/>
            <a:chExt cx="498112" cy="498112"/>
          </a:xfrm>
          <a:solidFill>
            <a:schemeClr val="tx1"/>
          </a:solidFill>
        </p:grpSpPr>
        <p:sp>
          <p:nvSpPr>
            <p:cNvPr id="7" name="Oval 6"/>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2" rIns="0" bIns="45622" numCol="1" rtlCol="0" anchor="ctr" anchorCtr="0" compatLnSpc="1">
              <a:prstTxWarp prst="textNoShape">
                <a:avLst/>
              </a:prstTxWarp>
            </a:bodyPr>
            <a:lstStyle/>
            <a:p>
              <a:pPr algn="ctr" defTabSz="912085" fontAlgn="base">
                <a:spcBef>
                  <a:spcPct val="0"/>
                </a:spcBef>
                <a:spcAft>
                  <a:spcPct val="0"/>
                </a:spcAft>
                <a:defRPr/>
              </a:pPr>
              <a:endParaRPr lang="en-US" sz="1997" kern="0" dirty="0">
                <a:solidFill>
                  <a:schemeClr val="tx1">
                    <a:lumMod val="75000"/>
                  </a:schemeClr>
                </a:solidFill>
                <a:latin typeface="Segoe UI"/>
              </a:endParaRPr>
            </a:p>
          </p:txBody>
        </p:sp>
        <p:sp>
          <p:nvSpPr>
            <p:cNvPr id="8" name="Isosceles Triangle 197"/>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05" tIns="143123" rIns="178905" bIns="143123" numCol="1" spcCol="0" rtlCol="0" fromWordArt="0" anchor="t" anchorCtr="0" forceAA="0" compatLnSpc="1">
              <a:prstTxWarp prst="textNoShape">
                <a:avLst/>
              </a:prstTxWarp>
              <a:noAutofit/>
            </a:bodyPr>
            <a:lstStyle/>
            <a:p>
              <a:pPr algn="ctr" defTabSz="912085" fontAlgn="base">
                <a:lnSpc>
                  <a:spcPct val="90000"/>
                </a:lnSpc>
                <a:spcBef>
                  <a:spcPct val="0"/>
                </a:spcBef>
                <a:spcAft>
                  <a:spcPct val="0"/>
                </a:spcAft>
                <a:defRPr/>
              </a:pPr>
              <a:endParaRPr lang="en-US" sz="1997" b="1" kern="0" dirty="0">
                <a:solidFill>
                  <a:schemeClr val="tx1">
                    <a:lumMod val="75000"/>
                  </a:schemeClr>
                </a:solidFill>
                <a:latin typeface="Segoe UI Light"/>
                <a:ea typeface="Segoe UI" pitchFamily="34" charset="0"/>
                <a:cs typeface="Segoe UI" pitchFamily="34" charset="0"/>
              </a:endParaRPr>
            </a:p>
          </p:txBody>
        </p:sp>
      </p:grpSp>
      <p:grpSp>
        <p:nvGrpSpPr>
          <p:cNvPr id="9" name="Group 8"/>
          <p:cNvGrpSpPr/>
          <p:nvPr/>
        </p:nvGrpSpPr>
        <p:grpSpPr>
          <a:xfrm>
            <a:off x="638689" y="4212992"/>
            <a:ext cx="278658" cy="278658"/>
            <a:chOff x="5372581" y="1617831"/>
            <a:chExt cx="498112" cy="498112"/>
          </a:xfrm>
          <a:solidFill>
            <a:schemeClr val="tx1"/>
          </a:solidFill>
        </p:grpSpPr>
        <p:sp>
          <p:nvSpPr>
            <p:cNvPr id="10" name="Oval 9"/>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2" rIns="0" bIns="45622" numCol="1" rtlCol="0" anchor="ctr" anchorCtr="0" compatLnSpc="1">
              <a:prstTxWarp prst="textNoShape">
                <a:avLst/>
              </a:prstTxWarp>
            </a:bodyPr>
            <a:lstStyle/>
            <a:p>
              <a:pPr algn="ctr" defTabSz="912085" fontAlgn="base">
                <a:spcBef>
                  <a:spcPct val="0"/>
                </a:spcBef>
                <a:spcAft>
                  <a:spcPct val="0"/>
                </a:spcAft>
                <a:defRPr/>
              </a:pPr>
              <a:endParaRPr lang="en-US" sz="1997" kern="0" dirty="0">
                <a:solidFill>
                  <a:schemeClr val="tx1">
                    <a:lumMod val="75000"/>
                  </a:schemeClr>
                </a:solidFill>
                <a:latin typeface="Segoe UI"/>
              </a:endParaRPr>
            </a:p>
          </p:txBody>
        </p:sp>
        <p:sp>
          <p:nvSpPr>
            <p:cNvPr id="11" name="Isosceles Triangle 204"/>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05" tIns="143123" rIns="178905" bIns="143123" numCol="1" spcCol="0" rtlCol="0" fromWordArt="0" anchor="t" anchorCtr="0" forceAA="0" compatLnSpc="1">
              <a:prstTxWarp prst="textNoShape">
                <a:avLst/>
              </a:prstTxWarp>
              <a:noAutofit/>
            </a:bodyPr>
            <a:lstStyle/>
            <a:p>
              <a:pPr algn="ctr" defTabSz="912085" fontAlgn="base">
                <a:lnSpc>
                  <a:spcPct val="90000"/>
                </a:lnSpc>
                <a:spcBef>
                  <a:spcPct val="0"/>
                </a:spcBef>
                <a:spcAft>
                  <a:spcPct val="0"/>
                </a:spcAft>
                <a:defRPr/>
              </a:pPr>
              <a:endParaRPr lang="en-US" sz="1997" b="1" kern="0" dirty="0">
                <a:solidFill>
                  <a:schemeClr val="tx1">
                    <a:lumMod val="75000"/>
                  </a:schemeClr>
                </a:solidFill>
                <a:latin typeface="Segoe UI Light"/>
                <a:ea typeface="Segoe UI" pitchFamily="34" charset="0"/>
                <a:cs typeface="Segoe UI" pitchFamily="34" charset="0"/>
              </a:endParaRPr>
            </a:p>
          </p:txBody>
        </p:sp>
      </p:grpSp>
      <p:grpSp>
        <p:nvGrpSpPr>
          <p:cNvPr id="12" name="Group 11"/>
          <p:cNvGrpSpPr/>
          <p:nvPr/>
        </p:nvGrpSpPr>
        <p:grpSpPr>
          <a:xfrm>
            <a:off x="638689" y="5016701"/>
            <a:ext cx="278658" cy="278658"/>
            <a:chOff x="5372581" y="1617831"/>
            <a:chExt cx="498112" cy="498112"/>
          </a:xfrm>
          <a:solidFill>
            <a:schemeClr val="tx1"/>
          </a:solidFill>
        </p:grpSpPr>
        <p:sp>
          <p:nvSpPr>
            <p:cNvPr id="13" name="Oval 12"/>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2" rIns="0" bIns="45622" numCol="1" rtlCol="0" anchor="ctr" anchorCtr="0" compatLnSpc="1">
              <a:prstTxWarp prst="textNoShape">
                <a:avLst/>
              </a:prstTxWarp>
            </a:bodyPr>
            <a:lstStyle/>
            <a:p>
              <a:pPr algn="ctr" defTabSz="912085" fontAlgn="base">
                <a:spcBef>
                  <a:spcPct val="0"/>
                </a:spcBef>
                <a:spcAft>
                  <a:spcPct val="0"/>
                </a:spcAft>
                <a:defRPr/>
              </a:pPr>
              <a:endParaRPr lang="en-US" sz="1997" kern="0" dirty="0">
                <a:solidFill>
                  <a:schemeClr val="tx1">
                    <a:lumMod val="75000"/>
                  </a:schemeClr>
                </a:solidFill>
                <a:latin typeface="Segoe UI"/>
              </a:endParaRPr>
            </a:p>
          </p:txBody>
        </p:sp>
        <p:sp>
          <p:nvSpPr>
            <p:cNvPr id="14" name="Isosceles Triangle 204"/>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05" tIns="143123" rIns="178905" bIns="143123" numCol="1" spcCol="0" rtlCol="0" fromWordArt="0" anchor="t" anchorCtr="0" forceAA="0" compatLnSpc="1">
              <a:prstTxWarp prst="textNoShape">
                <a:avLst/>
              </a:prstTxWarp>
              <a:noAutofit/>
            </a:bodyPr>
            <a:lstStyle/>
            <a:p>
              <a:pPr algn="ctr" defTabSz="912085" fontAlgn="base">
                <a:lnSpc>
                  <a:spcPct val="90000"/>
                </a:lnSpc>
                <a:spcBef>
                  <a:spcPct val="0"/>
                </a:spcBef>
                <a:spcAft>
                  <a:spcPct val="0"/>
                </a:spcAft>
                <a:defRPr/>
              </a:pPr>
              <a:endParaRPr lang="en-US" sz="1997" b="1" kern="0" dirty="0">
                <a:solidFill>
                  <a:schemeClr val="tx1">
                    <a:lumMod val="75000"/>
                  </a:schemeClr>
                </a:solidFill>
                <a:latin typeface="Segoe UI Light"/>
                <a:ea typeface="Segoe UI" pitchFamily="34" charset="0"/>
                <a:cs typeface="Segoe UI" pitchFamily="34" charset="0"/>
              </a:endParaRPr>
            </a:p>
          </p:txBody>
        </p:sp>
      </p:grpSp>
      <p:grpSp>
        <p:nvGrpSpPr>
          <p:cNvPr id="15" name="Group 14"/>
          <p:cNvGrpSpPr/>
          <p:nvPr/>
        </p:nvGrpSpPr>
        <p:grpSpPr>
          <a:xfrm>
            <a:off x="635123" y="3485841"/>
            <a:ext cx="278658" cy="278658"/>
            <a:chOff x="5372581" y="1617831"/>
            <a:chExt cx="498112" cy="498112"/>
          </a:xfrm>
          <a:solidFill>
            <a:schemeClr val="tx1"/>
          </a:solidFill>
        </p:grpSpPr>
        <p:sp>
          <p:nvSpPr>
            <p:cNvPr id="16" name="Oval 15"/>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2" rIns="0" bIns="45622" numCol="1" rtlCol="0" anchor="ctr" anchorCtr="0" compatLnSpc="1">
              <a:prstTxWarp prst="textNoShape">
                <a:avLst/>
              </a:prstTxWarp>
            </a:bodyPr>
            <a:lstStyle/>
            <a:p>
              <a:pPr algn="ctr" defTabSz="912085" fontAlgn="base">
                <a:spcBef>
                  <a:spcPct val="0"/>
                </a:spcBef>
                <a:spcAft>
                  <a:spcPct val="0"/>
                </a:spcAft>
                <a:defRPr/>
              </a:pPr>
              <a:endParaRPr lang="en-US" sz="1997" kern="0" dirty="0">
                <a:solidFill>
                  <a:schemeClr val="tx1">
                    <a:lumMod val="75000"/>
                  </a:schemeClr>
                </a:solidFill>
                <a:latin typeface="Segoe UI"/>
              </a:endParaRPr>
            </a:p>
          </p:txBody>
        </p:sp>
        <p:sp>
          <p:nvSpPr>
            <p:cNvPr id="17" name="Isosceles Triangle 204"/>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05" tIns="143123" rIns="178905" bIns="143123" numCol="1" spcCol="0" rtlCol="0" fromWordArt="0" anchor="t" anchorCtr="0" forceAA="0" compatLnSpc="1">
              <a:prstTxWarp prst="textNoShape">
                <a:avLst/>
              </a:prstTxWarp>
              <a:noAutofit/>
            </a:bodyPr>
            <a:lstStyle/>
            <a:p>
              <a:pPr algn="ctr" defTabSz="912085" fontAlgn="base">
                <a:lnSpc>
                  <a:spcPct val="90000"/>
                </a:lnSpc>
                <a:spcBef>
                  <a:spcPct val="0"/>
                </a:spcBef>
                <a:spcAft>
                  <a:spcPct val="0"/>
                </a:spcAft>
                <a:defRPr/>
              </a:pPr>
              <a:endParaRPr lang="en-US" sz="1997" b="1" kern="0" dirty="0">
                <a:solidFill>
                  <a:schemeClr val="tx1">
                    <a:lumMod val="75000"/>
                  </a:schemeClr>
                </a:solidFill>
                <a:latin typeface="Segoe UI Light"/>
                <a:ea typeface="Segoe UI" pitchFamily="34" charset="0"/>
                <a:cs typeface="Segoe UI" pitchFamily="34" charset="0"/>
              </a:endParaRPr>
            </a:p>
          </p:txBody>
        </p:sp>
      </p:grpSp>
      <p:sp>
        <p:nvSpPr>
          <p:cNvPr id="18" name="Title 1"/>
          <p:cNvSpPr txBox="1">
            <a:spLocks/>
          </p:cNvSpPr>
          <p:nvPr/>
        </p:nvSpPr>
        <p:spPr>
          <a:xfrm>
            <a:off x="269658" y="678307"/>
            <a:ext cx="11632016" cy="897884"/>
          </a:xfrm>
          <a:prstGeom prst="rect">
            <a:avLst/>
          </a:prstGeom>
        </p:spPr>
        <p:txBody>
          <a:bodyPr vert="horz" wrap="square" lIns="143164" tIns="89478" rIns="143164" bIns="8947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2699">
              <a:defRPr/>
            </a:pPr>
            <a:endParaRPr lang="en-US" sz="4697" dirty="0">
              <a:solidFill>
                <a:schemeClr val="tx1">
                  <a:lumMod val="75000"/>
                </a:schemeClr>
              </a:solidFill>
            </a:endParaRPr>
          </a:p>
        </p:txBody>
      </p:sp>
      <p:sp>
        <p:nvSpPr>
          <p:cNvPr id="21" name="Rectangle 20"/>
          <p:cNvSpPr/>
          <p:nvPr/>
        </p:nvSpPr>
        <p:spPr>
          <a:xfrm>
            <a:off x="1032738" y="4201915"/>
            <a:ext cx="2618574" cy="590162"/>
          </a:xfrm>
          <a:prstGeom prst="rect">
            <a:avLst/>
          </a:prstGeom>
        </p:spPr>
        <p:txBody>
          <a:bodyPr wrap="square">
            <a:spAutoFit/>
          </a:bodyPr>
          <a:lstStyle/>
          <a:p>
            <a:pPr defTabSz="894285" fontAlgn="base">
              <a:lnSpc>
                <a:spcPct val="90000"/>
              </a:lnSpc>
              <a:spcBef>
                <a:spcPts val="587"/>
              </a:spcBef>
              <a:spcAft>
                <a:spcPct val="0"/>
              </a:spcAft>
              <a:defRPr/>
            </a:pPr>
            <a:r>
              <a:rPr lang="en-US" sz="1797" kern="0" dirty="0">
                <a:solidFill>
                  <a:schemeClr val="tx1">
                    <a:lumMod val="75000"/>
                  </a:schemeClr>
                </a:solidFill>
              </a:rPr>
              <a:t>Risk severity calculation</a:t>
            </a:r>
          </a:p>
        </p:txBody>
      </p:sp>
      <p:sp>
        <p:nvSpPr>
          <p:cNvPr id="22" name="Rectangle 21"/>
          <p:cNvSpPr/>
          <p:nvPr/>
        </p:nvSpPr>
        <p:spPr>
          <a:xfrm>
            <a:off x="1032737" y="3468516"/>
            <a:ext cx="3909324" cy="345933"/>
          </a:xfrm>
          <a:prstGeom prst="rect">
            <a:avLst/>
          </a:prstGeom>
        </p:spPr>
        <p:txBody>
          <a:bodyPr wrap="square">
            <a:spAutoFit/>
          </a:bodyPr>
          <a:lstStyle/>
          <a:p>
            <a:pPr defTabSz="894285" fontAlgn="base">
              <a:lnSpc>
                <a:spcPct val="90000"/>
              </a:lnSpc>
              <a:spcBef>
                <a:spcPts val="587"/>
              </a:spcBef>
              <a:spcAft>
                <a:spcPct val="0"/>
              </a:spcAft>
              <a:defRPr/>
            </a:pPr>
            <a:r>
              <a:rPr lang="en-US" sz="1797" kern="0" dirty="0">
                <a:solidFill>
                  <a:schemeClr val="tx1">
                    <a:lumMod val="75000"/>
                  </a:schemeClr>
                </a:solidFill>
              </a:rPr>
              <a:t>Remediation recommendations</a:t>
            </a:r>
          </a:p>
        </p:txBody>
      </p:sp>
      <p:sp>
        <p:nvSpPr>
          <p:cNvPr id="23" name="Rectangle 22"/>
          <p:cNvSpPr/>
          <p:nvPr/>
        </p:nvSpPr>
        <p:spPr>
          <a:xfrm>
            <a:off x="1032739" y="5006393"/>
            <a:ext cx="4782683" cy="839076"/>
          </a:xfrm>
          <a:prstGeom prst="rect">
            <a:avLst/>
          </a:prstGeom>
        </p:spPr>
        <p:txBody>
          <a:bodyPr wrap="square">
            <a:spAutoFit/>
          </a:bodyPr>
          <a:lstStyle/>
          <a:p>
            <a:pPr defTabSz="894285" fontAlgn="base">
              <a:lnSpc>
                <a:spcPct val="90000"/>
              </a:lnSpc>
              <a:spcBef>
                <a:spcPts val="587"/>
              </a:spcBef>
              <a:spcAft>
                <a:spcPct val="0"/>
              </a:spcAft>
              <a:defRPr/>
            </a:pPr>
            <a:r>
              <a:rPr lang="en-US" sz="1797" kern="0" dirty="0">
                <a:solidFill>
                  <a:schemeClr val="tx1">
                    <a:lumMod val="75000"/>
                  </a:schemeClr>
                </a:solidFill>
              </a:rPr>
              <a:t>Risk-based conditional access automatically protects against suspicious logins and compromised credentials</a:t>
            </a:r>
          </a:p>
        </p:txBody>
      </p:sp>
      <p:sp>
        <p:nvSpPr>
          <p:cNvPr id="24" name="Rectangle 23"/>
          <p:cNvSpPr/>
          <p:nvPr/>
        </p:nvSpPr>
        <p:spPr>
          <a:xfrm>
            <a:off x="1032739" y="2525128"/>
            <a:ext cx="4222387" cy="853472"/>
          </a:xfrm>
          <a:prstGeom prst="rect">
            <a:avLst/>
          </a:prstGeom>
        </p:spPr>
        <p:txBody>
          <a:bodyPr wrap="square">
            <a:spAutoFit/>
          </a:bodyPr>
          <a:lstStyle/>
          <a:p>
            <a:pPr defTabSz="894285" fontAlgn="base">
              <a:lnSpc>
                <a:spcPct val="90000"/>
              </a:lnSpc>
              <a:spcBef>
                <a:spcPts val="587"/>
              </a:spcBef>
              <a:spcAft>
                <a:spcPct val="0"/>
              </a:spcAft>
              <a:defRPr/>
            </a:pPr>
            <a:r>
              <a:rPr lang="en-US" sz="1797" kern="0" dirty="0">
                <a:solidFill>
                  <a:schemeClr val="tx1">
                    <a:lumMod val="75000"/>
                  </a:schemeClr>
                </a:solidFill>
              </a:rPr>
              <a:t>Gain insights from a consolidated view of machine learning based threat detection</a:t>
            </a:r>
          </a:p>
        </p:txBody>
      </p:sp>
      <p:grpSp>
        <p:nvGrpSpPr>
          <p:cNvPr id="91" name="Group 90"/>
          <p:cNvGrpSpPr/>
          <p:nvPr/>
        </p:nvGrpSpPr>
        <p:grpSpPr>
          <a:xfrm>
            <a:off x="5815422" y="2123104"/>
            <a:ext cx="6329096" cy="6788685"/>
            <a:chOff x="6031378" y="2655705"/>
            <a:chExt cx="6467889" cy="6937557"/>
          </a:xfrm>
        </p:grpSpPr>
        <p:grpSp>
          <p:nvGrpSpPr>
            <p:cNvPr id="29" name="Group 28"/>
            <p:cNvGrpSpPr/>
            <p:nvPr/>
          </p:nvGrpSpPr>
          <p:grpSpPr>
            <a:xfrm>
              <a:off x="10997544" y="3673937"/>
              <a:ext cx="1501723" cy="1413608"/>
              <a:chOff x="5232951" y="1497297"/>
              <a:chExt cx="1768941" cy="1154331"/>
            </a:xfrm>
          </p:grpSpPr>
          <p:sp>
            <p:nvSpPr>
              <p:cNvPr id="30" name="Rectangle 29"/>
              <p:cNvSpPr/>
              <p:nvPr/>
            </p:nvSpPr>
            <p:spPr>
              <a:xfrm>
                <a:off x="5232951" y="1497297"/>
                <a:ext cx="1768941" cy="359288"/>
              </a:xfrm>
              <a:prstGeom prst="rect">
                <a:avLst/>
              </a:prstGeom>
              <a:ln>
                <a:noFill/>
              </a:ln>
            </p:spPr>
            <p:txBody>
              <a:bodyPr wrap="square">
                <a:spAutoFit/>
              </a:bodyPr>
              <a:lstStyle/>
              <a:p>
                <a:pPr defTabSz="1216093">
                  <a:lnSpc>
                    <a:spcPct val="90000"/>
                  </a:lnSpc>
                  <a:spcBef>
                    <a:spcPct val="20000"/>
                  </a:spcBef>
                  <a:buSzPct val="80000"/>
                  <a:defRPr/>
                </a:pPr>
                <a:r>
                  <a:rPr lang="en-US" sz="1198" kern="0" dirty="0">
                    <a:solidFill>
                      <a:schemeClr val="tx1">
                        <a:lumMod val="75000"/>
                      </a:schemeClr>
                    </a:solidFill>
                    <a:cs typeface="Segoe UI Light" panose="020B0502040204020203" pitchFamily="34" charset="0"/>
                  </a:rPr>
                  <a:t>MFA Challenge </a:t>
                </a:r>
                <a:br>
                  <a:rPr lang="en-US" sz="1198" kern="0" dirty="0">
                    <a:solidFill>
                      <a:schemeClr val="tx1">
                        <a:lumMod val="75000"/>
                      </a:schemeClr>
                    </a:solidFill>
                    <a:cs typeface="Segoe UI Light" panose="020B0502040204020203" pitchFamily="34" charset="0"/>
                  </a:rPr>
                </a:br>
                <a:r>
                  <a:rPr lang="en-US" sz="1198" kern="0" dirty="0">
                    <a:solidFill>
                      <a:schemeClr val="tx1">
                        <a:lumMod val="75000"/>
                      </a:schemeClr>
                    </a:solidFill>
                    <a:cs typeface="Segoe UI Light" panose="020B0502040204020203" pitchFamily="34" charset="0"/>
                  </a:rPr>
                  <a:t>Risky Logins</a:t>
                </a:r>
              </a:p>
            </p:txBody>
          </p:sp>
          <p:sp>
            <p:nvSpPr>
              <p:cNvPr id="31" name="Rectangle 30"/>
              <p:cNvSpPr/>
              <p:nvPr/>
            </p:nvSpPr>
            <p:spPr>
              <a:xfrm>
                <a:off x="5263025" y="2433534"/>
                <a:ext cx="1530402" cy="218094"/>
              </a:xfrm>
              <a:prstGeom prst="rect">
                <a:avLst/>
              </a:prstGeom>
              <a:ln>
                <a:noFill/>
              </a:ln>
            </p:spPr>
            <p:txBody>
              <a:bodyPr wrap="square">
                <a:spAutoFit/>
              </a:bodyPr>
              <a:lstStyle/>
              <a:p>
                <a:pPr defTabSz="1216093">
                  <a:lnSpc>
                    <a:spcPct val="90000"/>
                  </a:lnSpc>
                  <a:spcBef>
                    <a:spcPct val="20000"/>
                  </a:spcBef>
                  <a:buSzPct val="80000"/>
                  <a:defRPr/>
                </a:pPr>
                <a:r>
                  <a:rPr lang="en-US" sz="1198" kern="0" dirty="0">
                    <a:solidFill>
                      <a:schemeClr val="tx1">
                        <a:lumMod val="75000"/>
                      </a:schemeClr>
                    </a:solidFill>
                    <a:cs typeface="Segoe UI Light" panose="020B0502040204020203" pitchFamily="34" charset="0"/>
                  </a:rPr>
                  <a:t>Block attacks</a:t>
                </a:r>
              </a:p>
            </p:txBody>
          </p:sp>
          <p:sp>
            <p:nvSpPr>
              <p:cNvPr id="32" name="Rectangle 31"/>
              <p:cNvSpPr/>
              <p:nvPr/>
            </p:nvSpPr>
            <p:spPr>
              <a:xfrm>
                <a:off x="5254763" y="1968354"/>
                <a:ext cx="1728530" cy="359288"/>
              </a:xfrm>
              <a:prstGeom prst="rect">
                <a:avLst/>
              </a:prstGeom>
              <a:ln>
                <a:noFill/>
              </a:ln>
            </p:spPr>
            <p:txBody>
              <a:bodyPr wrap="square">
                <a:spAutoFit/>
              </a:bodyPr>
              <a:lstStyle/>
              <a:p>
                <a:pPr defTabSz="1216093">
                  <a:lnSpc>
                    <a:spcPct val="90000"/>
                  </a:lnSpc>
                  <a:spcBef>
                    <a:spcPct val="20000"/>
                  </a:spcBef>
                  <a:buSzPct val="80000"/>
                  <a:defRPr/>
                </a:pPr>
                <a:r>
                  <a:rPr lang="en-US" sz="1198" kern="0" dirty="0">
                    <a:solidFill>
                      <a:schemeClr val="tx1">
                        <a:lumMod val="75000"/>
                      </a:schemeClr>
                    </a:solidFill>
                    <a:cs typeface="Segoe UI Light" panose="020B0502040204020203" pitchFamily="34" charset="0"/>
                  </a:rPr>
                  <a:t>Change bad credentials</a:t>
                </a:r>
              </a:p>
            </p:txBody>
          </p:sp>
        </p:grpSp>
        <p:grpSp>
          <p:nvGrpSpPr>
            <p:cNvPr id="90" name="Group 89"/>
            <p:cNvGrpSpPr/>
            <p:nvPr/>
          </p:nvGrpSpPr>
          <p:grpSpPr>
            <a:xfrm>
              <a:off x="6031378" y="2655705"/>
              <a:ext cx="6277829" cy="6937557"/>
              <a:chOff x="6031378" y="2613523"/>
              <a:chExt cx="6277829" cy="6937557"/>
            </a:xfrm>
          </p:grpSpPr>
          <p:sp>
            <p:nvSpPr>
              <p:cNvPr id="5" name="Pie 4"/>
              <p:cNvSpPr/>
              <p:nvPr/>
            </p:nvSpPr>
            <p:spPr bwMode="auto">
              <a:xfrm>
                <a:off x="6218237" y="4464001"/>
                <a:ext cx="5134924" cy="5087079"/>
              </a:xfrm>
              <a:prstGeom prst="pie">
                <a:avLst>
                  <a:gd name="adj1" fmla="val 10779824"/>
                  <a:gd name="adj2" fmla="val 1969"/>
                </a:avLst>
              </a:prstGeom>
              <a:solidFill>
                <a:schemeClr val="bg1">
                  <a:lumMod val="95000"/>
                </a:schemeClr>
              </a:solidFill>
              <a:ln w="19050" cap="flat" cmpd="sng" algn="ctr">
                <a:solidFill>
                  <a:schemeClr val="bg1">
                    <a:lumMod val="65000"/>
                  </a:schemeClr>
                </a:solidFill>
                <a:prstDash val="sysDash"/>
                <a:headEnd type="none" w="med" len="med"/>
                <a:tailEnd type="none" w="med" len="med"/>
              </a:ln>
              <a:effectLst/>
            </p:spPr>
            <p:txBody>
              <a:bodyPr rot="0" spcFirstLastPara="0" vert="horz" wrap="square" lIns="186125" tIns="148901" rIns="186125" bIns="148901" numCol="1" spcCol="0" rtlCol="0" fromWordArt="0" anchor="t" anchorCtr="0" forceAA="0" compatLnSpc="1">
                <a:prstTxWarp prst="textNoShape">
                  <a:avLst/>
                </a:prstTxWarp>
                <a:noAutofit/>
              </a:bodyPr>
              <a:lstStyle/>
              <a:p>
                <a:pPr algn="ctr" defTabSz="948929" fontAlgn="base">
                  <a:lnSpc>
                    <a:spcPct val="90000"/>
                  </a:lnSpc>
                  <a:spcBef>
                    <a:spcPct val="0"/>
                  </a:spcBef>
                  <a:spcAft>
                    <a:spcPct val="0"/>
                  </a:spcAft>
                  <a:defRPr/>
                </a:pPr>
                <a:endParaRPr lang="en-US" sz="2444" kern="0" dirty="0" err="1">
                  <a:solidFill>
                    <a:schemeClr val="tx1">
                      <a:lumMod val="75000"/>
                    </a:schemeClr>
                  </a:solidFill>
                  <a:latin typeface="Segoe UI"/>
                  <a:ea typeface="Segoe UI" pitchFamily="34" charset="0"/>
                  <a:cs typeface="Segoe UI" pitchFamily="34" charset="0"/>
                </a:endParaRPr>
              </a:p>
            </p:txBody>
          </p:sp>
          <p:grpSp>
            <p:nvGrpSpPr>
              <p:cNvPr id="89" name="Group 88"/>
              <p:cNvGrpSpPr/>
              <p:nvPr/>
            </p:nvGrpSpPr>
            <p:grpSpPr>
              <a:xfrm>
                <a:off x="6031378" y="2613523"/>
                <a:ext cx="6277829" cy="4202577"/>
                <a:chOff x="6031378" y="2613523"/>
                <a:chExt cx="6277829" cy="4202577"/>
              </a:xfrm>
            </p:grpSpPr>
            <p:sp>
              <p:nvSpPr>
                <p:cNvPr id="25" name="Rectangle 24"/>
                <p:cNvSpPr/>
                <p:nvPr/>
              </p:nvSpPr>
              <p:spPr>
                <a:xfrm>
                  <a:off x="8603335" y="2613523"/>
                  <a:ext cx="1305139" cy="439988"/>
                </a:xfrm>
                <a:prstGeom prst="rect">
                  <a:avLst/>
                </a:prstGeom>
              </p:spPr>
              <p:txBody>
                <a:bodyPr wrap="square">
                  <a:spAutoFit/>
                </a:bodyPr>
                <a:lstStyle/>
                <a:p>
                  <a:pPr algn="ctr" defTabSz="1216093">
                    <a:lnSpc>
                      <a:spcPct val="90000"/>
                    </a:lnSpc>
                    <a:spcBef>
                      <a:spcPct val="20000"/>
                    </a:spcBef>
                    <a:buSzPct val="80000"/>
                    <a:defRPr/>
                  </a:pPr>
                  <a:r>
                    <a:rPr lang="en-US" sz="1198" b="1" kern="0" dirty="0">
                      <a:solidFill>
                        <a:schemeClr val="accent1"/>
                      </a:solidFill>
                      <a:cs typeface="Segoe UI Light" panose="020B0502040204020203" pitchFamily="34" charset="0"/>
                    </a:rPr>
                    <a:t>Leaked credentials</a:t>
                  </a:r>
                </a:p>
              </p:txBody>
            </p:sp>
            <p:sp>
              <p:nvSpPr>
                <p:cNvPr id="26" name="Rectangle 25"/>
                <p:cNvSpPr/>
                <p:nvPr/>
              </p:nvSpPr>
              <p:spPr>
                <a:xfrm>
                  <a:off x="6277725" y="2800357"/>
                  <a:ext cx="1208083" cy="439988"/>
                </a:xfrm>
                <a:prstGeom prst="rect">
                  <a:avLst/>
                </a:prstGeom>
              </p:spPr>
              <p:txBody>
                <a:bodyPr wrap="square">
                  <a:spAutoFit/>
                </a:bodyPr>
                <a:lstStyle/>
                <a:p>
                  <a:pPr algn="ctr" defTabSz="1216093">
                    <a:lnSpc>
                      <a:spcPct val="90000"/>
                    </a:lnSpc>
                    <a:spcBef>
                      <a:spcPct val="20000"/>
                    </a:spcBef>
                    <a:buSzPct val="80000"/>
                    <a:defRPr/>
                  </a:pPr>
                  <a:r>
                    <a:rPr lang="en-US" sz="1198" b="1" kern="0" dirty="0">
                      <a:solidFill>
                        <a:schemeClr val="accent1"/>
                      </a:solidFill>
                      <a:cs typeface="Segoe UI Light" panose="020B0502040204020203" pitchFamily="34" charset="0"/>
                    </a:rPr>
                    <a:t>Infected devices</a:t>
                  </a:r>
                </a:p>
              </p:txBody>
            </p:sp>
            <p:sp>
              <p:nvSpPr>
                <p:cNvPr id="27" name="Rectangle 26"/>
                <p:cNvSpPr/>
                <p:nvPr/>
              </p:nvSpPr>
              <p:spPr>
                <a:xfrm>
                  <a:off x="7207869" y="2635652"/>
                  <a:ext cx="1612669" cy="439988"/>
                </a:xfrm>
                <a:prstGeom prst="rect">
                  <a:avLst/>
                </a:prstGeom>
              </p:spPr>
              <p:txBody>
                <a:bodyPr wrap="square">
                  <a:spAutoFit/>
                </a:bodyPr>
                <a:lstStyle/>
                <a:p>
                  <a:pPr algn="ctr" defTabSz="1216093">
                    <a:lnSpc>
                      <a:spcPct val="90000"/>
                    </a:lnSpc>
                    <a:spcBef>
                      <a:spcPct val="20000"/>
                    </a:spcBef>
                    <a:buSzPct val="80000"/>
                    <a:defRPr/>
                  </a:pPr>
                  <a:r>
                    <a:rPr lang="en-US" sz="1198" b="1" kern="0" dirty="0">
                      <a:solidFill>
                        <a:schemeClr val="accent1"/>
                      </a:solidFill>
                      <a:cs typeface="Segoe UI Light" panose="020B0502040204020203" pitchFamily="34" charset="0"/>
                    </a:rPr>
                    <a:t>Configuration vulnerabilities </a:t>
                  </a:r>
                </a:p>
              </p:txBody>
            </p:sp>
            <p:sp>
              <p:nvSpPr>
                <p:cNvPr id="28" name="Rectangle 27"/>
                <p:cNvSpPr/>
                <p:nvPr/>
              </p:nvSpPr>
              <p:spPr>
                <a:xfrm>
                  <a:off x="10941754" y="2783311"/>
                  <a:ext cx="1367453" cy="720299"/>
                </a:xfrm>
                <a:prstGeom prst="rect">
                  <a:avLst/>
                </a:prstGeom>
                <a:ln>
                  <a:noFill/>
                </a:ln>
              </p:spPr>
              <p:txBody>
                <a:bodyPr wrap="square">
                  <a:spAutoFit/>
                </a:bodyPr>
                <a:lstStyle/>
                <a:p>
                  <a:pPr defTabSz="930414" fontAlgn="base">
                    <a:spcBef>
                      <a:spcPct val="0"/>
                    </a:spcBef>
                    <a:spcAft>
                      <a:spcPct val="0"/>
                    </a:spcAft>
                    <a:defRPr/>
                  </a:pPr>
                  <a:r>
                    <a:rPr lang="en-US" sz="1997" kern="0" dirty="0">
                      <a:solidFill>
                        <a:schemeClr val="tx1">
                          <a:lumMod val="75000"/>
                        </a:schemeClr>
                      </a:solidFill>
                      <a:latin typeface="Segoe UI Light"/>
                      <a:cs typeface="Segoe UI Light"/>
                    </a:rPr>
                    <a:t>Risk-based policies</a:t>
                  </a:r>
                </a:p>
              </p:txBody>
            </p:sp>
            <p:cxnSp>
              <p:nvCxnSpPr>
                <p:cNvPr id="33" name="Straight Connector 32"/>
                <p:cNvCxnSpPr/>
                <p:nvPr/>
              </p:nvCxnSpPr>
              <p:spPr>
                <a:xfrm>
                  <a:off x="9870933" y="3750017"/>
                  <a:ext cx="0" cy="623377"/>
                </a:xfrm>
                <a:prstGeom prst="line">
                  <a:avLst/>
                </a:prstGeom>
                <a:ln w="19050" cmpd="sng">
                  <a:solidFill>
                    <a:schemeClr val="accent3"/>
                  </a:solidFill>
                  <a:prstDash val="solid"/>
                  <a:headEnd type="none" w="sm" len="sm"/>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870933" y="3755970"/>
                  <a:ext cx="946497" cy="0"/>
                </a:xfrm>
                <a:prstGeom prst="line">
                  <a:avLst/>
                </a:prstGeom>
                <a:ln w="19050" cmpd="sng">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2"/>
                </p:cNvCxnSpPr>
                <p:nvPr/>
              </p:nvCxnSpPr>
              <p:spPr>
                <a:xfrm>
                  <a:off x="8014204" y="3075640"/>
                  <a:ext cx="307794" cy="1043357"/>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916437" y="4230013"/>
                  <a:ext cx="3070287" cy="267080"/>
                </a:xfrm>
                <a:prstGeom prst="rect">
                  <a:avLst/>
                </a:prstGeom>
              </p:spPr>
              <p:txBody>
                <a:bodyPr wrap="square">
                  <a:spAutoFit/>
                </a:bodyPr>
                <a:lstStyle/>
                <a:p>
                  <a:pPr algn="ctr" defTabSz="894751">
                    <a:lnSpc>
                      <a:spcPct val="90000"/>
                    </a:lnSpc>
                    <a:defRPr/>
                  </a:pPr>
                  <a:r>
                    <a:rPr lang="en-US" sz="1198" kern="0" spc="-49" dirty="0">
                      <a:solidFill>
                        <a:schemeClr val="tx1">
                          <a:lumMod val="75000"/>
                        </a:schemeClr>
                      </a:solidFill>
                      <a:latin typeface="Segoe UI"/>
                    </a:rPr>
                    <a:t>Machine-Learning  Engine</a:t>
                  </a:r>
                </a:p>
              </p:txBody>
            </p:sp>
            <p:cxnSp>
              <p:nvCxnSpPr>
                <p:cNvPr id="37" name="Straight Arrow Connector 36"/>
                <p:cNvCxnSpPr/>
                <p:nvPr/>
              </p:nvCxnSpPr>
              <p:spPr>
                <a:xfrm>
                  <a:off x="7274032" y="3221641"/>
                  <a:ext cx="790544" cy="895471"/>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8613573" y="3143409"/>
                  <a:ext cx="323268" cy="973703"/>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031378" y="3267517"/>
                  <a:ext cx="1411303" cy="440050"/>
                </a:xfrm>
                <a:prstGeom prst="rect">
                  <a:avLst/>
                </a:prstGeom>
              </p:spPr>
              <p:txBody>
                <a:bodyPr wrap="square">
                  <a:spAutoFit/>
                </a:bodyPr>
                <a:lstStyle/>
                <a:p>
                  <a:pPr algn="ctr" defTabSz="1216093">
                    <a:lnSpc>
                      <a:spcPct val="90000"/>
                    </a:lnSpc>
                    <a:spcBef>
                      <a:spcPct val="20000"/>
                    </a:spcBef>
                    <a:buSzPct val="80000"/>
                    <a:defRPr/>
                  </a:pPr>
                  <a:r>
                    <a:rPr lang="en-US" sz="1198" b="1" kern="0" dirty="0">
                      <a:solidFill>
                        <a:schemeClr val="accent1"/>
                      </a:solidFill>
                      <a:cs typeface="Segoe UI Light" panose="020B0502040204020203" pitchFamily="34" charset="0"/>
                    </a:rPr>
                    <a:t>Brute force attacks</a:t>
                  </a:r>
                </a:p>
              </p:txBody>
            </p:sp>
            <p:cxnSp>
              <p:nvCxnSpPr>
                <p:cNvPr id="40" name="Straight Arrow Connector 39"/>
                <p:cNvCxnSpPr/>
                <p:nvPr/>
              </p:nvCxnSpPr>
              <p:spPr>
                <a:xfrm>
                  <a:off x="7140495" y="3581248"/>
                  <a:ext cx="579199" cy="537749"/>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207446" y="3136872"/>
                  <a:ext cx="1491270" cy="439988"/>
                </a:xfrm>
                <a:prstGeom prst="rect">
                  <a:avLst/>
                </a:prstGeom>
              </p:spPr>
              <p:txBody>
                <a:bodyPr wrap="square">
                  <a:spAutoFit/>
                </a:bodyPr>
                <a:lstStyle/>
                <a:p>
                  <a:pPr algn="ctr" defTabSz="1216093">
                    <a:lnSpc>
                      <a:spcPct val="90000"/>
                    </a:lnSpc>
                    <a:spcBef>
                      <a:spcPct val="20000"/>
                    </a:spcBef>
                    <a:buSzPct val="80000"/>
                    <a:defRPr/>
                  </a:pPr>
                  <a:r>
                    <a:rPr lang="en-US" sz="1198" b="1" kern="0" dirty="0">
                      <a:solidFill>
                        <a:schemeClr val="accent1"/>
                      </a:solidFill>
                      <a:cs typeface="Segoe UI Light" panose="020B0502040204020203" pitchFamily="34" charset="0"/>
                    </a:rPr>
                    <a:t>Suspicious sign-in activities </a:t>
                  </a:r>
                </a:p>
              </p:txBody>
            </p:sp>
            <p:cxnSp>
              <p:nvCxnSpPr>
                <p:cNvPr id="42" name="Straight Arrow Connector 41"/>
                <p:cNvCxnSpPr/>
                <p:nvPr/>
              </p:nvCxnSpPr>
              <p:spPr>
                <a:xfrm flipH="1">
                  <a:off x="8936842" y="3559133"/>
                  <a:ext cx="682502" cy="557979"/>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3" name="Group 42"/>
                <p:cNvGrpSpPr>
                  <a:grpSpLocks noChangeAspect="1"/>
                </p:cNvGrpSpPr>
                <p:nvPr/>
              </p:nvGrpSpPr>
              <p:grpSpPr>
                <a:xfrm>
                  <a:off x="7539426" y="4040374"/>
                  <a:ext cx="3097994" cy="2332415"/>
                  <a:chOff x="9018350" y="5051823"/>
                  <a:chExt cx="1757311" cy="1323042"/>
                </a:xfrm>
              </p:grpSpPr>
              <p:grpSp>
                <p:nvGrpSpPr>
                  <p:cNvPr id="44" name="Group 43"/>
                  <p:cNvGrpSpPr/>
                  <p:nvPr/>
                </p:nvGrpSpPr>
                <p:grpSpPr>
                  <a:xfrm>
                    <a:off x="9018350" y="5403243"/>
                    <a:ext cx="1453722" cy="971622"/>
                    <a:chOff x="9992964" y="3433087"/>
                    <a:chExt cx="1362906" cy="1155729"/>
                  </a:xfrm>
                  <a:solidFill>
                    <a:schemeClr val="accent4"/>
                  </a:solidFill>
                  <a:effectLst>
                    <a:outerShdw blurRad="38100" dir="18900000" sy="23000" kx="-1200000" algn="bl" rotWithShape="0">
                      <a:prstClr val="black">
                        <a:alpha val="20000"/>
                      </a:prstClr>
                    </a:outerShdw>
                  </a:effectLst>
                </p:grpSpPr>
                <p:grpSp>
                  <p:nvGrpSpPr>
                    <p:cNvPr id="55" name="Group 54"/>
                    <p:cNvGrpSpPr/>
                    <p:nvPr/>
                  </p:nvGrpSpPr>
                  <p:grpSpPr>
                    <a:xfrm>
                      <a:off x="9992964" y="3433087"/>
                      <a:ext cx="1362906" cy="1155729"/>
                      <a:chOff x="9992964" y="3433087"/>
                      <a:chExt cx="1362906" cy="1155729"/>
                    </a:xfrm>
                    <a:grpFill/>
                  </p:grpSpPr>
                  <p:sp>
                    <p:nvSpPr>
                      <p:cNvPr id="74" name="Rectangle 73"/>
                      <p:cNvSpPr/>
                      <p:nvPr/>
                    </p:nvSpPr>
                    <p:spPr bwMode="auto">
                      <a:xfrm>
                        <a:off x="10046425" y="3468005"/>
                        <a:ext cx="1248025" cy="9370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9" rIns="0" bIns="45629" numCol="1" rtlCol="0" anchor="ctr" anchorCtr="0" compatLnSpc="1">
                        <a:prstTxWarp prst="textNoShape">
                          <a:avLst/>
                        </a:prstTxWarp>
                      </a:bodyPr>
                      <a:lstStyle/>
                      <a:p>
                        <a:pPr algn="ctr" defTabSz="912260" fontAlgn="base">
                          <a:spcBef>
                            <a:spcPct val="0"/>
                          </a:spcBef>
                          <a:spcAft>
                            <a:spcPct val="0"/>
                          </a:spcAft>
                          <a:defRPr/>
                        </a:pPr>
                        <a:endParaRPr lang="en-US" sz="1957" kern="0" dirty="0">
                          <a:solidFill>
                            <a:schemeClr val="tx1">
                              <a:lumMod val="75000"/>
                            </a:schemeClr>
                          </a:solidFill>
                          <a:latin typeface="Segoe UI"/>
                        </a:endParaRPr>
                      </a:p>
                    </p:txBody>
                  </p:sp>
                  <p:sp>
                    <p:nvSpPr>
                      <p:cNvPr id="75"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3F5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grpSp>
                <p:grpSp>
                  <p:nvGrpSpPr>
                    <p:cNvPr id="56" name="Group 55"/>
                    <p:cNvGrpSpPr/>
                    <p:nvPr/>
                  </p:nvGrpSpPr>
                  <p:grpSpPr>
                    <a:xfrm>
                      <a:off x="10176274" y="3555592"/>
                      <a:ext cx="994831" cy="753658"/>
                      <a:chOff x="-1748541" y="1986635"/>
                      <a:chExt cx="1206735" cy="914192"/>
                    </a:xfrm>
                    <a:grpFill/>
                  </p:grpSpPr>
                  <p:sp>
                    <p:nvSpPr>
                      <p:cNvPr id="57" name="Rectangle 35"/>
                      <p:cNvSpPr>
                        <a:spLocks noChangeArrowheads="1"/>
                      </p:cNvSpPr>
                      <p:nvPr/>
                    </p:nvSpPr>
                    <p:spPr bwMode="auto">
                      <a:xfrm>
                        <a:off x="-1318870" y="2263178"/>
                        <a:ext cx="50281" cy="214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58" name="Rectangle 36"/>
                      <p:cNvSpPr>
                        <a:spLocks noChangeArrowheads="1"/>
                      </p:cNvSpPr>
                      <p:nvPr/>
                    </p:nvSpPr>
                    <p:spPr bwMode="auto">
                      <a:xfrm>
                        <a:off x="-1538277" y="2564861"/>
                        <a:ext cx="25368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59" name="Rectangle 37"/>
                      <p:cNvSpPr>
                        <a:spLocks noChangeArrowheads="1"/>
                      </p:cNvSpPr>
                      <p:nvPr/>
                    </p:nvSpPr>
                    <p:spPr bwMode="auto">
                      <a:xfrm>
                        <a:off x="-1602270" y="2564861"/>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0" name="Rectangle 38"/>
                      <p:cNvSpPr>
                        <a:spLocks noChangeArrowheads="1"/>
                      </p:cNvSpPr>
                      <p:nvPr/>
                    </p:nvSpPr>
                    <p:spPr bwMode="auto">
                      <a:xfrm>
                        <a:off x="-1538277" y="2647139"/>
                        <a:ext cx="27425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1" name="Rectangle 39"/>
                      <p:cNvSpPr>
                        <a:spLocks noChangeArrowheads="1"/>
                      </p:cNvSpPr>
                      <p:nvPr/>
                    </p:nvSpPr>
                    <p:spPr bwMode="auto">
                      <a:xfrm>
                        <a:off x="-1602270" y="2647139"/>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2" name="Rectangle 40"/>
                      <p:cNvSpPr>
                        <a:spLocks noChangeArrowheads="1"/>
                      </p:cNvSpPr>
                      <p:nvPr/>
                    </p:nvSpPr>
                    <p:spPr bwMode="auto">
                      <a:xfrm>
                        <a:off x="-1538277" y="2724845"/>
                        <a:ext cx="20340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3" name="Rectangle 41"/>
                      <p:cNvSpPr>
                        <a:spLocks noChangeArrowheads="1"/>
                      </p:cNvSpPr>
                      <p:nvPr/>
                    </p:nvSpPr>
                    <p:spPr bwMode="auto">
                      <a:xfrm>
                        <a:off x="-1602270" y="2724845"/>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4" name="Rectangle 42"/>
                      <p:cNvSpPr>
                        <a:spLocks noChangeArrowheads="1"/>
                      </p:cNvSpPr>
                      <p:nvPr/>
                    </p:nvSpPr>
                    <p:spPr bwMode="auto">
                      <a:xfrm>
                        <a:off x="-1389720" y="2423162"/>
                        <a:ext cx="50281" cy="54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5" name="Rectangle 43"/>
                      <p:cNvSpPr>
                        <a:spLocks noChangeArrowheads="1"/>
                      </p:cNvSpPr>
                      <p:nvPr/>
                    </p:nvSpPr>
                    <p:spPr bwMode="auto">
                      <a:xfrm>
                        <a:off x="-1460570" y="2329457"/>
                        <a:ext cx="50281" cy="1485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6" name="Rectangle 44"/>
                      <p:cNvSpPr>
                        <a:spLocks noChangeArrowheads="1"/>
                      </p:cNvSpPr>
                      <p:nvPr/>
                    </p:nvSpPr>
                    <p:spPr bwMode="auto">
                      <a:xfrm>
                        <a:off x="-1533706" y="2290604"/>
                        <a:ext cx="50281" cy="18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7" name="Rectangle 45"/>
                      <p:cNvSpPr>
                        <a:spLocks noChangeArrowheads="1"/>
                      </p:cNvSpPr>
                      <p:nvPr/>
                    </p:nvSpPr>
                    <p:spPr bwMode="auto">
                      <a:xfrm>
                        <a:off x="-1604556" y="2361454"/>
                        <a:ext cx="50281" cy="1165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8"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69"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70"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71" name="Rectangle 49"/>
                      <p:cNvSpPr>
                        <a:spLocks noChangeArrowheads="1"/>
                      </p:cNvSpPr>
                      <p:nvPr/>
                    </p:nvSpPr>
                    <p:spPr bwMode="auto">
                      <a:xfrm>
                        <a:off x="-715598" y="2036820"/>
                        <a:ext cx="38853"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72"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sp>
                    <p:nvSpPr>
                      <p:cNvPr id="73"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471">
                          <a:defRPr/>
                        </a:pPr>
                        <a:endParaRPr lang="en-US" sz="1797" kern="0" dirty="0">
                          <a:solidFill>
                            <a:schemeClr val="tx1">
                              <a:lumMod val="75000"/>
                            </a:schemeClr>
                          </a:solidFill>
                          <a:latin typeface="Segoe UI"/>
                        </a:endParaRPr>
                      </a:p>
                    </p:txBody>
                  </p:sp>
                </p:grpSp>
              </p:grpSp>
              <p:pic>
                <p:nvPicPr>
                  <p:cNvPr id="45" name="Picture 4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082109" y="5451249"/>
                    <a:ext cx="1344211" cy="756558"/>
                  </a:xfrm>
                  <a:prstGeom prst="rect">
                    <a:avLst/>
                  </a:prstGeom>
                  <a:ln>
                    <a:noFill/>
                  </a:ln>
                </p:spPr>
              </p:pic>
              <p:sp>
                <p:nvSpPr>
                  <p:cNvPr id="46" name="Oval 31"/>
                  <p:cNvSpPr>
                    <a:spLocks noChangeArrowheads="1"/>
                  </p:cNvSpPr>
                  <p:nvPr/>
                </p:nvSpPr>
                <p:spPr bwMode="auto">
                  <a:xfrm rot="3268358">
                    <a:off x="9991957" y="5065598"/>
                    <a:ext cx="688139" cy="6870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sp>
                <p:nvSpPr>
                  <p:cNvPr id="47" name="Oval 32"/>
                  <p:cNvSpPr>
                    <a:spLocks noChangeArrowheads="1"/>
                  </p:cNvSpPr>
                  <p:nvPr/>
                </p:nvSpPr>
                <p:spPr bwMode="auto">
                  <a:xfrm rot="3268358">
                    <a:off x="10024423" y="5098089"/>
                    <a:ext cx="623710" cy="623710"/>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grpSp>
                <p:nvGrpSpPr>
                  <p:cNvPr id="48" name="Group 47"/>
                  <p:cNvGrpSpPr/>
                  <p:nvPr/>
                </p:nvGrpSpPr>
                <p:grpSpPr>
                  <a:xfrm>
                    <a:off x="10026914" y="5051823"/>
                    <a:ext cx="748747" cy="903475"/>
                    <a:chOff x="10905200" y="5051823"/>
                    <a:chExt cx="748747" cy="903475"/>
                  </a:xfrm>
                </p:grpSpPr>
                <p:sp>
                  <p:nvSpPr>
                    <p:cNvPr id="49" name="Rectangle 29"/>
                    <p:cNvSpPr>
                      <a:spLocks noChangeArrowheads="1"/>
                    </p:cNvSpPr>
                    <p:nvPr/>
                  </p:nvSpPr>
                  <p:spPr bwMode="auto">
                    <a:xfrm rot="3268358">
                      <a:off x="11377083" y="5660945"/>
                      <a:ext cx="65511"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sp>
                  <p:nvSpPr>
                    <p:cNvPr id="50" name="Rectangle 30"/>
                    <p:cNvSpPr>
                      <a:spLocks noChangeArrowheads="1"/>
                    </p:cNvSpPr>
                    <p:nvPr/>
                  </p:nvSpPr>
                  <p:spPr bwMode="auto">
                    <a:xfrm rot="3268358">
                      <a:off x="11407514" y="5800623"/>
                      <a:ext cx="204113"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sp>
                  <p:nvSpPr>
                    <p:cNvPr id="51" name="Freeform 33"/>
                    <p:cNvSpPr>
                      <a:spLocks/>
                    </p:cNvSpPr>
                    <p:nvPr/>
                  </p:nvSpPr>
                  <p:spPr bwMode="auto">
                    <a:xfrm rot="3268358">
                      <a:off x="11418667" y="5669532"/>
                      <a:ext cx="48727" cy="171087"/>
                    </a:xfrm>
                    <a:custGeom>
                      <a:avLst/>
                      <a:gdLst>
                        <a:gd name="T0" fmla="*/ 0 w 45"/>
                        <a:gd name="T1" fmla="*/ 23 h 157"/>
                        <a:gd name="T2" fmla="*/ 0 w 45"/>
                        <a:gd name="T3" fmla="*/ 134 h 157"/>
                        <a:gd name="T4" fmla="*/ 22 w 45"/>
                        <a:gd name="T5" fmla="*/ 157 h 157"/>
                        <a:gd name="T6" fmla="*/ 45 w 45"/>
                        <a:gd name="T7" fmla="*/ 134 h 157"/>
                        <a:gd name="T8" fmla="*/ 45 w 45"/>
                        <a:gd name="T9" fmla="*/ 23 h 157"/>
                        <a:gd name="T10" fmla="*/ 22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2" y="157"/>
                          </a:cubicBezTo>
                          <a:cubicBezTo>
                            <a:pt x="35" y="157"/>
                            <a:pt x="45" y="146"/>
                            <a:pt x="45" y="134"/>
                          </a:cubicBezTo>
                          <a:cubicBezTo>
                            <a:pt x="45" y="23"/>
                            <a:pt x="45" y="23"/>
                            <a:pt x="45" y="23"/>
                          </a:cubicBezTo>
                          <a:cubicBezTo>
                            <a:pt x="45" y="10"/>
                            <a:pt x="35" y="0"/>
                            <a:pt x="22"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sp>
                  <p:nvSpPr>
                    <p:cNvPr id="52" name="Freeform 34"/>
                    <p:cNvSpPr>
                      <a:spLocks/>
                    </p:cNvSpPr>
                    <p:nvPr/>
                  </p:nvSpPr>
                  <p:spPr bwMode="auto">
                    <a:xfrm rot="3268358">
                      <a:off x="11543769" y="5845120"/>
                      <a:ext cx="49269" cy="171087"/>
                    </a:xfrm>
                    <a:custGeom>
                      <a:avLst/>
                      <a:gdLst>
                        <a:gd name="T0" fmla="*/ 0 w 45"/>
                        <a:gd name="T1" fmla="*/ 23 h 157"/>
                        <a:gd name="T2" fmla="*/ 0 w 45"/>
                        <a:gd name="T3" fmla="*/ 134 h 157"/>
                        <a:gd name="T4" fmla="*/ 23 w 45"/>
                        <a:gd name="T5" fmla="*/ 157 h 157"/>
                        <a:gd name="T6" fmla="*/ 45 w 45"/>
                        <a:gd name="T7" fmla="*/ 134 h 157"/>
                        <a:gd name="T8" fmla="*/ 45 w 45"/>
                        <a:gd name="T9" fmla="*/ 23 h 157"/>
                        <a:gd name="T10" fmla="*/ 23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3" y="157"/>
                          </a:cubicBezTo>
                          <a:cubicBezTo>
                            <a:pt x="35" y="157"/>
                            <a:pt x="45" y="146"/>
                            <a:pt x="45" y="134"/>
                          </a:cubicBezTo>
                          <a:cubicBezTo>
                            <a:pt x="45" y="23"/>
                            <a:pt x="45" y="23"/>
                            <a:pt x="45" y="23"/>
                          </a:cubicBezTo>
                          <a:cubicBezTo>
                            <a:pt x="45" y="10"/>
                            <a:pt x="35" y="0"/>
                            <a:pt x="23"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24">
                        <a:defRPr/>
                      </a:pPr>
                      <a:endParaRPr lang="en-US" sz="1762" kern="0">
                        <a:solidFill>
                          <a:schemeClr val="tx1">
                            <a:lumMod val="75000"/>
                          </a:schemeClr>
                        </a:solidFill>
                        <a:latin typeface="Segoe UI"/>
                      </a:endParaRPr>
                    </a:p>
                  </p:txBody>
                </p:sp>
                <p:pic>
                  <p:nvPicPr>
                    <p:cNvPr id="53" name="Picture 52"/>
                    <p:cNvPicPr>
                      <a:picLocks noChangeAspect="1"/>
                    </p:cNvPicPr>
                    <p:nvPr/>
                  </p:nvPicPr>
                  <p:blipFill rotWithShape="1">
                    <a:blip r:embed="rId4" cstate="print">
                      <a:extLst>
                        <a:ext uri="{28A0092B-C50C-407E-A947-70E740481C1C}">
                          <a14:useLocalDpi xmlns:a14="http://schemas.microsoft.com/office/drawing/2010/main"/>
                        </a:ext>
                      </a:extLst>
                    </a:blip>
                    <a:srcRect t="-297"/>
                    <a:stretch/>
                  </p:blipFill>
                  <p:spPr>
                    <a:xfrm>
                      <a:off x="10905200" y="5092844"/>
                      <a:ext cx="623708" cy="623708"/>
                    </a:xfrm>
                    <a:prstGeom prst="ellipse">
                      <a:avLst/>
                    </a:prstGeom>
                    <a:ln>
                      <a:noFill/>
                    </a:ln>
                  </p:spPr>
                </p:pic>
                <p:sp>
                  <p:nvSpPr>
                    <p:cNvPr id="54" name="Freeform 53"/>
                    <p:cNvSpPr>
                      <a:spLocks/>
                    </p:cNvSpPr>
                    <p:nvPr/>
                  </p:nvSpPr>
                  <p:spPr bwMode="auto">
                    <a:xfrm rot="3268358">
                      <a:off x="11088363" y="5209375"/>
                      <a:ext cx="520300" cy="205195"/>
                    </a:xfrm>
                    <a:custGeom>
                      <a:avLst/>
                      <a:gdLst>
                        <a:gd name="connsiteX0" fmla="*/ 45336 w 520300"/>
                        <a:gd name="connsiteY0" fmla="*/ 108738 h 205195"/>
                        <a:gd name="connsiteX1" fmla="*/ 80805 w 520300"/>
                        <a:gd name="connsiteY1" fmla="*/ 69705 h 205195"/>
                        <a:gd name="connsiteX2" fmla="*/ 123442 w 520300"/>
                        <a:gd name="connsiteY2" fmla="*/ 38439 h 205195"/>
                        <a:gd name="connsiteX3" fmla="*/ 123442 w 520300"/>
                        <a:gd name="connsiteY3" fmla="*/ 38208 h 205195"/>
                        <a:gd name="connsiteX4" fmla="*/ 174003 w 520300"/>
                        <a:gd name="connsiteY4" fmla="*/ 13912 h 205195"/>
                        <a:gd name="connsiteX5" fmla="*/ 230101 w 520300"/>
                        <a:gd name="connsiteY5" fmla="*/ 1124 h 205195"/>
                        <a:gd name="connsiteX6" fmla="*/ 230102 w 520300"/>
                        <a:gd name="connsiteY6" fmla="*/ 1095 h 205195"/>
                        <a:gd name="connsiteX7" fmla="*/ 230251 w 520300"/>
                        <a:gd name="connsiteY7" fmla="*/ 1090 h 205195"/>
                        <a:gd name="connsiteX8" fmla="*/ 230289 w 520300"/>
                        <a:gd name="connsiteY8" fmla="*/ 1081 h 205195"/>
                        <a:gd name="connsiteX9" fmla="*/ 230289 w 520300"/>
                        <a:gd name="connsiteY9" fmla="*/ 1088 h 205195"/>
                        <a:gd name="connsiteX10" fmla="*/ 261723 w 520300"/>
                        <a:gd name="connsiteY10" fmla="*/ 0 h 205195"/>
                        <a:gd name="connsiteX11" fmla="*/ 423492 w 520300"/>
                        <a:gd name="connsiteY11" fmla="*/ 54537 h 205195"/>
                        <a:gd name="connsiteX12" fmla="*/ 464198 w 520300"/>
                        <a:gd name="connsiteY12" fmla="*/ 92806 h 205195"/>
                        <a:gd name="connsiteX13" fmla="*/ 464696 w 520300"/>
                        <a:gd name="connsiteY13" fmla="*/ 92806 h 205195"/>
                        <a:gd name="connsiteX14" fmla="*/ 520300 w 520300"/>
                        <a:gd name="connsiteY14" fmla="*/ 195449 h 205195"/>
                        <a:gd name="connsiteX15" fmla="*/ 507216 w 520300"/>
                        <a:gd name="connsiteY15" fmla="*/ 195450 h 205195"/>
                        <a:gd name="connsiteX16" fmla="*/ 261906 w 520300"/>
                        <a:gd name="connsiteY16" fmla="*/ 128840 h 205195"/>
                        <a:gd name="connsiteX17" fmla="*/ 190221 w 520300"/>
                        <a:gd name="connsiteY17" fmla="*/ 133617 h 205195"/>
                        <a:gd name="connsiteX18" fmla="*/ 123443 w 520300"/>
                        <a:gd name="connsiteY18" fmla="*/ 147404 h 205195"/>
                        <a:gd name="connsiteX19" fmla="*/ 123443 w 520300"/>
                        <a:gd name="connsiteY19" fmla="*/ 147429 h 205195"/>
                        <a:gd name="connsiteX20" fmla="*/ 0 w 520300"/>
                        <a:gd name="connsiteY20" fmla="*/ 205195 h 205195"/>
                        <a:gd name="connsiteX21" fmla="*/ 45336 w 520300"/>
                        <a:gd name="connsiteY21" fmla="*/ 108738 h 2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0300" h="205195">
                          <a:moveTo>
                            <a:pt x="45336" y="108738"/>
                          </a:moveTo>
                          <a:cubicBezTo>
                            <a:pt x="55850" y="94569"/>
                            <a:pt x="67730" y="81491"/>
                            <a:pt x="80805" y="69705"/>
                          </a:cubicBezTo>
                          <a:lnTo>
                            <a:pt x="123442" y="38439"/>
                          </a:lnTo>
                          <a:lnTo>
                            <a:pt x="123442" y="38208"/>
                          </a:lnTo>
                          <a:cubicBezTo>
                            <a:pt x="139252" y="28380"/>
                            <a:pt x="156150" y="20191"/>
                            <a:pt x="174003" y="13912"/>
                          </a:cubicBezTo>
                          <a:lnTo>
                            <a:pt x="230101" y="1124"/>
                          </a:lnTo>
                          <a:lnTo>
                            <a:pt x="230102" y="1095"/>
                          </a:lnTo>
                          <a:lnTo>
                            <a:pt x="230251" y="1090"/>
                          </a:lnTo>
                          <a:lnTo>
                            <a:pt x="230289" y="1081"/>
                          </a:lnTo>
                          <a:lnTo>
                            <a:pt x="230289" y="1088"/>
                          </a:lnTo>
                          <a:lnTo>
                            <a:pt x="261723" y="0"/>
                          </a:lnTo>
                          <a:cubicBezTo>
                            <a:pt x="322239" y="-1"/>
                            <a:pt x="378462" y="20336"/>
                            <a:pt x="423492" y="54537"/>
                          </a:cubicBezTo>
                          <a:lnTo>
                            <a:pt x="464198" y="92806"/>
                          </a:lnTo>
                          <a:lnTo>
                            <a:pt x="464696" y="92806"/>
                          </a:lnTo>
                          <a:cubicBezTo>
                            <a:pt x="489773" y="122288"/>
                            <a:pt x="509397" y="157231"/>
                            <a:pt x="520300" y="195449"/>
                          </a:cubicBezTo>
                          <a:cubicBezTo>
                            <a:pt x="520300" y="195449"/>
                            <a:pt x="520300" y="195449"/>
                            <a:pt x="507216" y="195450"/>
                          </a:cubicBezTo>
                          <a:cubicBezTo>
                            <a:pt x="442891" y="153955"/>
                            <a:pt x="356760" y="128840"/>
                            <a:pt x="261906" y="128840"/>
                          </a:cubicBezTo>
                          <a:cubicBezTo>
                            <a:pt x="237376" y="128840"/>
                            <a:pt x="213390" y="130478"/>
                            <a:pt x="190221" y="133617"/>
                          </a:cubicBezTo>
                          <a:lnTo>
                            <a:pt x="123443" y="147404"/>
                          </a:lnTo>
                          <a:lnTo>
                            <a:pt x="123443" y="147429"/>
                          </a:lnTo>
                          <a:cubicBezTo>
                            <a:pt x="76469" y="160509"/>
                            <a:pt x="34957" y="180127"/>
                            <a:pt x="0" y="205195"/>
                          </a:cubicBezTo>
                          <a:cubicBezTo>
                            <a:pt x="8740" y="169773"/>
                            <a:pt x="24307" y="137076"/>
                            <a:pt x="45336" y="108738"/>
                          </a:cubicBezTo>
                          <a:close/>
                        </a:path>
                      </a:pathLst>
                    </a:custGeom>
                    <a:solidFill>
                      <a:srgbClr val="FAFAFA">
                        <a:alpha val="51000"/>
                      </a:srgbClr>
                    </a:solidFill>
                    <a:ln>
                      <a:noFill/>
                    </a:ln>
                    <a:extLst/>
                  </p:spPr>
                  <p:txBody>
                    <a:bodyPr vert="horz" wrap="square" lIns="89465" tIns="44732" rIns="89465" bIns="44732" numCol="1" anchor="t" anchorCtr="0" compatLnSpc="1">
                      <a:prstTxWarp prst="textNoShape">
                        <a:avLst/>
                      </a:prstTxWarp>
                      <a:noAutofit/>
                    </a:bodyPr>
                    <a:lstStyle/>
                    <a:p>
                      <a:pPr defTabSz="912524">
                        <a:defRPr/>
                      </a:pPr>
                      <a:endParaRPr lang="en-US" sz="1762" kern="0">
                        <a:solidFill>
                          <a:schemeClr val="tx1">
                            <a:lumMod val="75000"/>
                          </a:schemeClr>
                        </a:solidFill>
                        <a:latin typeface="Segoe UI"/>
                      </a:endParaRPr>
                    </a:p>
                  </p:txBody>
                </p:sp>
              </p:grpSp>
            </p:grpSp>
            <p:grpSp>
              <p:nvGrpSpPr>
                <p:cNvPr id="76" name="Group 75"/>
                <p:cNvGrpSpPr/>
                <p:nvPr/>
              </p:nvGrpSpPr>
              <p:grpSpPr>
                <a:xfrm>
                  <a:off x="7035467" y="5743428"/>
                  <a:ext cx="785799" cy="1072672"/>
                  <a:chOff x="4760555" y="1572882"/>
                  <a:chExt cx="982021" cy="1386883"/>
                </a:xfrm>
              </p:grpSpPr>
              <p:grpSp>
                <p:nvGrpSpPr>
                  <p:cNvPr id="77" name="Group 76"/>
                  <p:cNvGrpSpPr/>
                  <p:nvPr/>
                </p:nvGrpSpPr>
                <p:grpSpPr>
                  <a:xfrm>
                    <a:off x="4870242" y="1761650"/>
                    <a:ext cx="762645" cy="1126394"/>
                    <a:chOff x="4870242" y="1761650"/>
                    <a:chExt cx="762645" cy="1126394"/>
                  </a:xfrm>
                </p:grpSpPr>
                <p:sp>
                  <p:nvSpPr>
                    <p:cNvPr id="86" name="Rounded Rectangle 85"/>
                    <p:cNvSpPr/>
                    <p:nvPr/>
                  </p:nvSpPr>
                  <p:spPr bwMode="auto">
                    <a:xfrm rot="5400000">
                      <a:off x="4688368" y="1943524"/>
                      <a:ext cx="1126394" cy="762645"/>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sp>
                  <p:nvSpPr>
                    <p:cNvPr id="87" name="Rounded Rectangle 86"/>
                    <p:cNvSpPr/>
                    <p:nvPr/>
                  </p:nvSpPr>
                  <p:spPr bwMode="auto">
                    <a:xfrm rot="5400000">
                      <a:off x="4828427" y="2101804"/>
                      <a:ext cx="846277" cy="473542"/>
                    </a:xfrm>
                    <a:prstGeom prst="roundRect">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grpSp>
              <p:sp>
                <p:nvSpPr>
                  <p:cNvPr id="78" name="Rectangle 77"/>
                  <p:cNvSpPr/>
                  <p:nvPr/>
                </p:nvSpPr>
                <p:spPr bwMode="auto">
                  <a:xfrm>
                    <a:off x="4760555" y="2314234"/>
                    <a:ext cx="982021" cy="64476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grpSp>
                <p:nvGrpSpPr>
                  <p:cNvPr id="79" name="Group 78"/>
                  <p:cNvGrpSpPr/>
                  <p:nvPr/>
                </p:nvGrpSpPr>
                <p:grpSpPr>
                  <a:xfrm>
                    <a:off x="4760555" y="2314234"/>
                    <a:ext cx="982021" cy="644766"/>
                    <a:chOff x="5013702" y="1968649"/>
                    <a:chExt cx="982021" cy="1280618"/>
                  </a:xfrm>
                  <a:solidFill>
                    <a:schemeClr val="accent2"/>
                  </a:solidFill>
                </p:grpSpPr>
                <p:sp>
                  <p:nvSpPr>
                    <p:cNvPr id="82" name="Rectangle 81"/>
                    <p:cNvSpPr/>
                    <p:nvPr/>
                  </p:nvSpPr>
                  <p:spPr bwMode="auto">
                    <a:xfrm>
                      <a:off x="5013702" y="1968649"/>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sp>
                  <p:nvSpPr>
                    <p:cNvPr id="83" name="Rectangle 82"/>
                    <p:cNvSpPr/>
                    <p:nvPr/>
                  </p:nvSpPr>
                  <p:spPr bwMode="auto">
                    <a:xfrm>
                      <a:off x="5013702" y="2295117"/>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sp>
                  <p:nvSpPr>
                    <p:cNvPr id="84" name="Rectangle 83"/>
                    <p:cNvSpPr/>
                    <p:nvPr/>
                  </p:nvSpPr>
                  <p:spPr bwMode="auto">
                    <a:xfrm>
                      <a:off x="5013702" y="2621585"/>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sp>
                  <p:nvSpPr>
                    <p:cNvPr id="85" name="Rectangle 84"/>
                    <p:cNvSpPr/>
                    <p:nvPr/>
                  </p:nvSpPr>
                  <p:spPr bwMode="auto">
                    <a:xfrm>
                      <a:off x="5013702" y="2948052"/>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grpSp>
              <p:sp>
                <p:nvSpPr>
                  <p:cNvPr id="80" name="Isosceles Triangle 79"/>
                  <p:cNvSpPr/>
                  <p:nvPr/>
                </p:nvSpPr>
                <p:spPr bwMode="auto">
                  <a:xfrm flipV="1">
                    <a:off x="4760555" y="2314398"/>
                    <a:ext cx="798425" cy="645367"/>
                  </a:xfrm>
                  <a:prstGeom prst="triangle">
                    <a:avLst>
                      <a:gd name="adj" fmla="val 0"/>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sp>
                <p:nvSpPr>
                  <p:cNvPr id="81" name="Isosceles Triangle 80"/>
                  <p:cNvSpPr/>
                  <p:nvPr/>
                </p:nvSpPr>
                <p:spPr bwMode="auto">
                  <a:xfrm flipV="1">
                    <a:off x="4870242" y="1572882"/>
                    <a:ext cx="798425" cy="645367"/>
                  </a:xfrm>
                  <a:prstGeom prst="triangle">
                    <a:avLst>
                      <a:gd name="adj" fmla="val 0"/>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18" tIns="146015" rIns="182518" bIns="146015" numCol="1" spcCol="0" rtlCol="0" fromWordArt="0" anchor="t" anchorCtr="0" forceAA="0" compatLnSpc="1">
                    <a:prstTxWarp prst="textNoShape">
                      <a:avLst/>
                    </a:prstTxWarp>
                    <a:noAutofit/>
                  </a:bodyPr>
                  <a:lstStyle/>
                  <a:p>
                    <a:pPr algn="ctr" defTabSz="930593" fontAlgn="base">
                      <a:lnSpc>
                        <a:spcPct val="90000"/>
                      </a:lnSpc>
                      <a:spcBef>
                        <a:spcPct val="0"/>
                      </a:spcBef>
                      <a:spcAft>
                        <a:spcPct val="0"/>
                      </a:spcAft>
                      <a:defRPr/>
                    </a:pPr>
                    <a:endParaRPr lang="en-US" sz="2396" kern="0" dirty="0" err="1">
                      <a:solidFill>
                        <a:schemeClr val="tx1">
                          <a:lumMod val="75000"/>
                        </a:schemeClr>
                      </a:solidFill>
                      <a:latin typeface="Segoe UI"/>
                      <a:ea typeface="Segoe UI" pitchFamily="34" charset="0"/>
                      <a:cs typeface="Segoe UI" pitchFamily="34" charset="0"/>
                    </a:endParaRPr>
                  </a:p>
                </p:txBody>
              </p:sp>
            </p:grpSp>
            <p:sp>
              <p:nvSpPr>
                <p:cNvPr id="88" name="Rectangle 87"/>
                <p:cNvSpPr/>
                <p:nvPr/>
              </p:nvSpPr>
              <p:spPr bwMode="auto">
                <a:xfrm>
                  <a:off x="10947833" y="3513773"/>
                  <a:ext cx="1334731" cy="1682641"/>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4" rIns="0" bIns="46544" numCol="1" rtlCol="0" anchor="ctr" anchorCtr="0" compatLnSpc="1">
                  <a:prstTxWarp prst="textNoShape">
                    <a:avLst/>
                  </a:prstTxWarp>
                </a:bodyPr>
                <a:lstStyle/>
                <a:p>
                  <a:pPr algn="ctr" defTabSz="930593" fontAlgn="base">
                    <a:spcBef>
                      <a:spcPct val="0"/>
                    </a:spcBef>
                    <a:spcAft>
                      <a:spcPct val="0"/>
                    </a:spcAft>
                    <a:defRPr/>
                  </a:pPr>
                  <a:endParaRPr lang="en-US" sz="1997" kern="0" dirty="0">
                    <a:solidFill>
                      <a:schemeClr val="tx1">
                        <a:lumMod val="75000"/>
                      </a:schemeClr>
                    </a:solidFill>
                  </a:endParaRPr>
                </a:p>
              </p:txBody>
            </p:sp>
          </p:grpSp>
        </p:grpSp>
      </p:grpSp>
      <p:sp>
        <p:nvSpPr>
          <p:cNvPr id="92" name="Title 2"/>
          <p:cNvSpPr>
            <a:spLocks noGrp="1"/>
          </p:cNvSpPr>
          <p:nvPr>
            <p:ph type="title"/>
          </p:nvPr>
        </p:nvSpPr>
        <p:spPr>
          <a:xfrm>
            <a:off x="328157" y="152253"/>
            <a:ext cx="10496282" cy="745455"/>
          </a:xfrm>
        </p:spPr>
        <p:txBody>
          <a:bodyPr/>
          <a:lstStyle/>
          <a:p>
            <a:pPr lvl="0"/>
            <a:r>
              <a:rPr lang="en-US" dirty="0">
                <a:solidFill>
                  <a:schemeClr val="tx1"/>
                </a:solidFill>
              </a:rPr>
              <a:t>Azure Active Directory Identity Protection</a:t>
            </a:r>
          </a:p>
        </p:txBody>
      </p:sp>
      <p:sp>
        <p:nvSpPr>
          <p:cNvPr id="2" name="Rectangle 1"/>
          <p:cNvSpPr/>
          <p:nvPr/>
        </p:nvSpPr>
        <p:spPr>
          <a:xfrm>
            <a:off x="426435" y="1059296"/>
            <a:ext cx="11475239" cy="938146"/>
          </a:xfrm>
          <a:prstGeom prst="rect">
            <a:avLst/>
          </a:prstGeom>
        </p:spPr>
        <p:txBody>
          <a:bodyPr wrap="square">
            <a:spAutoFit/>
          </a:bodyPr>
          <a:lstStyle/>
          <a:p>
            <a:pPr defTabSz="912733">
              <a:defRPr/>
            </a:pPr>
            <a:r>
              <a:rPr lang="en-US" sz="1797" kern="0" dirty="0">
                <a:solidFill>
                  <a:srgbClr val="504852"/>
                </a:solidFill>
                <a:latin typeface="Segoe UI Light" panose="020B0502040204020203" pitchFamily="34" charset="0"/>
                <a:cs typeface="Segoe UI Light" panose="020B0502040204020203" pitchFamily="34" charset="0"/>
              </a:rPr>
              <a:t>Security service that provides a consolidated view into risk events and potential vulnerabilities affecting your organization’s identities based on an </a:t>
            </a:r>
            <a:r>
              <a:rPr lang="en-AU" sz="1797" kern="0" dirty="0">
                <a:solidFill>
                  <a:sysClr val="windowText" lastClr="000000"/>
                </a:solidFill>
                <a:latin typeface="Segoe UI Light" panose="020B0502040204020203" pitchFamily="34" charset="0"/>
                <a:cs typeface="Segoe UI Light" panose="020B0502040204020203" pitchFamily="34" charset="0"/>
              </a:rPr>
              <a:t>adaptive machine learning algorithms and heuristics to detect anomalies and risk events that may indicate that an identity has been compromised</a:t>
            </a:r>
          </a:p>
        </p:txBody>
      </p:sp>
    </p:spTree>
    <p:extLst>
      <p:ext uri="{BB962C8B-B14F-4D97-AF65-F5344CB8AC3E}">
        <p14:creationId xmlns:p14="http://schemas.microsoft.com/office/powerpoint/2010/main" val="395672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391" y="116840"/>
            <a:ext cx="10496282" cy="798034"/>
          </a:xfrm>
        </p:spPr>
        <p:txBody>
          <a:bodyPr/>
          <a:lstStyle/>
          <a:p>
            <a:r>
              <a:rPr lang="en-US" sz="4306" spc="-74"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Conditional Access</a:t>
            </a:r>
          </a:p>
        </p:txBody>
      </p:sp>
      <p:sp>
        <p:nvSpPr>
          <p:cNvPr id="48" name="TextBox 47"/>
          <p:cNvSpPr txBox="1"/>
          <p:nvPr/>
        </p:nvSpPr>
        <p:spPr>
          <a:xfrm>
            <a:off x="131043" y="3764025"/>
            <a:ext cx="3399674" cy="1291532"/>
          </a:xfrm>
          <a:prstGeom prst="rect">
            <a:avLst/>
          </a:prstGeom>
          <a:solidFill>
            <a:schemeClr val="bg1"/>
          </a:solidFill>
        </p:spPr>
        <p:txBody>
          <a:bodyPr wrap="square" rtlCol="0">
            <a:noAutofit/>
          </a:bodyPr>
          <a:lstStyle/>
          <a:p>
            <a:pPr defTabSz="894432">
              <a:spcAft>
                <a:spcPts val="587"/>
              </a:spcAft>
              <a:defRPr/>
            </a:pPr>
            <a:r>
              <a:rPr lang="en-US" sz="1762" kern="0" dirty="0">
                <a:solidFill>
                  <a:srgbClr val="0062D8"/>
                </a:solidFill>
                <a:latin typeface="Calibri" panose="020F0502020204030204"/>
                <a:cs typeface="Segoe UI Light" panose="020B0502040204020203" pitchFamily="34" charset="0"/>
              </a:rPr>
              <a:t>Application</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Per-service</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Managed client app</a:t>
            </a:r>
          </a:p>
        </p:txBody>
      </p:sp>
      <p:sp>
        <p:nvSpPr>
          <p:cNvPr id="49" name="TextBox 48"/>
          <p:cNvSpPr txBox="1"/>
          <p:nvPr/>
        </p:nvSpPr>
        <p:spPr>
          <a:xfrm>
            <a:off x="131043" y="5116541"/>
            <a:ext cx="3399674" cy="1291532"/>
          </a:xfrm>
          <a:prstGeom prst="rect">
            <a:avLst/>
          </a:prstGeom>
          <a:solidFill>
            <a:schemeClr val="bg1"/>
          </a:solidFill>
        </p:spPr>
        <p:txBody>
          <a:bodyPr wrap="square" rtlCol="0">
            <a:noAutofit/>
          </a:bodyPr>
          <a:lstStyle/>
          <a:p>
            <a:pPr defTabSz="894432">
              <a:spcAft>
                <a:spcPts val="587"/>
              </a:spcAft>
              <a:defRPr/>
            </a:pPr>
            <a:r>
              <a:rPr lang="en-US" sz="1762" kern="0" dirty="0">
                <a:solidFill>
                  <a:srgbClr val="0062D8"/>
                </a:solidFill>
                <a:latin typeface="Calibri" panose="020F0502020204030204"/>
                <a:cs typeface="Segoe UI Light" panose="020B0502040204020203" pitchFamily="34" charset="0"/>
              </a:rPr>
              <a:t>Other</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Location (IP range)</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Risk profile</a:t>
            </a:r>
          </a:p>
        </p:txBody>
      </p:sp>
      <p:sp>
        <p:nvSpPr>
          <p:cNvPr id="50" name="TextBox 49"/>
          <p:cNvSpPr txBox="1"/>
          <p:nvPr/>
        </p:nvSpPr>
        <p:spPr>
          <a:xfrm>
            <a:off x="131043" y="2411511"/>
            <a:ext cx="3399674" cy="1291532"/>
          </a:xfrm>
          <a:prstGeom prst="rect">
            <a:avLst/>
          </a:prstGeom>
          <a:solidFill>
            <a:schemeClr val="bg1"/>
          </a:solidFill>
        </p:spPr>
        <p:txBody>
          <a:bodyPr wrap="square" rtlCol="0">
            <a:noAutofit/>
          </a:bodyPr>
          <a:lstStyle/>
          <a:p>
            <a:pPr defTabSz="894432">
              <a:spcAft>
                <a:spcPts val="587"/>
              </a:spcAft>
              <a:defRPr/>
            </a:pPr>
            <a:r>
              <a:rPr lang="en-US" sz="1762" kern="0" dirty="0">
                <a:solidFill>
                  <a:srgbClr val="0062D8"/>
                </a:solidFill>
                <a:latin typeface="Calibri" panose="020F0502020204030204"/>
                <a:cs typeface="Segoe UI Light" panose="020B0502040204020203" pitchFamily="34" charset="0"/>
              </a:rPr>
              <a:t>Devices</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Is domain joined</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Is compliant</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Platform type</a:t>
            </a:r>
          </a:p>
          <a:p>
            <a:pPr defTabSz="894432">
              <a:spcAft>
                <a:spcPts val="294"/>
              </a:spcAft>
              <a:defRPr/>
            </a:pPr>
            <a:r>
              <a:rPr lang="en-US" sz="1173" kern="0" dirty="0">
                <a:solidFill>
                  <a:srgbClr val="505050"/>
                </a:solidFill>
                <a:latin typeface="Calibri" panose="020F0502020204030204"/>
                <a:cs typeface="Segoe UI Light" panose="020B0502040204020203" pitchFamily="34" charset="0"/>
              </a:rPr>
              <a:t>Not lost/stolen</a:t>
            </a:r>
          </a:p>
        </p:txBody>
      </p:sp>
      <p:sp>
        <p:nvSpPr>
          <p:cNvPr id="51" name="TextBox 50"/>
          <p:cNvSpPr txBox="1"/>
          <p:nvPr/>
        </p:nvSpPr>
        <p:spPr>
          <a:xfrm>
            <a:off x="131043" y="1058996"/>
            <a:ext cx="3399674" cy="1291532"/>
          </a:xfrm>
          <a:prstGeom prst="rect">
            <a:avLst/>
          </a:prstGeom>
          <a:solidFill>
            <a:schemeClr val="bg1"/>
          </a:solidFill>
        </p:spPr>
        <p:txBody>
          <a:bodyPr wrap="square" rtlCol="0">
            <a:noAutofit/>
          </a:bodyPr>
          <a:lstStyle/>
          <a:p>
            <a:pPr defTabSz="894432">
              <a:spcAft>
                <a:spcPts val="587"/>
              </a:spcAft>
              <a:defRPr/>
            </a:pPr>
            <a:r>
              <a:rPr lang="en-US" sz="1762" kern="0" dirty="0">
                <a:solidFill>
                  <a:srgbClr val="0062D8"/>
                </a:solidFill>
                <a:latin typeface="Calibri" panose="020F0502020204030204"/>
                <a:cs typeface="Segoe UI Light" panose="020B0502040204020203" pitchFamily="34" charset="0"/>
              </a:rPr>
              <a:t>User attributes</a:t>
            </a:r>
          </a:p>
          <a:p>
            <a:pPr marL="89458" defTabSz="894432">
              <a:spcAft>
                <a:spcPts val="294"/>
              </a:spcAft>
              <a:defRPr/>
            </a:pPr>
            <a:r>
              <a:rPr lang="en-US" sz="1173" kern="0" dirty="0">
                <a:solidFill>
                  <a:srgbClr val="505050"/>
                </a:solidFill>
                <a:latin typeface="Calibri" panose="020F0502020204030204"/>
                <a:cs typeface="Segoe UI Light" panose="020B0502040204020203" pitchFamily="34" charset="0"/>
              </a:rPr>
              <a:t>User identity </a:t>
            </a:r>
          </a:p>
          <a:p>
            <a:pPr marL="89458" defTabSz="894432">
              <a:spcAft>
                <a:spcPts val="294"/>
              </a:spcAft>
              <a:defRPr/>
            </a:pPr>
            <a:r>
              <a:rPr lang="en-US" sz="1173" kern="0" dirty="0">
                <a:solidFill>
                  <a:srgbClr val="505050"/>
                </a:solidFill>
                <a:latin typeface="Calibri" panose="020F0502020204030204"/>
                <a:cs typeface="Segoe UI Light" panose="020B0502040204020203" pitchFamily="34" charset="0"/>
              </a:rPr>
              <a:t>Group memberships</a:t>
            </a:r>
          </a:p>
        </p:txBody>
      </p:sp>
      <p:grpSp>
        <p:nvGrpSpPr>
          <p:cNvPr id="237" name="Group 236"/>
          <p:cNvGrpSpPr/>
          <p:nvPr/>
        </p:nvGrpSpPr>
        <p:grpSpPr>
          <a:xfrm>
            <a:off x="1938412" y="1058995"/>
            <a:ext cx="9987885" cy="6280416"/>
            <a:chOff x="1929701" y="601311"/>
            <a:chExt cx="11371323" cy="7141512"/>
          </a:xfrm>
        </p:grpSpPr>
        <p:sp>
          <p:nvSpPr>
            <p:cNvPr id="3" name="Chord 2"/>
            <p:cNvSpPr/>
            <p:nvPr/>
          </p:nvSpPr>
          <p:spPr bwMode="auto">
            <a:xfrm>
              <a:off x="9668363" y="5779811"/>
              <a:ext cx="3313606" cy="1963012"/>
            </a:xfrm>
            <a:prstGeom prst="chord">
              <a:avLst>
                <a:gd name="adj1" fmla="val 11808699"/>
                <a:gd name="adj2" fmla="val 20617051"/>
              </a:avLst>
            </a:prstGeom>
            <a:solidFill>
              <a:srgbClr val="59AE0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30" tIns="143144" rIns="178930" bIns="143144" numCol="1" spcCol="0" rtlCol="0" fromWordArt="0" anchor="t" anchorCtr="0" forceAA="0" compatLnSpc="1">
              <a:prstTxWarp prst="textNoShape">
                <a:avLst/>
              </a:prstTxWarp>
              <a:noAutofit/>
            </a:bodyPr>
            <a:lstStyle/>
            <a:p>
              <a:pPr algn="ctr" defTabSz="894285" fontAlgn="base">
                <a:lnSpc>
                  <a:spcPct val="90000"/>
                </a:lnSpc>
                <a:spcBef>
                  <a:spcPct val="0"/>
                </a:spcBef>
                <a:spcAft>
                  <a:spcPct val="0"/>
                </a:spcAft>
                <a:defRPr/>
              </a:pPr>
              <a:endParaRPr lang="en-US" sz="1957" kern="0" spc="-49" dirty="0">
                <a:gradFill>
                  <a:gsLst>
                    <a:gs pos="1250">
                      <a:srgbClr val="EFEFEF"/>
                    </a:gs>
                    <a:gs pos="10417">
                      <a:srgbClr val="EFEFEF"/>
                    </a:gs>
                  </a:gsLst>
                  <a:lin ang="5400000" scaled="0"/>
                </a:gradFill>
                <a:latin typeface="Calibri" panose="020F0502020204030204"/>
              </a:endParaRPr>
            </a:p>
          </p:txBody>
        </p:sp>
        <p:sp>
          <p:nvSpPr>
            <p:cNvPr id="4" name="Rectangle 3"/>
            <p:cNvSpPr/>
            <p:nvPr/>
          </p:nvSpPr>
          <p:spPr bwMode="auto">
            <a:xfrm>
              <a:off x="7853247" y="6152723"/>
              <a:ext cx="4185724" cy="50923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30" tIns="143144" rIns="178930" bIns="143144" numCol="1" spcCol="0" rtlCol="0" fromWordArt="0" anchor="t" anchorCtr="0" forceAA="0" compatLnSpc="1">
              <a:prstTxWarp prst="textNoShape">
                <a:avLst/>
              </a:prstTxWarp>
              <a:noAutofit/>
            </a:bodyPr>
            <a:lstStyle/>
            <a:p>
              <a:pPr algn="ctr" defTabSz="894285" fontAlgn="base">
                <a:lnSpc>
                  <a:spcPct val="90000"/>
                </a:lnSpc>
                <a:spcBef>
                  <a:spcPct val="0"/>
                </a:spcBef>
                <a:spcAft>
                  <a:spcPct val="0"/>
                </a:spcAft>
                <a:defRPr/>
              </a:pPr>
              <a:endParaRPr lang="en-US" sz="1957" kern="0" spc="-49" dirty="0">
                <a:gradFill>
                  <a:gsLst>
                    <a:gs pos="1250">
                      <a:srgbClr val="EFEFEF"/>
                    </a:gs>
                    <a:gs pos="10417">
                      <a:srgbClr val="EFEFEF"/>
                    </a:gs>
                  </a:gsLst>
                  <a:lin ang="5400000" scaled="0"/>
                </a:gradFill>
                <a:latin typeface="Calibri" panose="020F0502020204030204"/>
              </a:endParaRPr>
            </a:p>
          </p:txBody>
        </p:sp>
        <p:sp>
          <p:nvSpPr>
            <p:cNvPr id="5" name="TextBox 4"/>
            <p:cNvSpPr txBox="1"/>
            <p:nvPr/>
          </p:nvSpPr>
          <p:spPr>
            <a:xfrm>
              <a:off x="8157747" y="6176846"/>
              <a:ext cx="1301769" cy="593137"/>
            </a:xfrm>
            <a:prstGeom prst="rect">
              <a:avLst/>
            </a:prstGeom>
            <a:noFill/>
          </p:spPr>
          <p:txBody>
            <a:bodyPr wrap="square" rtlCol="0">
              <a:spAutoFit/>
            </a:bodyPr>
            <a:lstStyle/>
            <a:p>
              <a:pPr algn="ctr" defTabSz="894432">
                <a:defRPr/>
              </a:pPr>
              <a:r>
                <a:rPr lang="en-US" sz="1368" kern="0" dirty="0">
                  <a:solidFill>
                    <a:srgbClr val="FFFFFF"/>
                  </a:solidFill>
                  <a:latin typeface="Calibri" panose="020F0502020204030204"/>
                  <a:cs typeface="Segoe UI Light" panose="020B0502040204020203" pitchFamily="34" charset="0"/>
                </a:rPr>
                <a:t>On-Premises applications</a:t>
              </a:r>
            </a:p>
          </p:txBody>
        </p:sp>
        <p:grpSp>
          <p:nvGrpSpPr>
            <p:cNvPr id="6" name="Group 5"/>
            <p:cNvGrpSpPr/>
            <p:nvPr/>
          </p:nvGrpSpPr>
          <p:grpSpPr>
            <a:xfrm>
              <a:off x="8267138" y="4310681"/>
              <a:ext cx="1712979" cy="1842042"/>
              <a:chOff x="9323511" y="5053447"/>
              <a:chExt cx="1403040" cy="1508751"/>
            </a:xfrm>
          </p:grpSpPr>
          <p:sp>
            <p:nvSpPr>
              <p:cNvPr id="7" name="Freeform 111"/>
              <p:cNvSpPr>
                <a:spLocks/>
              </p:cNvSpPr>
              <p:nvPr/>
            </p:nvSpPr>
            <p:spPr bwMode="auto">
              <a:xfrm>
                <a:off x="9850578" y="5053447"/>
                <a:ext cx="875973" cy="581508"/>
              </a:xfrm>
              <a:custGeom>
                <a:avLst/>
                <a:gdLst>
                  <a:gd name="T0" fmla="*/ 148 w 176"/>
                  <a:gd name="T1" fmla="*/ 51 h 117"/>
                  <a:gd name="T2" fmla="*/ 148 w 176"/>
                  <a:gd name="T3" fmla="*/ 49 h 117"/>
                  <a:gd name="T4" fmla="*/ 99 w 176"/>
                  <a:gd name="T5" fmla="*/ 0 h 117"/>
                  <a:gd name="T6" fmla="*/ 59 w 176"/>
                  <a:gd name="T7" fmla="*/ 22 h 117"/>
                  <a:gd name="T8" fmla="*/ 46 w 176"/>
                  <a:gd name="T9" fmla="*/ 19 h 117"/>
                  <a:gd name="T10" fmla="*/ 30 w 176"/>
                  <a:gd name="T11" fmla="*/ 23 h 117"/>
                  <a:gd name="T12" fmla="*/ 17 w 176"/>
                  <a:gd name="T13" fmla="*/ 46 h 117"/>
                  <a:gd name="T14" fmla="*/ 5 w 176"/>
                  <a:gd name="T15" fmla="*/ 59 h 117"/>
                  <a:gd name="T16" fmla="*/ 4 w 176"/>
                  <a:gd name="T17" fmla="*/ 61 h 117"/>
                  <a:gd name="T18" fmla="*/ 3 w 176"/>
                  <a:gd name="T19" fmla="*/ 63 h 117"/>
                  <a:gd name="T20" fmla="*/ 3 w 176"/>
                  <a:gd name="T21" fmla="*/ 63 h 117"/>
                  <a:gd name="T22" fmla="*/ 2 w 176"/>
                  <a:gd name="T23" fmla="*/ 65 h 117"/>
                  <a:gd name="T24" fmla="*/ 2 w 176"/>
                  <a:gd name="T25" fmla="*/ 66 h 117"/>
                  <a:gd name="T26" fmla="*/ 1 w 176"/>
                  <a:gd name="T27" fmla="*/ 68 h 117"/>
                  <a:gd name="T28" fmla="*/ 1 w 176"/>
                  <a:gd name="T29" fmla="*/ 68 h 117"/>
                  <a:gd name="T30" fmla="*/ 1 w 176"/>
                  <a:gd name="T31" fmla="*/ 70 h 117"/>
                  <a:gd name="T32" fmla="*/ 0 w 176"/>
                  <a:gd name="T33" fmla="*/ 71 h 117"/>
                  <a:gd name="T34" fmla="*/ 0 w 176"/>
                  <a:gd name="T35" fmla="*/ 73 h 117"/>
                  <a:gd name="T36" fmla="*/ 0 w 176"/>
                  <a:gd name="T37" fmla="*/ 73 h 117"/>
                  <a:gd name="T38" fmla="*/ 0 w 176"/>
                  <a:gd name="T39" fmla="*/ 75 h 117"/>
                  <a:gd name="T40" fmla="*/ 0 w 176"/>
                  <a:gd name="T41" fmla="*/ 76 h 117"/>
                  <a:gd name="T42" fmla="*/ 0 w 176"/>
                  <a:gd name="T43" fmla="*/ 78 h 117"/>
                  <a:gd name="T44" fmla="*/ 13 w 176"/>
                  <a:gd name="T45" fmla="*/ 108 h 117"/>
                  <a:gd name="T46" fmla="*/ 20 w 176"/>
                  <a:gd name="T47" fmla="*/ 113 h 117"/>
                  <a:gd name="T48" fmla="*/ 24 w 176"/>
                  <a:gd name="T49" fmla="*/ 114 h 117"/>
                  <a:gd name="T50" fmla="*/ 27 w 176"/>
                  <a:gd name="T51" fmla="*/ 115 h 117"/>
                  <a:gd name="T52" fmla="*/ 30 w 176"/>
                  <a:gd name="T53" fmla="*/ 116 h 117"/>
                  <a:gd name="T54" fmla="*/ 34 w 176"/>
                  <a:gd name="T55" fmla="*/ 117 h 117"/>
                  <a:gd name="T56" fmla="*/ 38 w 176"/>
                  <a:gd name="T57" fmla="*/ 117 h 117"/>
                  <a:gd name="T58" fmla="*/ 42 w 176"/>
                  <a:gd name="T59" fmla="*/ 117 h 117"/>
                  <a:gd name="T60" fmla="*/ 72 w 176"/>
                  <a:gd name="T61" fmla="*/ 117 h 117"/>
                  <a:gd name="T62" fmla="*/ 121 w 176"/>
                  <a:gd name="T63" fmla="*/ 117 h 117"/>
                  <a:gd name="T64" fmla="*/ 123 w 176"/>
                  <a:gd name="T65" fmla="*/ 117 h 117"/>
                  <a:gd name="T66" fmla="*/ 125 w 176"/>
                  <a:gd name="T67" fmla="*/ 117 h 117"/>
                  <a:gd name="T68" fmla="*/ 131 w 176"/>
                  <a:gd name="T69" fmla="*/ 117 h 117"/>
                  <a:gd name="T70" fmla="*/ 144 w 176"/>
                  <a:gd name="T71" fmla="*/ 117 h 117"/>
                  <a:gd name="T72" fmla="*/ 176 w 176"/>
                  <a:gd name="T73" fmla="*/ 84 h 117"/>
                  <a:gd name="T74" fmla="*/ 148 w 176"/>
                  <a:gd name="T75" fmla="*/ 5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17">
                    <a:moveTo>
                      <a:pt x="148" y="51"/>
                    </a:moveTo>
                    <a:cubicBezTo>
                      <a:pt x="148" y="51"/>
                      <a:pt x="148" y="50"/>
                      <a:pt x="148" y="49"/>
                    </a:cubicBezTo>
                    <a:cubicBezTo>
                      <a:pt x="148" y="22"/>
                      <a:pt x="126" y="0"/>
                      <a:pt x="99" y="0"/>
                    </a:cubicBezTo>
                    <a:cubicBezTo>
                      <a:pt x="82" y="0"/>
                      <a:pt x="68" y="9"/>
                      <a:pt x="59" y="22"/>
                    </a:cubicBezTo>
                    <a:cubicBezTo>
                      <a:pt x="55" y="20"/>
                      <a:pt x="50" y="19"/>
                      <a:pt x="46" y="19"/>
                    </a:cubicBezTo>
                    <a:cubicBezTo>
                      <a:pt x="40" y="19"/>
                      <a:pt x="34" y="20"/>
                      <a:pt x="30" y="23"/>
                    </a:cubicBezTo>
                    <a:cubicBezTo>
                      <a:pt x="22" y="28"/>
                      <a:pt x="17" y="37"/>
                      <a:pt x="17" y="46"/>
                    </a:cubicBezTo>
                    <a:cubicBezTo>
                      <a:pt x="12" y="49"/>
                      <a:pt x="8" y="54"/>
                      <a:pt x="5" y="59"/>
                    </a:cubicBezTo>
                    <a:cubicBezTo>
                      <a:pt x="5" y="59"/>
                      <a:pt x="5" y="60"/>
                      <a:pt x="4" y="61"/>
                    </a:cubicBezTo>
                    <a:cubicBezTo>
                      <a:pt x="4" y="62"/>
                      <a:pt x="3" y="62"/>
                      <a:pt x="3" y="63"/>
                    </a:cubicBezTo>
                    <a:cubicBezTo>
                      <a:pt x="3" y="63"/>
                      <a:pt x="3" y="63"/>
                      <a:pt x="3" y="63"/>
                    </a:cubicBezTo>
                    <a:cubicBezTo>
                      <a:pt x="2" y="64"/>
                      <a:pt x="2" y="65"/>
                      <a:pt x="2" y="65"/>
                    </a:cubicBezTo>
                    <a:cubicBezTo>
                      <a:pt x="2" y="66"/>
                      <a:pt x="2" y="66"/>
                      <a:pt x="2" y="66"/>
                    </a:cubicBezTo>
                    <a:cubicBezTo>
                      <a:pt x="2" y="66"/>
                      <a:pt x="1" y="67"/>
                      <a:pt x="1" y="68"/>
                    </a:cubicBezTo>
                    <a:cubicBezTo>
                      <a:pt x="1" y="68"/>
                      <a:pt x="1" y="68"/>
                      <a:pt x="1" y="68"/>
                    </a:cubicBezTo>
                    <a:cubicBezTo>
                      <a:pt x="1" y="69"/>
                      <a:pt x="1" y="69"/>
                      <a:pt x="1" y="70"/>
                    </a:cubicBezTo>
                    <a:cubicBezTo>
                      <a:pt x="0" y="71"/>
                      <a:pt x="0" y="71"/>
                      <a:pt x="0" y="71"/>
                    </a:cubicBezTo>
                    <a:cubicBezTo>
                      <a:pt x="0" y="71"/>
                      <a:pt x="0" y="72"/>
                      <a:pt x="0" y="73"/>
                    </a:cubicBezTo>
                    <a:cubicBezTo>
                      <a:pt x="0" y="73"/>
                      <a:pt x="0" y="73"/>
                      <a:pt x="0" y="73"/>
                    </a:cubicBezTo>
                    <a:cubicBezTo>
                      <a:pt x="0" y="74"/>
                      <a:pt x="0" y="74"/>
                      <a:pt x="0" y="75"/>
                    </a:cubicBezTo>
                    <a:cubicBezTo>
                      <a:pt x="0" y="76"/>
                      <a:pt x="0" y="76"/>
                      <a:pt x="0" y="76"/>
                    </a:cubicBezTo>
                    <a:cubicBezTo>
                      <a:pt x="0" y="77"/>
                      <a:pt x="0" y="78"/>
                      <a:pt x="0" y="78"/>
                    </a:cubicBezTo>
                    <a:cubicBezTo>
                      <a:pt x="0" y="90"/>
                      <a:pt x="5" y="101"/>
                      <a:pt x="13" y="108"/>
                    </a:cubicBezTo>
                    <a:cubicBezTo>
                      <a:pt x="16" y="110"/>
                      <a:pt x="18" y="111"/>
                      <a:pt x="20" y="113"/>
                    </a:cubicBezTo>
                    <a:cubicBezTo>
                      <a:pt x="21" y="113"/>
                      <a:pt x="22" y="114"/>
                      <a:pt x="24" y="114"/>
                    </a:cubicBezTo>
                    <a:cubicBezTo>
                      <a:pt x="25" y="114"/>
                      <a:pt x="26" y="115"/>
                      <a:pt x="27" y="115"/>
                    </a:cubicBezTo>
                    <a:cubicBezTo>
                      <a:pt x="28" y="116"/>
                      <a:pt x="29" y="116"/>
                      <a:pt x="30" y="116"/>
                    </a:cubicBezTo>
                    <a:cubicBezTo>
                      <a:pt x="31" y="117"/>
                      <a:pt x="33" y="117"/>
                      <a:pt x="34" y="117"/>
                    </a:cubicBezTo>
                    <a:cubicBezTo>
                      <a:pt x="35" y="117"/>
                      <a:pt x="37" y="117"/>
                      <a:pt x="38" y="117"/>
                    </a:cubicBezTo>
                    <a:cubicBezTo>
                      <a:pt x="39" y="117"/>
                      <a:pt x="41" y="117"/>
                      <a:pt x="42" y="117"/>
                    </a:cubicBezTo>
                    <a:cubicBezTo>
                      <a:pt x="49" y="117"/>
                      <a:pt x="60" y="117"/>
                      <a:pt x="72" y="117"/>
                    </a:cubicBezTo>
                    <a:cubicBezTo>
                      <a:pt x="90" y="117"/>
                      <a:pt x="110" y="117"/>
                      <a:pt x="121" y="117"/>
                    </a:cubicBezTo>
                    <a:cubicBezTo>
                      <a:pt x="122" y="117"/>
                      <a:pt x="123" y="117"/>
                      <a:pt x="123" y="117"/>
                    </a:cubicBezTo>
                    <a:cubicBezTo>
                      <a:pt x="125" y="117"/>
                      <a:pt x="125" y="117"/>
                      <a:pt x="125" y="117"/>
                    </a:cubicBezTo>
                    <a:cubicBezTo>
                      <a:pt x="126" y="117"/>
                      <a:pt x="129" y="117"/>
                      <a:pt x="131" y="117"/>
                    </a:cubicBezTo>
                    <a:cubicBezTo>
                      <a:pt x="144" y="117"/>
                      <a:pt x="144" y="117"/>
                      <a:pt x="144" y="117"/>
                    </a:cubicBezTo>
                    <a:cubicBezTo>
                      <a:pt x="162" y="117"/>
                      <a:pt x="176" y="102"/>
                      <a:pt x="176" y="84"/>
                    </a:cubicBezTo>
                    <a:cubicBezTo>
                      <a:pt x="176" y="67"/>
                      <a:pt x="164" y="54"/>
                      <a:pt x="148" y="51"/>
                    </a:cubicBezTo>
                  </a:path>
                </a:pathLst>
              </a:custGeom>
              <a:solidFill>
                <a:schemeClr val="bg1"/>
              </a:solidFill>
              <a:ln>
                <a:noFill/>
              </a:ln>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grpSp>
            <p:nvGrpSpPr>
              <p:cNvPr id="8" name="Group 7"/>
              <p:cNvGrpSpPr/>
              <p:nvPr/>
            </p:nvGrpSpPr>
            <p:grpSpPr>
              <a:xfrm>
                <a:off x="9323511" y="5310781"/>
                <a:ext cx="880796" cy="1251417"/>
                <a:chOff x="4410437" y="5171160"/>
                <a:chExt cx="871461" cy="1238332"/>
              </a:xfrm>
            </p:grpSpPr>
            <p:sp>
              <p:nvSpPr>
                <p:cNvPr id="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0"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2"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4"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0"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1"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2"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4"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7"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29"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1"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3"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5"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7"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8"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39"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40"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41"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42"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43"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grpSp>
        </p:grpSp>
        <p:sp>
          <p:nvSpPr>
            <p:cNvPr id="44" name="Freeform 10"/>
            <p:cNvSpPr>
              <a:spLocks noEditPoints="1"/>
            </p:cNvSpPr>
            <p:nvPr/>
          </p:nvSpPr>
          <p:spPr bwMode="black">
            <a:xfrm>
              <a:off x="10341163" y="2662075"/>
              <a:ext cx="2959861" cy="1803958"/>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505050"/>
            </a:solidFill>
            <a:ln>
              <a:noFill/>
            </a:ln>
            <a:extLst/>
          </p:spPr>
          <p:txBody>
            <a:bodyPr vert="horz" wrap="square" lIns="89442" tIns="44721" rIns="89442" bIns="44721" numCol="1" anchor="t" anchorCtr="0" compatLnSpc="1">
              <a:prstTxWarp prst="textNoShape">
                <a:avLst/>
              </a:prstTxWarp>
            </a:bodyPr>
            <a:lstStyle/>
            <a:p>
              <a:pPr defTabSz="894432">
                <a:defRPr/>
              </a:pPr>
              <a:endParaRPr lang="en-US" sz="1859" kern="0">
                <a:solidFill>
                  <a:srgbClr val="FFFFFF"/>
                </a:solidFill>
                <a:latin typeface="Calibri" panose="020F0502020204030204"/>
              </a:endParaRPr>
            </a:p>
          </p:txBody>
        </p:sp>
        <p:sp>
          <p:nvSpPr>
            <p:cNvPr id="45" name="Freeform 11"/>
            <p:cNvSpPr>
              <a:spLocks/>
            </p:cNvSpPr>
            <p:nvPr/>
          </p:nvSpPr>
          <p:spPr bwMode="auto">
            <a:xfrm>
              <a:off x="10234410" y="710899"/>
              <a:ext cx="1687066" cy="1110162"/>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rgbClr val="505050"/>
            </a:solidFill>
            <a:ln>
              <a:noFill/>
            </a:ln>
          </p:spPr>
          <p:txBody>
            <a:bodyPr/>
            <a:lstStyle/>
            <a:p>
              <a:pPr defTabSz="930628">
                <a:defRPr/>
              </a:pPr>
              <a:endParaRPr lang="en-US" sz="1833" kern="0">
                <a:solidFill>
                  <a:srgbClr val="FFFFFF"/>
                </a:solidFill>
                <a:latin typeface="Calibri" panose="020F0502020204030204"/>
              </a:endParaRPr>
            </a:p>
          </p:txBody>
        </p:sp>
        <p:sp>
          <p:nvSpPr>
            <p:cNvPr id="46" name="Trapezoid 45"/>
            <p:cNvSpPr/>
            <p:nvPr/>
          </p:nvSpPr>
          <p:spPr bwMode="auto">
            <a:xfrm rot="5400000">
              <a:off x="1611727" y="2914683"/>
              <a:ext cx="5184435" cy="1599749"/>
            </a:xfrm>
            <a:prstGeom prst="trapezoid">
              <a:avLst>
                <a:gd name="adj" fmla="val 146449"/>
              </a:avLst>
            </a:prstGeom>
            <a:noFill/>
            <a:ln w="19050">
              <a:solidFill>
                <a:schemeClr val="bg1">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9" rIns="0" bIns="45629" numCol="1" rtlCol="0" anchor="ctr" anchorCtr="0" compatLnSpc="1">
              <a:prstTxWarp prst="textNoShape">
                <a:avLst/>
              </a:prstTxWarp>
            </a:bodyPr>
            <a:lstStyle/>
            <a:p>
              <a:pPr algn="ctr" defTabSz="912260" fontAlgn="base">
                <a:spcBef>
                  <a:spcPct val="0"/>
                </a:spcBef>
                <a:spcAft>
                  <a:spcPct val="0"/>
                </a:spcAft>
                <a:defRPr/>
              </a:pPr>
              <a:endParaRPr lang="en-US" sz="1957" kern="0" dirty="0">
                <a:gradFill>
                  <a:gsLst>
                    <a:gs pos="0">
                      <a:srgbClr val="FFFFFF"/>
                    </a:gs>
                    <a:gs pos="100000">
                      <a:srgbClr val="FFFFFF"/>
                    </a:gs>
                  </a:gsLst>
                  <a:lin ang="5400000" scaled="0"/>
                </a:gradFill>
                <a:latin typeface="Calibri" panose="020F0502020204030204"/>
              </a:endParaRPr>
            </a:p>
          </p:txBody>
        </p:sp>
        <p:sp>
          <p:nvSpPr>
            <p:cNvPr id="47" name="Rectangle 46"/>
            <p:cNvSpPr/>
            <p:nvPr/>
          </p:nvSpPr>
          <p:spPr bwMode="auto">
            <a:xfrm>
              <a:off x="3137268" y="2013910"/>
              <a:ext cx="391783" cy="3877515"/>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29" rIns="0" bIns="45629" numCol="1" rtlCol="0" anchor="ctr" anchorCtr="0" compatLnSpc="1">
              <a:prstTxWarp prst="textNoShape">
                <a:avLst/>
              </a:prstTxWarp>
            </a:bodyPr>
            <a:lstStyle/>
            <a:p>
              <a:pPr algn="ctr" defTabSz="912260" fontAlgn="base">
                <a:spcBef>
                  <a:spcPct val="0"/>
                </a:spcBef>
                <a:spcAft>
                  <a:spcPct val="0"/>
                </a:spcAft>
                <a:defRPr/>
              </a:pPr>
              <a:endParaRPr lang="en-US" sz="1957" kern="0" dirty="0">
                <a:gradFill>
                  <a:gsLst>
                    <a:gs pos="0">
                      <a:srgbClr val="FFFFFF"/>
                    </a:gs>
                    <a:gs pos="100000">
                      <a:srgbClr val="FFFFFF"/>
                    </a:gs>
                  </a:gsLst>
                  <a:lin ang="5400000" scaled="0"/>
                </a:gradFill>
                <a:latin typeface="Calibri" panose="020F0502020204030204"/>
              </a:endParaRPr>
            </a:p>
          </p:txBody>
        </p:sp>
        <p:sp>
          <p:nvSpPr>
            <p:cNvPr id="52" name="TextBox 51"/>
            <p:cNvSpPr txBox="1"/>
            <p:nvPr/>
          </p:nvSpPr>
          <p:spPr>
            <a:xfrm>
              <a:off x="4692377" y="4302146"/>
              <a:ext cx="1730760" cy="1338364"/>
            </a:xfrm>
            <a:prstGeom prst="rect">
              <a:avLst/>
            </a:prstGeom>
            <a:noFill/>
          </p:spPr>
          <p:txBody>
            <a:bodyPr wrap="square" rtlCol="0">
              <a:spAutoFit/>
            </a:bodyPr>
            <a:lstStyle/>
            <a:p>
              <a:pPr algn="ctr" defTabSz="894432">
                <a:defRPr/>
              </a:pPr>
              <a:r>
                <a:rPr lang="en-US" sz="1762" kern="0" dirty="0">
                  <a:solidFill>
                    <a:srgbClr val="505050"/>
                  </a:solidFill>
                  <a:latin typeface="Calibri" panose="020F0502020204030204"/>
                  <a:cs typeface="Segoe UI Light" panose="020B0502040204020203" pitchFamily="34" charset="0"/>
                </a:rPr>
                <a:t>Allow</a:t>
              </a:r>
            </a:p>
            <a:p>
              <a:pPr algn="ctr" defTabSz="894432">
                <a:defRPr/>
              </a:pPr>
              <a:r>
                <a:rPr lang="en-US" sz="1762" kern="0" dirty="0">
                  <a:solidFill>
                    <a:srgbClr val="505050"/>
                  </a:solidFill>
                  <a:latin typeface="Calibri" panose="020F0502020204030204"/>
                  <a:cs typeface="Segoe UI Light" panose="020B0502040204020203" pitchFamily="34" charset="0"/>
                </a:rPr>
                <a:t>Block</a:t>
              </a:r>
            </a:p>
            <a:p>
              <a:pPr algn="ctr" defTabSz="894432">
                <a:defRPr/>
              </a:pPr>
              <a:r>
                <a:rPr lang="en-US" sz="1762" kern="0" dirty="0">
                  <a:solidFill>
                    <a:srgbClr val="505050"/>
                  </a:solidFill>
                  <a:latin typeface="Calibri" panose="020F0502020204030204"/>
                  <a:cs typeface="Segoe UI Light" panose="020B0502040204020203" pitchFamily="34" charset="0"/>
                </a:rPr>
                <a:t>MFA</a:t>
              </a:r>
            </a:p>
            <a:p>
              <a:pPr algn="ctr" defTabSz="894432">
                <a:defRPr/>
              </a:pPr>
              <a:r>
                <a:rPr lang="en-US" sz="1762" kern="0" dirty="0">
                  <a:solidFill>
                    <a:srgbClr val="505050"/>
                  </a:solidFill>
                  <a:latin typeface="Calibri" panose="020F0502020204030204"/>
                  <a:cs typeface="Segoe UI Light" panose="020B0502040204020203" pitchFamily="34" charset="0"/>
                </a:rPr>
                <a:t>Enroll</a:t>
              </a:r>
            </a:p>
          </p:txBody>
        </p:sp>
        <p:cxnSp>
          <p:nvCxnSpPr>
            <p:cNvPr id="53" name="Straight Arrow Connector 52"/>
            <p:cNvCxnSpPr/>
            <p:nvPr/>
          </p:nvCxnSpPr>
          <p:spPr>
            <a:xfrm flipV="1">
              <a:off x="6410141" y="2573260"/>
              <a:ext cx="1262248" cy="669379"/>
            </a:xfrm>
            <a:prstGeom prst="straightConnector1">
              <a:avLst/>
            </a:prstGeom>
            <a:noFill/>
            <a:ln w="25400" cap="flat" cmpd="sng" algn="ctr">
              <a:solidFill>
                <a:srgbClr val="3FBDE5"/>
              </a:solidFill>
              <a:prstDash val="dash"/>
              <a:tailEnd type="triangle"/>
            </a:ln>
            <a:effectLst/>
          </p:spPr>
        </p:cxnSp>
        <p:cxnSp>
          <p:nvCxnSpPr>
            <p:cNvPr id="54" name="Straight Arrow Connector 53"/>
            <p:cNvCxnSpPr/>
            <p:nvPr/>
          </p:nvCxnSpPr>
          <p:spPr>
            <a:xfrm flipV="1">
              <a:off x="6501245" y="3613500"/>
              <a:ext cx="1799300" cy="34958"/>
            </a:xfrm>
            <a:prstGeom prst="straightConnector1">
              <a:avLst/>
            </a:prstGeom>
            <a:noFill/>
            <a:ln w="25400" cap="flat" cmpd="sng" algn="ctr">
              <a:solidFill>
                <a:srgbClr val="2BAEE4"/>
              </a:solidFill>
              <a:prstDash val="dash"/>
              <a:tailEnd type="triangle"/>
            </a:ln>
            <a:effectLst/>
          </p:spPr>
        </p:cxnSp>
        <p:cxnSp>
          <p:nvCxnSpPr>
            <p:cNvPr id="55" name="Straight Arrow Connector 54"/>
            <p:cNvCxnSpPr/>
            <p:nvPr/>
          </p:nvCxnSpPr>
          <p:spPr>
            <a:xfrm>
              <a:off x="6430535" y="4019317"/>
              <a:ext cx="1648869" cy="1039232"/>
            </a:xfrm>
            <a:prstGeom prst="straightConnector1">
              <a:avLst/>
            </a:prstGeom>
            <a:noFill/>
            <a:ln w="25400" cap="flat" cmpd="sng" algn="ctr">
              <a:solidFill>
                <a:srgbClr val="2BAEE4"/>
              </a:solidFill>
              <a:prstDash val="dash"/>
              <a:tailEnd type="triangle"/>
            </a:ln>
            <a:effectLst/>
          </p:spPr>
        </p:cxnSp>
        <p:grpSp>
          <p:nvGrpSpPr>
            <p:cNvPr id="56" name="Group 55"/>
            <p:cNvGrpSpPr/>
            <p:nvPr/>
          </p:nvGrpSpPr>
          <p:grpSpPr>
            <a:xfrm>
              <a:off x="4799790" y="3162238"/>
              <a:ext cx="1515934" cy="952316"/>
              <a:chOff x="4361147" y="3205245"/>
              <a:chExt cx="1546551" cy="971550"/>
            </a:xfrm>
          </p:grpSpPr>
          <p:sp>
            <p:nvSpPr>
              <p:cNvPr id="57" name="Rounded Rectangle 74"/>
              <p:cNvSpPr/>
              <p:nvPr/>
            </p:nvSpPr>
            <p:spPr>
              <a:xfrm>
                <a:off x="4569299" y="3205245"/>
                <a:ext cx="1143758" cy="971550"/>
              </a:xfrm>
              <a:prstGeom prst="roundRect">
                <a:avLst>
                  <a:gd name="adj" fmla="val 11745"/>
                </a:avLst>
              </a:prstGeom>
              <a:solidFill>
                <a:srgbClr val="3F3F3F">
                  <a:lumMod val="9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894432">
                  <a:defRPr/>
                </a:pPr>
                <a:endParaRPr lang="en-US" sz="1860" kern="0">
                  <a:solidFill>
                    <a:srgbClr val="EFEFEF"/>
                  </a:solidFill>
                  <a:latin typeface="Calibri" panose="020F0502020204030204"/>
                </a:endParaRPr>
              </a:p>
            </p:txBody>
          </p:sp>
          <p:sp>
            <p:nvSpPr>
              <p:cNvPr id="58" name="Freeform 21"/>
              <p:cNvSpPr>
                <a:spLocks noEditPoints="1"/>
              </p:cNvSpPr>
              <p:nvPr/>
            </p:nvSpPr>
            <p:spPr bwMode="black">
              <a:xfrm>
                <a:off x="4736300" y="3313594"/>
                <a:ext cx="821170" cy="769857"/>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527" tIns="40264" rIns="80527" bIns="40264" numCol="1" anchor="t" anchorCtr="0" compatLnSpc="1">
                <a:prstTxWarp prst="textNoShape">
                  <a:avLst/>
                </a:prstTxWarp>
              </a:bodyPr>
              <a:lstStyle/>
              <a:p>
                <a:pPr defTabSz="894432">
                  <a:defRPr/>
                </a:pPr>
                <a:endParaRPr lang="en-US" sz="1564" kern="0">
                  <a:solidFill>
                    <a:srgbClr val="EFEFEF"/>
                  </a:solidFill>
                  <a:latin typeface="Calibri" panose="020F0502020204030204"/>
                </a:endParaRPr>
              </a:p>
            </p:txBody>
          </p:sp>
          <p:sp>
            <p:nvSpPr>
              <p:cNvPr id="59" name="Isosceles Triangle 58"/>
              <p:cNvSpPr/>
              <p:nvPr/>
            </p:nvSpPr>
            <p:spPr bwMode="auto">
              <a:xfrm>
                <a:off x="4704134" y="3211265"/>
                <a:ext cx="833209" cy="723605"/>
              </a:xfrm>
              <a:prstGeom prst="triangle">
                <a:avLst/>
              </a:prstGeom>
              <a:noFill/>
              <a:ln w="9525" cap="flat" cmpd="sng" algn="ctr">
                <a:noFill/>
                <a:prstDash val="solid"/>
                <a:headEnd type="none" w="med" len="med"/>
                <a:tailEnd type="none" w="med" len="med"/>
              </a:ln>
              <a:effectLst/>
            </p:spPr>
            <p:txBody>
              <a:bodyPr vert="horz" wrap="square" lIns="89438" tIns="44720" rIns="89438" bIns="44720" numCol="1" rtlCol="0" anchor="ctr" anchorCtr="0" compatLnSpc="1">
                <a:prstTxWarp prst="textNoShape">
                  <a:avLst/>
                </a:prstTxWarp>
              </a:bodyPr>
              <a:lstStyle/>
              <a:p>
                <a:pPr algn="ctr" defTabSz="894017">
                  <a:defRPr/>
                </a:pPr>
                <a:endParaRPr lang="en-US" sz="2152" kern="0" dirty="0">
                  <a:solidFill>
                    <a:srgbClr val="EFEFEF"/>
                  </a:solidFill>
                  <a:latin typeface="Calibri" panose="020F0502020204030204"/>
                  <a:ea typeface="Segoe UI" pitchFamily="34" charset="0"/>
                  <a:cs typeface="Segoe UI" pitchFamily="34" charset="0"/>
                </a:endParaRPr>
              </a:p>
            </p:txBody>
          </p:sp>
          <p:sp>
            <p:nvSpPr>
              <p:cNvPr id="60" name="Right Bracket 59"/>
              <p:cNvSpPr/>
              <p:nvPr/>
            </p:nvSpPr>
            <p:spPr>
              <a:xfrm>
                <a:off x="5613489" y="3205245"/>
                <a:ext cx="294209" cy="967780"/>
              </a:xfrm>
              <a:prstGeom prst="rightBracket">
                <a:avLst>
                  <a:gd name="adj" fmla="val 163298"/>
                </a:avLst>
              </a:prstGeom>
              <a:solidFill>
                <a:srgbClr val="F2F2F2">
                  <a:lumMod val="25000"/>
                </a:srgbClr>
              </a:solidFill>
              <a:ln w="38100" cap="flat" cmpd="sng" algn="ctr">
                <a:solidFill>
                  <a:srgbClr val="FFFFFF"/>
                </a:solidFill>
                <a:prstDash val="solid"/>
              </a:ln>
              <a:effectLst/>
            </p:spPr>
            <p:txBody>
              <a:bodyPr rtlCol="0" anchor="ctr"/>
              <a:lstStyle/>
              <a:p>
                <a:pPr algn="ctr" defTabSz="894432">
                  <a:defRPr/>
                </a:pPr>
                <a:endParaRPr lang="en-US" sz="1860" kern="0">
                  <a:solidFill>
                    <a:srgbClr val="EFEFEF"/>
                  </a:solidFill>
                  <a:latin typeface="Calibri" panose="020F0502020204030204"/>
                </a:endParaRPr>
              </a:p>
            </p:txBody>
          </p:sp>
          <p:sp>
            <p:nvSpPr>
              <p:cNvPr id="61" name="Right Bracket 60"/>
              <p:cNvSpPr/>
              <p:nvPr/>
            </p:nvSpPr>
            <p:spPr>
              <a:xfrm rot="10800000">
                <a:off x="4361147" y="3212153"/>
                <a:ext cx="294209" cy="960872"/>
              </a:xfrm>
              <a:prstGeom prst="rightBracket">
                <a:avLst>
                  <a:gd name="adj" fmla="val 163298"/>
                </a:avLst>
              </a:prstGeom>
              <a:solidFill>
                <a:srgbClr val="F2F2F2">
                  <a:lumMod val="25000"/>
                </a:srgbClr>
              </a:solidFill>
              <a:ln w="38100" cap="flat" cmpd="sng" algn="ctr">
                <a:solidFill>
                  <a:srgbClr val="FFFFFF"/>
                </a:solidFill>
                <a:prstDash val="solid"/>
              </a:ln>
              <a:effectLst/>
            </p:spPr>
            <p:txBody>
              <a:bodyPr rtlCol="0" anchor="ctr"/>
              <a:lstStyle/>
              <a:p>
                <a:pPr algn="ctr" defTabSz="894432">
                  <a:defRPr/>
                </a:pPr>
                <a:endParaRPr lang="en-US" sz="1860" kern="0">
                  <a:solidFill>
                    <a:srgbClr val="EFEFEF"/>
                  </a:solidFill>
                  <a:latin typeface="Calibri" panose="020F0502020204030204"/>
                </a:endParaRPr>
              </a:p>
            </p:txBody>
          </p:sp>
        </p:grpSp>
        <p:pic>
          <p:nvPicPr>
            <p:cNvPr id="62" name="Picture 61"/>
            <p:cNvPicPr>
              <a:picLocks noChangeAspect="1"/>
            </p:cNvPicPr>
            <p:nvPr/>
          </p:nvPicPr>
          <p:blipFill>
            <a:blip r:embed="rId3"/>
            <a:stretch>
              <a:fillRect/>
            </a:stretch>
          </p:blipFill>
          <p:spPr>
            <a:xfrm>
              <a:off x="4923257" y="1874407"/>
              <a:ext cx="1268996" cy="1268996"/>
            </a:xfrm>
            <a:prstGeom prst="rect">
              <a:avLst/>
            </a:prstGeom>
          </p:spPr>
        </p:pic>
        <p:grpSp>
          <p:nvGrpSpPr>
            <p:cNvPr id="63" name="Group 62"/>
            <p:cNvGrpSpPr/>
            <p:nvPr/>
          </p:nvGrpSpPr>
          <p:grpSpPr>
            <a:xfrm>
              <a:off x="2469054" y="1022259"/>
              <a:ext cx="820751" cy="1179882"/>
              <a:chOff x="1609726" y="2506663"/>
              <a:chExt cx="1614487" cy="2320925"/>
            </a:xfrm>
          </p:grpSpPr>
          <p:sp>
            <p:nvSpPr>
              <p:cNvPr id="64"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65"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66"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67"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68"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69"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0"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1"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2"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3"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4"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5"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6"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7"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8"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79"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0"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1"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2"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3"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4"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5"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6"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7"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8"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89"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0"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1"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2"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3"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4"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5"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6"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7"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98"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pic>
            <p:nvPicPr>
              <p:cNvPr id="99" name="Picture 2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3"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4"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5"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6"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7"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8"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09"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0"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1"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2"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3"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4"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5"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6"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7"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8"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19"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0"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1"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2"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3"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4"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5"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6"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7"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8"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29"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0"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1"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2"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3"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4"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35"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grpSp>
        <p:pic>
          <p:nvPicPr>
            <p:cNvPr id="136" name="Picture 135"/>
            <p:cNvPicPr>
              <a:picLocks noChangeAspect="1"/>
            </p:cNvPicPr>
            <p:nvPr/>
          </p:nvPicPr>
          <p:blipFill>
            <a:blip r:embed="rId7"/>
            <a:stretch>
              <a:fillRect/>
            </a:stretch>
          </p:blipFill>
          <p:spPr>
            <a:xfrm>
              <a:off x="1929701" y="2635241"/>
              <a:ext cx="1414067" cy="725738"/>
            </a:xfrm>
            <a:prstGeom prst="rect">
              <a:avLst/>
            </a:prstGeom>
          </p:spPr>
        </p:pic>
        <p:pic>
          <p:nvPicPr>
            <p:cNvPr id="137" name="Picture 136"/>
            <p:cNvPicPr>
              <a:picLocks noChangeAspect="1"/>
            </p:cNvPicPr>
            <p:nvPr/>
          </p:nvPicPr>
          <p:blipFill>
            <a:blip r:embed="rId8"/>
            <a:stretch>
              <a:fillRect/>
            </a:stretch>
          </p:blipFill>
          <p:spPr>
            <a:xfrm>
              <a:off x="2333933" y="3027881"/>
              <a:ext cx="330493" cy="566559"/>
            </a:xfrm>
            <a:prstGeom prst="rect">
              <a:avLst/>
            </a:prstGeom>
          </p:spPr>
        </p:pic>
        <p:pic>
          <p:nvPicPr>
            <p:cNvPr id="138" name="Picture 137"/>
            <p:cNvPicPr>
              <a:picLocks noChangeAspect="1"/>
            </p:cNvPicPr>
            <p:nvPr/>
          </p:nvPicPr>
          <p:blipFill>
            <a:blip r:embed="rId9"/>
            <a:stretch>
              <a:fillRect/>
            </a:stretch>
          </p:blipFill>
          <p:spPr>
            <a:xfrm>
              <a:off x="2883179" y="2771005"/>
              <a:ext cx="520893" cy="725738"/>
            </a:xfrm>
            <a:prstGeom prst="rect">
              <a:avLst/>
            </a:prstGeom>
          </p:spPr>
        </p:pic>
        <p:grpSp>
          <p:nvGrpSpPr>
            <p:cNvPr id="139" name="Group 15"/>
            <p:cNvGrpSpPr>
              <a:grpSpLocks/>
            </p:cNvGrpSpPr>
            <p:nvPr/>
          </p:nvGrpSpPr>
          <p:grpSpPr bwMode="auto">
            <a:xfrm>
              <a:off x="2290773" y="4416785"/>
              <a:ext cx="562718" cy="563878"/>
              <a:chOff x="6486765" y="4038601"/>
              <a:chExt cx="769794" cy="771574"/>
            </a:xfrm>
          </p:grpSpPr>
          <p:sp>
            <p:nvSpPr>
              <p:cNvPr id="140" name="Oval 7"/>
              <p:cNvSpPr>
                <a:spLocks noChangeArrowheads="1"/>
              </p:cNvSpPr>
              <p:nvPr/>
            </p:nvSpPr>
            <p:spPr bwMode="auto">
              <a:xfrm>
                <a:off x="6486765" y="4038601"/>
                <a:ext cx="769794" cy="771574"/>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1" name="Freeform 8"/>
              <p:cNvSpPr>
                <a:spLocks/>
              </p:cNvSpPr>
              <p:nvPr/>
            </p:nvSpPr>
            <p:spPr bwMode="auto">
              <a:xfrm>
                <a:off x="6666119" y="4306906"/>
                <a:ext cx="206336" cy="352447"/>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2" name="Freeform 9"/>
              <p:cNvSpPr>
                <a:spLocks/>
              </p:cNvSpPr>
              <p:nvPr/>
            </p:nvSpPr>
            <p:spPr bwMode="auto">
              <a:xfrm>
                <a:off x="6666119" y="4306906"/>
                <a:ext cx="206336" cy="352447"/>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3" name="Freeform 10"/>
              <p:cNvSpPr>
                <a:spLocks/>
              </p:cNvSpPr>
              <p:nvPr/>
            </p:nvSpPr>
            <p:spPr bwMode="auto">
              <a:xfrm>
                <a:off x="6872456" y="4306906"/>
                <a:ext cx="204749" cy="352447"/>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4" name="Freeform 11"/>
              <p:cNvSpPr>
                <a:spLocks/>
              </p:cNvSpPr>
              <p:nvPr/>
            </p:nvSpPr>
            <p:spPr bwMode="auto">
              <a:xfrm>
                <a:off x="6667706" y="4187835"/>
                <a:ext cx="409498" cy="236553"/>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5" name="Freeform 18"/>
              <p:cNvSpPr>
                <a:spLocks/>
              </p:cNvSpPr>
              <p:nvPr/>
            </p:nvSpPr>
            <p:spPr bwMode="auto">
              <a:xfrm>
                <a:off x="6666119" y="4537108"/>
                <a:ext cx="4761" cy="7939"/>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grpSp>
        <p:grpSp>
          <p:nvGrpSpPr>
            <p:cNvPr id="146" name="Group 79"/>
            <p:cNvGrpSpPr>
              <a:grpSpLocks/>
            </p:cNvGrpSpPr>
            <p:nvPr/>
          </p:nvGrpSpPr>
          <p:grpSpPr bwMode="auto">
            <a:xfrm>
              <a:off x="2865833" y="4088434"/>
              <a:ext cx="510508" cy="656699"/>
              <a:chOff x="5444103" y="1382982"/>
              <a:chExt cx="698426" cy="898407"/>
            </a:xfrm>
          </p:grpSpPr>
          <p:sp>
            <p:nvSpPr>
              <p:cNvPr id="147" name="Freeform 18"/>
              <p:cNvSpPr>
                <a:spLocks/>
              </p:cNvSpPr>
              <p:nvPr/>
            </p:nvSpPr>
            <p:spPr bwMode="auto">
              <a:xfrm>
                <a:off x="6136180" y="2270278"/>
                <a:ext cx="6349" cy="11111"/>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8" name="Oval 12"/>
              <p:cNvSpPr>
                <a:spLocks noChangeArrowheads="1"/>
              </p:cNvSpPr>
              <p:nvPr/>
            </p:nvSpPr>
            <p:spPr bwMode="auto">
              <a:xfrm>
                <a:off x="5444103" y="1382982"/>
                <a:ext cx="692077" cy="696821"/>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49" name="Freeform 13"/>
              <p:cNvSpPr>
                <a:spLocks/>
              </p:cNvSpPr>
              <p:nvPr/>
            </p:nvSpPr>
            <p:spPr bwMode="auto">
              <a:xfrm>
                <a:off x="5604423" y="1624250"/>
                <a:ext cx="188893" cy="317458"/>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50" name="Freeform 14"/>
              <p:cNvSpPr>
                <a:spLocks/>
              </p:cNvSpPr>
              <p:nvPr/>
            </p:nvSpPr>
            <p:spPr bwMode="auto">
              <a:xfrm>
                <a:off x="5790141" y="1624250"/>
                <a:ext cx="185717" cy="317458"/>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51" name="Freeform 15"/>
              <p:cNvSpPr>
                <a:spLocks/>
              </p:cNvSpPr>
              <p:nvPr/>
            </p:nvSpPr>
            <p:spPr bwMode="auto">
              <a:xfrm>
                <a:off x="5604423" y="1519489"/>
                <a:ext cx="371436" cy="212697"/>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grpSp>
        <p:grpSp>
          <p:nvGrpSpPr>
            <p:cNvPr id="152" name="Group 76"/>
            <p:cNvGrpSpPr>
              <a:grpSpLocks/>
            </p:cNvGrpSpPr>
            <p:nvPr/>
          </p:nvGrpSpPr>
          <p:grpSpPr bwMode="auto">
            <a:xfrm>
              <a:off x="2040785" y="3875157"/>
              <a:ext cx="623052" cy="626532"/>
              <a:chOff x="6159088" y="4857080"/>
              <a:chExt cx="852262" cy="858268"/>
            </a:xfrm>
          </p:grpSpPr>
          <p:sp>
            <p:nvSpPr>
              <p:cNvPr id="153" name="Freeform 16"/>
              <p:cNvSpPr>
                <a:spLocks/>
              </p:cNvSpPr>
              <p:nvPr/>
            </p:nvSpPr>
            <p:spPr bwMode="auto">
              <a:xfrm>
                <a:off x="6159088" y="4857080"/>
                <a:ext cx="852262" cy="858268"/>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54" name="Freeform 19"/>
              <p:cNvSpPr>
                <a:spLocks/>
              </p:cNvSpPr>
              <p:nvPr/>
            </p:nvSpPr>
            <p:spPr bwMode="auto">
              <a:xfrm>
                <a:off x="6357473" y="5155884"/>
                <a:ext cx="228539" cy="3909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55" name="Freeform 20"/>
              <p:cNvSpPr>
                <a:spLocks/>
              </p:cNvSpPr>
              <p:nvPr/>
            </p:nvSpPr>
            <p:spPr bwMode="auto">
              <a:xfrm>
                <a:off x="6586013" y="5155884"/>
                <a:ext cx="228539" cy="3909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sp>
            <p:nvSpPr>
              <p:cNvPr id="156" name="Freeform 21"/>
              <p:cNvSpPr>
                <a:spLocks/>
              </p:cNvSpPr>
              <p:nvPr/>
            </p:nvSpPr>
            <p:spPr bwMode="auto">
              <a:xfrm>
                <a:off x="6357473" y="5023966"/>
                <a:ext cx="457079" cy="260659"/>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0628">
                  <a:defRPr/>
                </a:pPr>
                <a:endParaRPr lang="en-US" sz="1833" kern="0">
                  <a:solidFill>
                    <a:srgbClr val="FFFFFF"/>
                  </a:solidFill>
                  <a:latin typeface="Calibri" panose="020F0502020204030204"/>
                </a:endParaRPr>
              </a:p>
            </p:txBody>
          </p:sp>
        </p:grpSp>
        <p:grpSp>
          <p:nvGrpSpPr>
            <p:cNvPr id="157" name="Group 156"/>
            <p:cNvGrpSpPr/>
            <p:nvPr/>
          </p:nvGrpSpPr>
          <p:grpSpPr>
            <a:xfrm>
              <a:off x="2610283" y="5163174"/>
              <a:ext cx="756637" cy="1075014"/>
              <a:chOff x="4410437" y="5171160"/>
              <a:chExt cx="871461" cy="1238332"/>
            </a:xfrm>
          </p:grpSpPr>
          <p:sp>
            <p:nvSpPr>
              <p:cNvPr id="158"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59"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0"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1"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2"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3"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4"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5"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6"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7"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8"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69"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0"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1"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2"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3"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4"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5"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6"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7"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8"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79"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0"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1"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2"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3"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4"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5"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6"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7"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8"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89"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90"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91"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sp>
            <p:nvSpPr>
              <p:cNvPr id="192"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452" tIns="44726" rIns="89452" bIns="44726" numCol="1" anchor="t" anchorCtr="0" compatLnSpc="1">
                <a:prstTxWarp prst="textNoShape">
                  <a:avLst/>
                </a:prstTxWarp>
              </a:bodyPr>
              <a:lstStyle/>
              <a:p>
                <a:pPr defTabSz="911404" fontAlgn="base">
                  <a:spcBef>
                    <a:spcPct val="0"/>
                  </a:spcBef>
                  <a:spcAft>
                    <a:spcPct val="0"/>
                  </a:spcAft>
                  <a:defRPr/>
                </a:pPr>
                <a:endParaRPr lang="en-US" sz="1762" kern="0">
                  <a:solidFill>
                    <a:srgbClr val="505050"/>
                  </a:solidFill>
                  <a:latin typeface="Calibri" panose="020F0502020204030204"/>
                  <a:ea typeface="ＭＳ Ｐゴシック" charset="0"/>
                </a:endParaRPr>
              </a:p>
            </p:txBody>
          </p:sp>
        </p:grpSp>
        <p:grpSp>
          <p:nvGrpSpPr>
            <p:cNvPr id="193" name="Group 59"/>
            <p:cNvGrpSpPr>
              <a:grpSpLocks noChangeAspect="1"/>
            </p:cNvGrpSpPr>
            <p:nvPr/>
          </p:nvGrpSpPr>
          <p:grpSpPr bwMode="auto">
            <a:xfrm>
              <a:off x="2046152" y="5857069"/>
              <a:ext cx="792041" cy="449704"/>
              <a:chOff x="3187" y="3861"/>
              <a:chExt cx="509" cy="289"/>
            </a:xfrm>
          </p:grpSpPr>
          <p:sp>
            <p:nvSpPr>
              <p:cNvPr id="194" name="Rectangle 60"/>
              <p:cNvSpPr>
                <a:spLocks noChangeArrowheads="1"/>
              </p:cNvSpPr>
              <p:nvPr/>
            </p:nvSpPr>
            <p:spPr bwMode="auto">
              <a:xfrm>
                <a:off x="3284" y="3890"/>
                <a:ext cx="309" cy="9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95" name="Freeform 61"/>
              <p:cNvSpPr>
                <a:spLocks/>
              </p:cNvSpPr>
              <p:nvPr/>
            </p:nvSpPr>
            <p:spPr bwMode="auto">
              <a:xfrm>
                <a:off x="3255" y="3902"/>
                <a:ext cx="373" cy="248"/>
              </a:xfrm>
              <a:custGeom>
                <a:avLst/>
                <a:gdLst>
                  <a:gd name="T0" fmla="*/ 373 w 373"/>
                  <a:gd name="T1" fmla="*/ 94 h 248"/>
                  <a:gd name="T2" fmla="*/ 186 w 373"/>
                  <a:gd name="T3" fmla="*/ 0 h 248"/>
                  <a:gd name="T4" fmla="*/ 0 w 373"/>
                  <a:gd name="T5" fmla="*/ 94 h 248"/>
                  <a:gd name="T6" fmla="*/ 0 w 373"/>
                  <a:gd name="T7" fmla="*/ 248 h 248"/>
                  <a:gd name="T8" fmla="*/ 373 w 373"/>
                  <a:gd name="T9" fmla="*/ 248 h 248"/>
                  <a:gd name="T10" fmla="*/ 373 w 373"/>
                  <a:gd name="T11" fmla="*/ 94 h 248"/>
                </a:gdLst>
                <a:ahLst/>
                <a:cxnLst>
                  <a:cxn ang="0">
                    <a:pos x="T0" y="T1"/>
                  </a:cxn>
                  <a:cxn ang="0">
                    <a:pos x="T2" y="T3"/>
                  </a:cxn>
                  <a:cxn ang="0">
                    <a:pos x="T4" y="T5"/>
                  </a:cxn>
                  <a:cxn ang="0">
                    <a:pos x="T6" y="T7"/>
                  </a:cxn>
                  <a:cxn ang="0">
                    <a:pos x="T8" y="T9"/>
                  </a:cxn>
                  <a:cxn ang="0">
                    <a:pos x="T10" y="T11"/>
                  </a:cxn>
                </a:cxnLst>
                <a:rect l="0" t="0" r="r" b="b"/>
                <a:pathLst>
                  <a:path w="373" h="248">
                    <a:moveTo>
                      <a:pt x="373" y="94"/>
                    </a:moveTo>
                    <a:lnTo>
                      <a:pt x="186" y="0"/>
                    </a:lnTo>
                    <a:lnTo>
                      <a:pt x="0" y="94"/>
                    </a:lnTo>
                    <a:lnTo>
                      <a:pt x="0" y="248"/>
                    </a:lnTo>
                    <a:lnTo>
                      <a:pt x="373" y="248"/>
                    </a:lnTo>
                    <a:lnTo>
                      <a:pt x="373" y="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96" name="Freeform 62"/>
              <p:cNvSpPr>
                <a:spLocks/>
              </p:cNvSpPr>
              <p:nvPr/>
            </p:nvSpPr>
            <p:spPr bwMode="auto">
              <a:xfrm>
                <a:off x="3187" y="3861"/>
                <a:ext cx="254" cy="135"/>
              </a:xfrm>
              <a:custGeom>
                <a:avLst/>
                <a:gdLst>
                  <a:gd name="T0" fmla="*/ 68 w 254"/>
                  <a:gd name="T1" fmla="*/ 135 h 135"/>
                  <a:gd name="T2" fmla="*/ 0 w 254"/>
                  <a:gd name="T3" fmla="*/ 135 h 135"/>
                  <a:gd name="T4" fmla="*/ 254 w 254"/>
                  <a:gd name="T5" fmla="*/ 0 h 135"/>
                  <a:gd name="T6" fmla="*/ 254 w 254"/>
                  <a:gd name="T7" fmla="*/ 41 h 135"/>
                  <a:gd name="T8" fmla="*/ 68 w 254"/>
                  <a:gd name="T9" fmla="*/ 135 h 135"/>
                </a:gdLst>
                <a:ahLst/>
                <a:cxnLst>
                  <a:cxn ang="0">
                    <a:pos x="T0" y="T1"/>
                  </a:cxn>
                  <a:cxn ang="0">
                    <a:pos x="T2" y="T3"/>
                  </a:cxn>
                  <a:cxn ang="0">
                    <a:pos x="T4" y="T5"/>
                  </a:cxn>
                  <a:cxn ang="0">
                    <a:pos x="T6" y="T7"/>
                  </a:cxn>
                  <a:cxn ang="0">
                    <a:pos x="T8" y="T9"/>
                  </a:cxn>
                </a:cxnLst>
                <a:rect l="0" t="0" r="r" b="b"/>
                <a:pathLst>
                  <a:path w="254" h="135">
                    <a:moveTo>
                      <a:pt x="68" y="135"/>
                    </a:moveTo>
                    <a:lnTo>
                      <a:pt x="0" y="135"/>
                    </a:lnTo>
                    <a:lnTo>
                      <a:pt x="254" y="0"/>
                    </a:lnTo>
                    <a:lnTo>
                      <a:pt x="254" y="41"/>
                    </a:lnTo>
                    <a:lnTo>
                      <a:pt x="68" y="13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97" name="Freeform 63"/>
              <p:cNvSpPr>
                <a:spLocks/>
              </p:cNvSpPr>
              <p:nvPr/>
            </p:nvSpPr>
            <p:spPr bwMode="auto">
              <a:xfrm>
                <a:off x="3441" y="3861"/>
                <a:ext cx="255" cy="135"/>
              </a:xfrm>
              <a:custGeom>
                <a:avLst/>
                <a:gdLst>
                  <a:gd name="T0" fmla="*/ 187 w 255"/>
                  <a:gd name="T1" fmla="*/ 135 h 135"/>
                  <a:gd name="T2" fmla="*/ 255 w 255"/>
                  <a:gd name="T3" fmla="*/ 135 h 135"/>
                  <a:gd name="T4" fmla="*/ 0 w 255"/>
                  <a:gd name="T5" fmla="*/ 0 h 135"/>
                  <a:gd name="T6" fmla="*/ 0 w 255"/>
                  <a:gd name="T7" fmla="*/ 41 h 135"/>
                  <a:gd name="T8" fmla="*/ 187 w 255"/>
                  <a:gd name="T9" fmla="*/ 135 h 135"/>
                </a:gdLst>
                <a:ahLst/>
                <a:cxnLst>
                  <a:cxn ang="0">
                    <a:pos x="T0" y="T1"/>
                  </a:cxn>
                  <a:cxn ang="0">
                    <a:pos x="T2" y="T3"/>
                  </a:cxn>
                  <a:cxn ang="0">
                    <a:pos x="T4" y="T5"/>
                  </a:cxn>
                  <a:cxn ang="0">
                    <a:pos x="T6" y="T7"/>
                  </a:cxn>
                  <a:cxn ang="0">
                    <a:pos x="T8" y="T9"/>
                  </a:cxn>
                </a:cxnLst>
                <a:rect l="0" t="0" r="r" b="b"/>
                <a:pathLst>
                  <a:path w="255" h="135">
                    <a:moveTo>
                      <a:pt x="187" y="135"/>
                    </a:moveTo>
                    <a:lnTo>
                      <a:pt x="255" y="135"/>
                    </a:lnTo>
                    <a:lnTo>
                      <a:pt x="0" y="0"/>
                    </a:lnTo>
                    <a:lnTo>
                      <a:pt x="0" y="41"/>
                    </a:lnTo>
                    <a:lnTo>
                      <a:pt x="187" y="13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98" name="Rectangle 64"/>
              <p:cNvSpPr>
                <a:spLocks noChangeArrowheads="1"/>
              </p:cNvSpPr>
              <p:nvPr/>
            </p:nvSpPr>
            <p:spPr bwMode="auto">
              <a:xfrm>
                <a:off x="3404" y="4041"/>
                <a:ext cx="73" cy="10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199" name="Rectangle 65"/>
              <p:cNvSpPr>
                <a:spLocks noChangeArrowheads="1"/>
              </p:cNvSpPr>
              <p:nvPr/>
            </p:nvSpPr>
            <p:spPr bwMode="auto">
              <a:xfrm>
                <a:off x="3299" y="4041"/>
                <a:ext cx="74" cy="6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0" name="Rectangle 66"/>
              <p:cNvSpPr>
                <a:spLocks noChangeArrowheads="1"/>
              </p:cNvSpPr>
              <p:nvPr/>
            </p:nvSpPr>
            <p:spPr bwMode="auto">
              <a:xfrm>
                <a:off x="3509" y="4041"/>
                <a:ext cx="75" cy="6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grpSp>
        <p:sp>
          <p:nvSpPr>
            <p:cNvPr id="201" name="Freeform 70"/>
            <p:cNvSpPr>
              <a:spLocks/>
            </p:cNvSpPr>
            <p:nvPr/>
          </p:nvSpPr>
          <p:spPr bwMode="auto">
            <a:xfrm>
              <a:off x="7636767" y="601311"/>
              <a:ext cx="3633928" cy="2081405"/>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2BAEE4"/>
            </a:solidFill>
            <a:ln>
              <a:noFill/>
            </a:ln>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2" name="Freeform 74"/>
            <p:cNvSpPr>
              <a:spLocks/>
            </p:cNvSpPr>
            <p:nvPr/>
          </p:nvSpPr>
          <p:spPr bwMode="auto">
            <a:xfrm>
              <a:off x="8465127" y="2261396"/>
              <a:ext cx="3573846" cy="1926213"/>
            </a:xfrm>
            <a:custGeom>
              <a:avLst/>
              <a:gdLst>
                <a:gd name="T0" fmla="*/ 209 w 242"/>
                <a:gd name="T1" fmla="*/ 64 h 129"/>
                <a:gd name="T2" fmla="*/ 208 w 242"/>
                <a:gd name="T3" fmla="*/ 64 h 129"/>
                <a:gd name="T4" fmla="*/ 144 w 242"/>
                <a:gd name="T5" fmla="*/ 0 h 129"/>
                <a:gd name="T6" fmla="*/ 80 w 242"/>
                <a:gd name="T7" fmla="*/ 57 h 129"/>
                <a:gd name="T8" fmla="*/ 45 w 242"/>
                <a:gd name="T9" fmla="*/ 40 h 129"/>
                <a:gd name="T10" fmla="*/ 0 w 242"/>
                <a:gd name="T11" fmla="*/ 84 h 129"/>
                <a:gd name="T12" fmla="*/ 45 w 242"/>
                <a:gd name="T13" fmla="*/ 129 h 129"/>
                <a:gd name="T14" fmla="*/ 209 w 242"/>
                <a:gd name="T15" fmla="*/ 129 h 129"/>
                <a:gd name="T16" fmla="*/ 242 w 242"/>
                <a:gd name="T17" fmla="*/ 96 h 129"/>
                <a:gd name="T18" fmla="*/ 209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09" y="64"/>
                  </a:moveTo>
                  <a:cubicBezTo>
                    <a:pt x="209" y="64"/>
                    <a:pt x="209" y="64"/>
                    <a:pt x="208" y="64"/>
                  </a:cubicBezTo>
                  <a:cubicBezTo>
                    <a:pt x="208" y="29"/>
                    <a:pt x="179" y="0"/>
                    <a:pt x="144" y="0"/>
                  </a:cubicBezTo>
                  <a:cubicBezTo>
                    <a:pt x="111" y="0"/>
                    <a:pt x="84" y="25"/>
                    <a:pt x="80" y="57"/>
                  </a:cubicBezTo>
                  <a:cubicBezTo>
                    <a:pt x="72" y="46"/>
                    <a:pt x="59" y="40"/>
                    <a:pt x="45" y="40"/>
                  </a:cubicBezTo>
                  <a:cubicBezTo>
                    <a:pt x="20" y="40"/>
                    <a:pt x="0" y="60"/>
                    <a:pt x="0" y="84"/>
                  </a:cubicBezTo>
                  <a:cubicBezTo>
                    <a:pt x="0" y="109"/>
                    <a:pt x="20" y="129"/>
                    <a:pt x="45" y="129"/>
                  </a:cubicBezTo>
                  <a:cubicBezTo>
                    <a:pt x="209" y="129"/>
                    <a:pt x="209" y="129"/>
                    <a:pt x="209" y="129"/>
                  </a:cubicBezTo>
                  <a:cubicBezTo>
                    <a:pt x="227" y="129"/>
                    <a:pt x="242" y="115"/>
                    <a:pt x="242" y="96"/>
                  </a:cubicBezTo>
                  <a:cubicBezTo>
                    <a:pt x="242" y="78"/>
                    <a:pt x="227" y="64"/>
                    <a:pt x="209" y="64"/>
                  </a:cubicBezTo>
                  <a:close/>
                </a:path>
              </a:pathLst>
            </a:custGeom>
            <a:solidFill>
              <a:srgbClr val="3FBDE5"/>
            </a:solidFill>
            <a:ln>
              <a:noFill/>
            </a:ln>
          </p:spPr>
          <p:txBody>
            <a:bodyPr vert="horz" wrap="square" lIns="89465" tIns="44732" rIns="89465" bIns="44732" numCol="1" anchor="t" anchorCtr="0" compatLnSpc="1">
              <a:prstTxWarp prst="textNoShape">
                <a:avLst/>
              </a:prstTxWarp>
            </a:bodyPr>
            <a:lstStyle/>
            <a:p>
              <a:pPr defTabSz="912557">
                <a:defRPr/>
              </a:pPr>
              <a:endParaRPr lang="en-US" sz="1762" kern="0" dirty="0">
                <a:solidFill>
                  <a:srgbClr val="505050"/>
                </a:solidFill>
                <a:latin typeface="Calibri" panose="020F0502020204030204"/>
              </a:endParaRPr>
            </a:p>
          </p:txBody>
        </p:sp>
        <p:grpSp>
          <p:nvGrpSpPr>
            <p:cNvPr id="203" name="Group 77"/>
            <p:cNvGrpSpPr>
              <a:grpSpLocks noChangeAspect="1"/>
            </p:cNvGrpSpPr>
            <p:nvPr/>
          </p:nvGrpSpPr>
          <p:grpSpPr bwMode="auto">
            <a:xfrm>
              <a:off x="8035565" y="1996272"/>
              <a:ext cx="1708658" cy="383089"/>
              <a:chOff x="4" y="2"/>
              <a:chExt cx="1793" cy="402"/>
            </a:xfrm>
            <a:solidFill>
              <a:srgbClr val="FFFFFF"/>
            </a:solidFill>
          </p:grpSpPr>
          <p:sp>
            <p:nvSpPr>
              <p:cNvPr id="204" name="Freeform 78"/>
              <p:cNvSpPr>
                <a:spLocks/>
              </p:cNvSpPr>
              <p:nvPr/>
            </p:nvSpPr>
            <p:spPr bwMode="auto">
              <a:xfrm>
                <a:off x="4" y="2"/>
                <a:ext cx="327" cy="402"/>
              </a:xfrm>
              <a:custGeom>
                <a:avLst/>
                <a:gdLst>
                  <a:gd name="T0" fmla="*/ 0 w 327"/>
                  <a:gd name="T1" fmla="*/ 322 h 402"/>
                  <a:gd name="T2" fmla="*/ 0 w 327"/>
                  <a:gd name="T3" fmla="*/ 79 h 402"/>
                  <a:gd name="T4" fmla="*/ 213 w 327"/>
                  <a:gd name="T5" fmla="*/ 0 h 402"/>
                  <a:gd name="T6" fmla="*/ 327 w 327"/>
                  <a:gd name="T7" fmla="*/ 36 h 402"/>
                  <a:gd name="T8" fmla="*/ 327 w 327"/>
                  <a:gd name="T9" fmla="*/ 366 h 402"/>
                  <a:gd name="T10" fmla="*/ 213 w 327"/>
                  <a:gd name="T11" fmla="*/ 402 h 402"/>
                  <a:gd name="T12" fmla="*/ 0 w 327"/>
                  <a:gd name="T13" fmla="*/ 322 h 402"/>
                  <a:gd name="T14" fmla="*/ 213 w 327"/>
                  <a:gd name="T15" fmla="*/ 349 h 402"/>
                  <a:gd name="T16" fmla="*/ 213 w 327"/>
                  <a:gd name="T17" fmla="*/ 65 h 402"/>
                  <a:gd name="T18" fmla="*/ 73 w 327"/>
                  <a:gd name="T19" fmla="*/ 99 h 402"/>
                  <a:gd name="T20" fmla="*/ 73 w 327"/>
                  <a:gd name="T21" fmla="*/ 291 h 402"/>
                  <a:gd name="T22" fmla="*/ 0 w 327"/>
                  <a:gd name="T23" fmla="*/ 32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402">
                    <a:moveTo>
                      <a:pt x="0" y="322"/>
                    </a:moveTo>
                    <a:lnTo>
                      <a:pt x="0" y="79"/>
                    </a:lnTo>
                    <a:lnTo>
                      <a:pt x="213" y="0"/>
                    </a:lnTo>
                    <a:lnTo>
                      <a:pt x="327" y="36"/>
                    </a:lnTo>
                    <a:lnTo>
                      <a:pt x="327" y="366"/>
                    </a:lnTo>
                    <a:lnTo>
                      <a:pt x="213" y="402"/>
                    </a:lnTo>
                    <a:lnTo>
                      <a:pt x="0" y="322"/>
                    </a:lnTo>
                    <a:lnTo>
                      <a:pt x="213" y="349"/>
                    </a:lnTo>
                    <a:lnTo>
                      <a:pt x="213" y="65"/>
                    </a:lnTo>
                    <a:lnTo>
                      <a:pt x="73" y="99"/>
                    </a:lnTo>
                    <a:lnTo>
                      <a:pt x="73" y="291"/>
                    </a:lnTo>
                    <a:lnTo>
                      <a:pt x="0" y="3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5" name="Freeform 79"/>
              <p:cNvSpPr>
                <a:spLocks noEditPoints="1"/>
              </p:cNvSpPr>
              <p:nvPr/>
            </p:nvSpPr>
            <p:spPr bwMode="auto">
              <a:xfrm>
                <a:off x="447" y="79"/>
                <a:ext cx="226" cy="248"/>
              </a:xfrm>
              <a:custGeom>
                <a:avLst/>
                <a:gdLst>
                  <a:gd name="T0" fmla="*/ 47 w 95"/>
                  <a:gd name="T1" fmla="*/ 103 h 103"/>
                  <a:gd name="T2" fmla="*/ 13 w 95"/>
                  <a:gd name="T3" fmla="*/ 89 h 103"/>
                  <a:gd name="T4" fmla="*/ 0 w 95"/>
                  <a:gd name="T5" fmla="*/ 53 h 103"/>
                  <a:gd name="T6" fmla="*/ 13 w 95"/>
                  <a:gd name="T7" fmla="*/ 14 h 103"/>
                  <a:gd name="T8" fmla="*/ 49 w 95"/>
                  <a:gd name="T9" fmla="*/ 0 h 103"/>
                  <a:gd name="T10" fmla="*/ 82 w 95"/>
                  <a:gd name="T11" fmla="*/ 14 h 103"/>
                  <a:gd name="T12" fmla="*/ 95 w 95"/>
                  <a:gd name="T13" fmla="*/ 50 h 103"/>
                  <a:gd name="T14" fmla="*/ 82 w 95"/>
                  <a:gd name="T15" fmla="*/ 89 h 103"/>
                  <a:gd name="T16" fmla="*/ 47 w 95"/>
                  <a:gd name="T17" fmla="*/ 103 h 103"/>
                  <a:gd name="T18" fmla="*/ 48 w 95"/>
                  <a:gd name="T19" fmla="*/ 11 h 103"/>
                  <a:gd name="T20" fmla="*/ 22 w 95"/>
                  <a:gd name="T21" fmla="*/ 22 h 103"/>
                  <a:gd name="T22" fmla="*/ 13 w 95"/>
                  <a:gd name="T23" fmla="*/ 52 h 103"/>
                  <a:gd name="T24" fmla="*/ 22 w 95"/>
                  <a:gd name="T25" fmla="*/ 81 h 103"/>
                  <a:gd name="T26" fmla="*/ 47 w 95"/>
                  <a:gd name="T27" fmla="*/ 93 h 103"/>
                  <a:gd name="T28" fmla="*/ 73 w 95"/>
                  <a:gd name="T29" fmla="*/ 82 h 103"/>
                  <a:gd name="T30" fmla="*/ 83 w 95"/>
                  <a:gd name="T31" fmla="*/ 52 h 103"/>
                  <a:gd name="T32" fmla="*/ 73 w 95"/>
                  <a:gd name="T33" fmla="*/ 21 h 103"/>
                  <a:gd name="T34" fmla="*/ 48 w 95"/>
                  <a:gd name="T35"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103">
                    <a:moveTo>
                      <a:pt x="47" y="103"/>
                    </a:moveTo>
                    <a:cubicBezTo>
                      <a:pt x="33" y="103"/>
                      <a:pt x="22" y="98"/>
                      <a:pt x="13" y="89"/>
                    </a:cubicBezTo>
                    <a:cubicBezTo>
                      <a:pt x="5" y="80"/>
                      <a:pt x="0" y="68"/>
                      <a:pt x="0" y="53"/>
                    </a:cubicBezTo>
                    <a:cubicBezTo>
                      <a:pt x="0" y="37"/>
                      <a:pt x="5" y="24"/>
                      <a:pt x="13" y="14"/>
                    </a:cubicBezTo>
                    <a:cubicBezTo>
                      <a:pt x="22" y="5"/>
                      <a:pt x="34" y="0"/>
                      <a:pt x="49" y="0"/>
                    </a:cubicBezTo>
                    <a:cubicBezTo>
                      <a:pt x="63" y="0"/>
                      <a:pt x="74" y="5"/>
                      <a:pt x="82" y="14"/>
                    </a:cubicBezTo>
                    <a:cubicBezTo>
                      <a:pt x="91" y="23"/>
                      <a:pt x="95" y="35"/>
                      <a:pt x="95" y="50"/>
                    </a:cubicBezTo>
                    <a:cubicBezTo>
                      <a:pt x="95" y="67"/>
                      <a:pt x="90" y="80"/>
                      <a:pt x="82" y="89"/>
                    </a:cubicBezTo>
                    <a:cubicBezTo>
                      <a:pt x="73" y="98"/>
                      <a:pt x="62" y="103"/>
                      <a:pt x="47" y="103"/>
                    </a:cubicBezTo>
                    <a:close/>
                    <a:moveTo>
                      <a:pt x="48" y="11"/>
                    </a:moveTo>
                    <a:cubicBezTo>
                      <a:pt x="38" y="11"/>
                      <a:pt x="29" y="14"/>
                      <a:pt x="22" y="22"/>
                    </a:cubicBezTo>
                    <a:cubicBezTo>
                      <a:pt x="16" y="30"/>
                      <a:pt x="13" y="39"/>
                      <a:pt x="13" y="52"/>
                    </a:cubicBezTo>
                    <a:cubicBezTo>
                      <a:pt x="13" y="64"/>
                      <a:pt x="16" y="74"/>
                      <a:pt x="22" y="81"/>
                    </a:cubicBezTo>
                    <a:cubicBezTo>
                      <a:pt x="29" y="89"/>
                      <a:pt x="37" y="93"/>
                      <a:pt x="47" y="93"/>
                    </a:cubicBezTo>
                    <a:cubicBezTo>
                      <a:pt x="58" y="93"/>
                      <a:pt x="67" y="89"/>
                      <a:pt x="73" y="82"/>
                    </a:cubicBezTo>
                    <a:cubicBezTo>
                      <a:pt x="79" y="75"/>
                      <a:pt x="83" y="65"/>
                      <a:pt x="83" y="52"/>
                    </a:cubicBezTo>
                    <a:cubicBezTo>
                      <a:pt x="83" y="39"/>
                      <a:pt x="79" y="29"/>
                      <a:pt x="73" y="21"/>
                    </a:cubicBezTo>
                    <a:cubicBezTo>
                      <a:pt x="67" y="14"/>
                      <a:pt x="59" y="11"/>
                      <a:pt x="4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6" name="Freeform 80"/>
              <p:cNvSpPr>
                <a:spLocks/>
              </p:cNvSpPr>
              <p:nvPr/>
            </p:nvSpPr>
            <p:spPr bwMode="auto">
              <a:xfrm>
                <a:off x="689" y="65"/>
                <a:ext cx="195" cy="257"/>
              </a:xfrm>
              <a:custGeom>
                <a:avLst/>
                <a:gdLst>
                  <a:gd name="T0" fmla="*/ 34 w 82"/>
                  <a:gd name="T1" fmla="*/ 0 h 107"/>
                  <a:gd name="T2" fmla="*/ 18 w 82"/>
                  <a:gd name="T3" fmla="*/ 7 h 107"/>
                  <a:gd name="T4" fmla="*/ 12 w 82"/>
                  <a:gd name="T5" fmla="*/ 25 h 107"/>
                  <a:gd name="T6" fmla="*/ 12 w 82"/>
                  <a:gd name="T7" fmla="*/ 36 h 107"/>
                  <a:gd name="T8" fmla="*/ 0 w 82"/>
                  <a:gd name="T9" fmla="*/ 36 h 107"/>
                  <a:gd name="T10" fmla="*/ 0 w 82"/>
                  <a:gd name="T11" fmla="*/ 46 h 107"/>
                  <a:gd name="T12" fmla="*/ 12 w 82"/>
                  <a:gd name="T13" fmla="*/ 46 h 107"/>
                  <a:gd name="T14" fmla="*/ 12 w 82"/>
                  <a:gd name="T15" fmla="*/ 107 h 107"/>
                  <a:gd name="T16" fmla="*/ 23 w 82"/>
                  <a:gd name="T17" fmla="*/ 107 h 107"/>
                  <a:gd name="T18" fmla="*/ 23 w 82"/>
                  <a:gd name="T19" fmla="*/ 46 h 107"/>
                  <a:gd name="T20" fmla="*/ 51 w 82"/>
                  <a:gd name="T21" fmla="*/ 46 h 107"/>
                  <a:gd name="T22" fmla="*/ 51 w 82"/>
                  <a:gd name="T23" fmla="*/ 107 h 107"/>
                  <a:gd name="T24" fmla="*/ 62 w 82"/>
                  <a:gd name="T25" fmla="*/ 107 h 107"/>
                  <a:gd name="T26" fmla="*/ 62 w 82"/>
                  <a:gd name="T27" fmla="*/ 46 h 107"/>
                  <a:gd name="T28" fmla="*/ 79 w 82"/>
                  <a:gd name="T29" fmla="*/ 46 h 107"/>
                  <a:gd name="T30" fmla="*/ 79 w 82"/>
                  <a:gd name="T31" fmla="*/ 36 h 107"/>
                  <a:gd name="T32" fmla="*/ 62 w 82"/>
                  <a:gd name="T33" fmla="*/ 36 h 107"/>
                  <a:gd name="T34" fmla="*/ 62 w 82"/>
                  <a:gd name="T35" fmla="*/ 25 h 107"/>
                  <a:gd name="T36" fmla="*/ 74 w 82"/>
                  <a:gd name="T37" fmla="*/ 10 h 107"/>
                  <a:gd name="T38" fmla="*/ 82 w 82"/>
                  <a:gd name="T39" fmla="*/ 12 h 107"/>
                  <a:gd name="T40" fmla="*/ 82 w 82"/>
                  <a:gd name="T41" fmla="*/ 2 h 107"/>
                  <a:gd name="T42" fmla="*/ 74 w 82"/>
                  <a:gd name="T43" fmla="*/ 0 h 107"/>
                  <a:gd name="T44" fmla="*/ 57 w 82"/>
                  <a:gd name="T45" fmla="*/ 7 h 107"/>
                  <a:gd name="T46" fmla="*/ 51 w 82"/>
                  <a:gd name="T47" fmla="*/ 25 h 107"/>
                  <a:gd name="T48" fmla="*/ 51 w 82"/>
                  <a:gd name="T49" fmla="*/ 36 h 107"/>
                  <a:gd name="T50" fmla="*/ 23 w 82"/>
                  <a:gd name="T51" fmla="*/ 36 h 107"/>
                  <a:gd name="T52" fmla="*/ 23 w 82"/>
                  <a:gd name="T53" fmla="*/ 25 h 107"/>
                  <a:gd name="T54" fmla="*/ 35 w 82"/>
                  <a:gd name="T55" fmla="*/ 10 h 107"/>
                  <a:gd name="T56" fmla="*/ 43 w 82"/>
                  <a:gd name="T57" fmla="*/ 12 h 107"/>
                  <a:gd name="T58" fmla="*/ 43 w 82"/>
                  <a:gd name="T59" fmla="*/ 2 h 107"/>
                  <a:gd name="T60" fmla="*/ 34 w 82"/>
                  <a:gd name="T6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107">
                    <a:moveTo>
                      <a:pt x="34" y="0"/>
                    </a:moveTo>
                    <a:cubicBezTo>
                      <a:pt x="28" y="0"/>
                      <a:pt x="23" y="3"/>
                      <a:pt x="18" y="7"/>
                    </a:cubicBezTo>
                    <a:cubicBezTo>
                      <a:pt x="14" y="11"/>
                      <a:pt x="12" y="17"/>
                      <a:pt x="12" y="25"/>
                    </a:cubicBezTo>
                    <a:cubicBezTo>
                      <a:pt x="12" y="36"/>
                      <a:pt x="12" y="36"/>
                      <a:pt x="12" y="36"/>
                    </a:cubicBezTo>
                    <a:cubicBezTo>
                      <a:pt x="0" y="36"/>
                      <a:pt x="0" y="36"/>
                      <a:pt x="0" y="36"/>
                    </a:cubicBezTo>
                    <a:cubicBezTo>
                      <a:pt x="0" y="46"/>
                      <a:pt x="0" y="46"/>
                      <a:pt x="0" y="46"/>
                    </a:cubicBezTo>
                    <a:cubicBezTo>
                      <a:pt x="12" y="46"/>
                      <a:pt x="12" y="46"/>
                      <a:pt x="12" y="46"/>
                    </a:cubicBezTo>
                    <a:cubicBezTo>
                      <a:pt x="12" y="107"/>
                      <a:pt x="12" y="107"/>
                      <a:pt x="12" y="107"/>
                    </a:cubicBezTo>
                    <a:cubicBezTo>
                      <a:pt x="23" y="107"/>
                      <a:pt x="23" y="107"/>
                      <a:pt x="23" y="107"/>
                    </a:cubicBezTo>
                    <a:cubicBezTo>
                      <a:pt x="23" y="46"/>
                      <a:pt x="23" y="46"/>
                      <a:pt x="23" y="46"/>
                    </a:cubicBezTo>
                    <a:cubicBezTo>
                      <a:pt x="51" y="46"/>
                      <a:pt x="51" y="46"/>
                      <a:pt x="51" y="46"/>
                    </a:cubicBezTo>
                    <a:cubicBezTo>
                      <a:pt x="51" y="107"/>
                      <a:pt x="51" y="107"/>
                      <a:pt x="51" y="107"/>
                    </a:cubicBezTo>
                    <a:cubicBezTo>
                      <a:pt x="62" y="107"/>
                      <a:pt x="62" y="107"/>
                      <a:pt x="62" y="107"/>
                    </a:cubicBezTo>
                    <a:cubicBezTo>
                      <a:pt x="62" y="46"/>
                      <a:pt x="62" y="46"/>
                      <a:pt x="62" y="46"/>
                    </a:cubicBezTo>
                    <a:cubicBezTo>
                      <a:pt x="79" y="46"/>
                      <a:pt x="79" y="46"/>
                      <a:pt x="79" y="46"/>
                    </a:cubicBezTo>
                    <a:cubicBezTo>
                      <a:pt x="79" y="36"/>
                      <a:pt x="79" y="36"/>
                      <a:pt x="79" y="36"/>
                    </a:cubicBezTo>
                    <a:cubicBezTo>
                      <a:pt x="62" y="36"/>
                      <a:pt x="62" y="36"/>
                      <a:pt x="62" y="36"/>
                    </a:cubicBezTo>
                    <a:cubicBezTo>
                      <a:pt x="62" y="25"/>
                      <a:pt x="62" y="25"/>
                      <a:pt x="62" y="25"/>
                    </a:cubicBezTo>
                    <a:cubicBezTo>
                      <a:pt x="62" y="15"/>
                      <a:pt x="66" y="10"/>
                      <a:pt x="74" y="10"/>
                    </a:cubicBezTo>
                    <a:cubicBezTo>
                      <a:pt x="77" y="10"/>
                      <a:pt x="80" y="11"/>
                      <a:pt x="82" y="12"/>
                    </a:cubicBezTo>
                    <a:cubicBezTo>
                      <a:pt x="82" y="2"/>
                      <a:pt x="82" y="2"/>
                      <a:pt x="82" y="2"/>
                    </a:cubicBezTo>
                    <a:cubicBezTo>
                      <a:pt x="80" y="1"/>
                      <a:pt x="77" y="0"/>
                      <a:pt x="74" y="0"/>
                    </a:cubicBezTo>
                    <a:cubicBezTo>
                      <a:pt x="67" y="0"/>
                      <a:pt x="62" y="3"/>
                      <a:pt x="57" y="7"/>
                    </a:cubicBezTo>
                    <a:cubicBezTo>
                      <a:pt x="53" y="11"/>
                      <a:pt x="51" y="17"/>
                      <a:pt x="51" y="25"/>
                    </a:cubicBezTo>
                    <a:cubicBezTo>
                      <a:pt x="51" y="36"/>
                      <a:pt x="51" y="36"/>
                      <a:pt x="51" y="36"/>
                    </a:cubicBezTo>
                    <a:cubicBezTo>
                      <a:pt x="23" y="36"/>
                      <a:pt x="23" y="36"/>
                      <a:pt x="23" y="36"/>
                    </a:cubicBezTo>
                    <a:cubicBezTo>
                      <a:pt x="23" y="25"/>
                      <a:pt x="23" y="25"/>
                      <a:pt x="23" y="25"/>
                    </a:cubicBezTo>
                    <a:cubicBezTo>
                      <a:pt x="23" y="15"/>
                      <a:pt x="27" y="10"/>
                      <a:pt x="35" y="10"/>
                    </a:cubicBezTo>
                    <a:cubicBezTo>
                      <a:pt x="38" y="10"/>
                      <a:pt x="40" y="11"/>
                      <a:pt x="43" y="12"/>
                    </a:cubicBezTo>
                    <a:cubicBezTo>
                      <a:pt x="43" y="2"/>
                      <a:pt x="43" y="2"/>
                      <a:pt x="43" y="2"/>
                    </a:cubicBezTo>
                    <a:cubicBezTo>
                      <a:pt x="41" y="1"/>
                      <a:pt x="38"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7" name="Freeform 81"/>
              <p:cNvSpPr>
                <a:spLocks noEditPoints="1"/>
              </p:cNvSpPr>
              <p:nvPr/>
            </p:nvSpPr>
            <p:spPr bwMode="auto">
              <a:xfrm>
                <a:off x="898" y="72"/>
                <a:ext cx="36" cy="250"/>
              </a:xfrm>
              <a:custGeom>
                <a:avLst/>
                <a:gdLst>
                  <a:gd name="T0" fmla="*/ 7 w 15"/>
                  <a:gd name="T1" fmla="*/ 15 h 104"/>
                  <a:gd name="T2" fmla="*/ 2 w 15"/>
                  <a:gd name="T3" fmla="*/ 13 h 104"/>
                  <a:gd name="T4" fmla="*/ 0 w 15"/>
                  <a:gd name="T5" fmla="*/ 8 h 104"/>
                  <a:gd name="T6" fmla="*/ 2 w 15"/>
                  <a:gd name="T7" fmla="*/ 2 h 104"/>
                  <a:gd name="T8" fmla="*/ 7 w 15"/>
                  <a:gd name="T9" fmla="*/ 0 h 104"/>
                  <a:gd name="T10" fmla="*/ 13 w 15"/>
                  <a:gd name="T11" fmla="*/ 2 h 104"/>
                  <a:gd name="T12" fmla="*/ 15 w 15"/>
                  <a:gd name="T13" fmla="*/ 8 h 104"/>
                  <a:gd name="T14" fmla="*/ 13 w 15"/>
                  <a:gd name="T15" fmla="*/ 13 h 104"/>
                  <a:gd name="T16" fmla="*/ 7 w 15"/>
                  <a:gd name="T17" fmla="*/ 15 h 104"/>
                  <a:gd name="T18" fmla="*/ 13 w 15"/>
                  <a:gd name="T19" fmla="*/ 104 h 104"/>
                  <a:gd name="T20" fmla="*/ 2 w 15"/>
                  <a:gd name="T21" fmla="*/ 104 h 104"/>
                  <a:gd name="T22" fmla="*/ 2 w 15"/>
                  <a:gd name="T23" fmla="*/ 33 h 104"/>
                  <a:gd name="T24" fmla="*/ 13 w 15"/>
                  <a:gd name="T25" fmla="*/ 33 h 104"/>
                  <a:gd name="T26" fmla="*/ 13 w 15"/>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04">
                    <a:moveTo>
                      <a:pt x="7" y="15"/>
                    </a:moveTo>
                    <a:cubicBezTo>
                      <a:pt x="5" y="15"/>
                      <a:pt x="4" y="14"/>
                      <a:pt x="2" y="13"/>
                    </a:cubicBezTo>
                    <a:cubicBezTo>
                      <a:pt x="1" y="12"/>
                      <a:pt x="0" y="10"/>
                      <a:pt x="0" y="8"/>
                    </a:cubicBezTo>
                    <a:cubicBezTo>
                      <a:pt x="0" y="6"/>
                      <a:pt x="1" y="4"/>
                      <a:pt x="2" y="2"/>
                    </a:cubicBezTo>
                    <a:cubicBezTo>
                      <a:pt x="4" y="1"/>
                      <a:pt x="5" y="0"/>
                      <a:pt x="7" y="0"/>
                    </a:cubicBezTo>
                    <a:cubicBezTo>
                      <a:pt x="10" y="0"/>
                      <a:pt x="11" y="1"/>
                      <a:pt x="13" y="2"/>
                    </a:cubicBezTo>
                    <a:cubicBezTo>
                      <a:pt x="14" y="4"/>
                      <a:pt x="15" y="6"/>
                      <a:pt x="15" y="8"/>
                    </a:cubicBezTo>
                    <a:cubicBezTo>
                      <a:pt x="15" y="10"/>
                      <a:pt x="14" y="12"/>
                      <a:pt x="13" y="13"/>
                    </a:cubicBezTo>
                    <a:cubicBezTo>
                      <a:pt x="11" y="14"/>
                      <a:pt x="10" y="15"/>
                      <a:pt x="7" y="15"/>
                    </a:cubicBezTo>
                    <a:close/>
                    <a:moveTo>
                      <a:pt x="13" y="104"/>
                    </a:moveTo>
                    <a:cubicBezTo>
                      <a:pt x="2" y="104"/>
                      <a:pt x="2" y="104"/>
                      <a:pt x="2" y="104"/>
                    </a:cubicBezTo>
                    <a:cubicBezTo>
                      <a:pt x="2" y="33"/>
                      <a:pt x="2" y="33"/>
                      <a:pt x="2" y="33"/>
                    </a:cubicBezTo>
                    <a:cubicBezTo>
                      <a:pt x="13" y="33"/>
                      <a:pt x="13" y="33"/>
                      <a:pt x="13" y="33"/>
                    </a:cubicBezTo>
                    <a:lnTo>
                      <a:pt x="13"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8" name="Freeform 82"/>
              <p:cNvSpPr>
                <a:spLocks/>
              </p:cNvSpPr>
              <p:nvPr/>
            </p:nvSpPr>
            <p:spPr bwMode="auto">
              <a:xfrm>
                <a:off x="955" y="149"/>
                <a:ext cx="128" cy="178"/>
              </a:xfrm>
              <a:custGeom>
                <a:avLst/>
                <a:gdLst>
                  <a:gd name="T0" fmla="*/ 54 w 54"/>
                  <a:gd name="T1" fmla="*/ 69 h 74"/>
                  <a:gd name="T2" fmla="*/ 34 w 54"/>
                  <a:gd name="T3" fmla="*/ 74 h 74"/>
                  <a:gd name="T4" fmla="*/ 10 w 54"/>
                  <a:gd name="T5" fmla="*/ 64 h 74"/>
                  <a:gd name="T6" fmla="*/ 0 w 54"/>
                  <a:gd name="T7" fmla="*/ 39 h 74"/>
                  <a:gd name="T8" fmla="*/ 11 w 54"/>
                  <a:gd name="T9" fmla="*/ 10 h 74"/>
                  <a:gd name="T10" fmla="*/ 37 w 54"/>
                  <a:gd name="T11" fmla="*/ 0 h 74"/>
                  <a:gd name="T12" fmla="*/ 54 w 54"/>
                  <a:gd name="T13" fmla="*/ 3 h 74"/>
                  <a:gd name="T14" fmla="*/ 54 w 54"/>
                  <a:gd name="T15" fmla="*/ 15 h 74"/>
                  <a:gd name="T16" fmla="*/ 37 w 54"/>
                  <a:gd name="T17" fmla="*/ 9 h 74"/>
                  <a:gd name="T18" fmla="*/ 19 w 54"/>
                  <a:gd name="T19" fmla="*/ 17 h 74"/>
                  <a:gd name="T20" fmla="*/ 12 w 54"/>
                  <a:gd name="T21" fmla="*/ 38 h 74"/>
                  <a:gd name="T22" fmla="*/ 19 w 54"/>
                  <a:gd name="T23" fmla="*/ 57 h 74"/>
                  <a:gd name="T24" fmla="*/ 36 w 54"/>
                  <a:gd name="T25" fmla="*/ 65 h 74"/>
                  <a:gd name="T26" fmla="*/ 54 w 54"/>
                  <a:gd name="T27" fmla="*/ 58 h 74"/>
                  <a:gd name="T28" fmla="*/ 54 w 54"/>
                  <a:gd name="T2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4">
                    <a:moveTo>
                      <a:pt x="54" y="69"/>
                    </a:moveTo>
                    <a:cubicBezTo>
                      <a:pt x="48" y="73"/>
                      <a:pt x="42" y="74"/>
                      <a:pt x="34" y="74"/>
                    </a:cubicBezTo>
                    <a:cubicBezTo>
                      <a:pt x="24" y="74"/>
                      <a:pt x="16" y="71"/>
                      <a:pt x="10" y="64"/>
                    </a:cubicBezTo>
                    <a:cubicBezTo>
                      <a:pt x="4" y="58"/>
                      <a:pt x="0" y="49"/>
                      <a:pt x="0" y="39"/>
                    </a:cubicBezTo>
                    <a:cubicBezTo>
                      <a:pt x="0" y="27"/>
                      <a:pt x="4" y="17"/>
                      <a:pt x="11" y="10"/>
                    </a:cubicBezTo>
                    <a:cubicBezTo>
                      <a:pt x="17" y="3"/>
                      <a:pt x="26" y="0"/>
                      <a:pt x="37" y="0"/>
                    </a:cubicBezTo>
                    <a:cubicBezTo>
                      <a:pt x="44" y="0"/>
                      <a:pt x="49" y="1"/>
                      <a:pt x="54" y="3"/>
                    </a:cubicBezTo>
                    <a:cubicBezTo>
                      <a:pt x="54" y="15"/>
                      <a:pt x="54" y="15"/>
                      <a:pt x="54" y="15"/>
                    </a:cubicBezTo>
                    <a:cubicBezTo>
                      <a:pt x="49" y="11"/>
                      <a:pt x="43" y="9"/>
                      <a:pt x="37" y="9"/>
                    </a:cubicBezTo>
                    <a:cubicBezTo>
                      <a:pt x="30" y="9"/>
                      <a:pt x="24" y="12"/>
                      <a:pt x="19" y="17"/>
                    </a:cubicBezTo>
                    <a:cubicBezTo>
                      <a:pt x="14" y="22"/>
                      <a:pt x="12" y="29"/>
                      <a:pt x="12" y="38"/>
                    </a:cubicBezTo>
                    <a:cubicBezTo>
                      <a:pt x="12" y="46"/>
                      <a:pt x="14" y="52"/>
                      <a:pt x="19" y="57"/>
                    </a:cubicBezTo>
                    <a:cubicBezTo>
                      <a:pt x="23" y="62"/>
                      <a:pt x="29" y="65"/>
                      <a:pt x="36" y="65"/>
                    </a:cubicBezTo>
                    <a:cubicBezTo>
                      <a:pt x="43" y="65"/>
                      <a:pt x="48" y="62"/>
                      <a:pt x="54" y="58"/>
                    </a:cubicBezTo>
                    <a:lnTo>
                      <a:pt x="5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09" name="Freeform 83"/>
              <p:cNvSpPr>
                <a:spLocks noEditPoints="1"/>
              </p:cNvSpPr>
              <p:nvPr/>
            </p:nvSpPr>
            <p:spPr bwMode="auto">
              <a:xfrm>
                <a:off x="1102" y="149"/>
                <a:ext cx="147" cy="178"/>
              </a:xfrm>
              <a:custGeom>
                <a:avLst/>
                <a:gdLst>
                  <a:gd name="T0" fmla="*/ 62 w 62"/>
                  <a:gd name="T1" fmla="*/ 40 h 74"/>
                  <a:gd name="T2" fmla="*/ 11 w 62"/>
                  <a:gd name="T3" fmla="*/ 40 h 74"/>
                  <a:gd name="T4" fmla="*/ 18 w 62"/>
                  <a:gd name="T5" fmla="*/ 58 h 74"/>
                  <a:gd name="T6" fmla="*/ 35 w 62"/>
                  <a:gd name="T7" fmla="*/ 65 h 74"/>
                  <a:gd name="T8" fmla="*/ 57 w 62"/>
                  <a:gd name="T9" fmla="*/ 57 h 74"/>
                  <a:gd name="T10" fmla="*/ 57 w 62"/>
                  <a:gd name="T11" fmla="*/ 67 h 74"/>
                  <a:gd name="T12" fmla="*/ 32 w 62"/>
                  <a:gd name="T13" fmla="*/ 74 h 74"/>
                  <a:gd name="T14" fmla="*/ 8 w 62"/>
                  <a:gd name="T15" fmla="*/ 64 h 74"/>
                  <a:gd name="T16" fmla="*/ 0 w 62"/>
                  <a:gd name="T17" fmla="*/ 37 h 74"/>
                  <a:gd name="T18" fmla="*/ 9 w 62"/>
                  <a:gd name="T19" fmla="*/ 10 h 74"/>
                  <a:gd name="T20" fmla="*/ 32 w 62"/>
                  <a:gd name="T21" fmla="*/ 0 h 74"/>
                  <a:gd name="T22" fmla="*/ 54 w 62"/>
                  <a:gd name="T23" fmla="*/ 9 h 74"/>
                  <a:gd name="T24" fmla="*/ 62 w 62"/>
                  <a:gd name="T25" fmla="*/ 34 h 74"/>
                  <a:gd name="T26" fmla="*/ 62 w 62"/>
                  <a:gd name="T27" fmla="*/ 40 h 74"/>
                  <a:gd name="T28" fmla="*/ 50 w 62"/>
                  <a:gd name="T29" fmla="*/ 30 h 74"/>
                  <a:gd name="T30" fmla="*/ 45 w 62"/>
                  <a:gd name="T31" fmla="*/ 15 h 74"/>
                  <a:gd name="T32" fmla="*/ 32 w 62"/>
                  <a:gd name="T33" fmla="*/ 9 h 74"/>
                  <a:gd name="T34" fmla="*/ 18 w 62"/>
                  <a:gd name="T35" fmla="*/ 15 h 74"/>
                  <a:gd name="T36" fmla="*/ 12 w 62"/>
                  <a:gd name="T37" fmla="*/ 30 h 74"/>
                  <a:gd name="T38" fmla="*/ 50 w 62"/>
                  <a:gd name="T39"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74">
                    <a:moveTo>
                      <a:pt x="62" y="40"/>
                    </a:moveTo>
                    <a:cubicBezTo>
                      <a:pt x="11" y="40"/>
                      <a:pt x="11" y="40"/>
                      <a:pt x="11" y="40"/>
                    </a:cubicBezTo>
                    <a:cubicBezTo>
                      <a:pt x="12" y="48"/>
                      <a:pt x="14" y="54"/>
                      <a:pt x="18" y="58"/>
                    </a:cubicBezTo>
                    <a:cubicBezTo>
                      <a:pt x="22" y="62"/>
                      <a:pt x="27" y="65"/>
                      <a:pt x="35" y="65"/>
                    </a:cubicBezTo>
                    <a:cubicBezTo>
                      <a:pt x="43" y="65"/>
                      <a:pt x="50" y="62"/>
                      <a:pt x="57" y="57"/>
                    </a:cubicBezTo>
                    <a:cubicBezTo>
                      <a:pt x="57" y="67"/>
                      <a:pt x="57" y="67"/>
                      <a:pt x="57" y="67"/>
                    </a:cubicBezTo>
                    <a:cubicBezTo>
                      <a:pt x="50" y="72"/>
                      <a:pt x="42" y="74"/>
                      <a:pt x="32" y="74"/>
                    </a:cubicBezTo>
                    <a:cubicBezTo>
                      <a:pt x="22" y="74"/>
                      <a:pt x="14" y="71"/>
                      <a:pt x="8" y="64"/>
                    </a:cubicBezTo>
                    <a:cubicBezTo>
                      <a:pt x="2" y="58"/>
                      <a:pt x="0" y="49"/>
                      <a:pt x="0" y="37"/>
                    </a:cubicBezTo>
                    <a:cubicBezTo>
                      <a:pt x="0" y="26"/>
                      <a:pt x="3" y="17"/>
                      <a:pt x="9" y="10"/>
                    </a:cubicBezTo>
                    <a:cubicBezTo>
                      <a:pt x="15" y="3"/>
                      <a:pt x="23" y="0"/>
                      <a:pt x="32" y="0"/>
                    </a:cubicBezTo>
                    <a:cubicBezTo>
                      <a:pt x="42" y="0"/>
                      <a:pt x="49" y="3"/>
                      <a:pt x="54" y="9"/>
                    </a:cubicBezTo>
                    <a:cubicBezTo>
                      <a:pt x="59" y="15"/>
                      <a:pt x="62" y="23"/>
                      <a:pt x="62" y="34"/>
                    </a:cubicBezTo>
                    <a:lnTo>
                      <a:pt x="62" y="40"/>
                    </a:lnTo>
                    <a:close/>
                    <a:moveTo>
                      <a:pt x="50" y="30"/>
                    </a:moveTo>
                    <a:cubicBezTo>
                      <a:pt x="50" y="23"/>
                      <a:pt x="48" y="18"/>
                      <a:pt x="45" y="15"/>
                    </a:cubicBezTo>
                    <a:cubicBezTo>
                      <a:pt x="42" y="11"/>
                      <a:pt x="38" y="9"/>
                      <a:pt x="32" y="9"/>
                    </a:cubicBezTo>
                    <a:cubicBezTo>
                      <a:pt x="27" y="9"/>
                      <a:pt x="22" y="11"/>
                      <a:pt x="18" y="15"/>
                    </a:cubicBezTo>
                    <a:cubicBezTo>
                      <a:pt x="15" y="19"/>
                      <a:pt x="12" y="24"/>
                      <a:pt x="12" y="30"/>
                    </a:cubicBezTo>
                    <a:lnTo>
                      <a:pt x="5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0" name="Freeform 84"/>
              <p:cNvSpPr>
                <a:spLocks/>
              </p:cNvSpPr>
              <p:nvPr/>
            </p:nvSpPr>
            <p:spPr bwMode="auto">
              <a:xfrm>
                <a:off x="1313" y="79"/>
                <a:ext cx="138" cy="248"/>
              </a:xfrm>
              <a:custGeom>
                <a:avLst/>
                <a:gdLst>
                  <a:gd name="T0" fmla="*/ 58 w 58"/>
                  <a:gd name="T1" fmla="*/ 73 h 103"/>
                  <a:gd name="T2" fmla="*/ 48 w 58"/>
                  <a:gd name="T3" fmla="*/ 95 h 103"/>
                  <a:gd name="T4" fmla="*/ 23 w 58"/>
                  <a:gd name="T5" fmla="*/ 103 h 103"/>
                  <a:gd name="T6" fmla="*/ 0 w 58"/>
                  <a:gd name="T7" fmla="*/ 98 h 103"/>
                  <a:gd name="T8" fmla="*/ 0 w 58"/>
                  <a:gd name="T9" fmla="*/ 85 h 103"/>
                  <a:gd name="T10" fmla="*/ 23 w 58"/>
                  <a:gd name="T11" fmla="*/ 93 h 103"/>
                  <a:gd name="T12" fmla="*/ 40 w 58"/>
                  <a:gd name="T13" fmla="*/ 88 h 103"/>
                  <a:gd name="T14" fmla="*/ 46 w 58"/>
                  <a:gd name="T15" fmla="*/ 74 h 103"/>
                  <a:gd name="T16" fmla="*/ 18 w 58"/>
                  <a:gd name="T17" fmla="*/ 55 h 103"/>
                  <a:gd name="T18" fmla="*/ 10 w 58"/>
                  <a:gd name="T19" fmla="*/ 55 h 103"/>
                  <a:gd name="T20" fmla="*/ 10 w 58"/>
                  <a:gd name="T21" fmla="*/ 45 h 103"/>
                  <a:gd name="T22" fmla="*/ 18 w 58"/>
                  <a:gd name="T23" fmla="*/ 45 h 103"/>
                  <a:gd name="T24" fmla="*/ 43 w 58"/>
                  <a:gd name="T25" fmla="*/ 27 h 103"/>
                  <a:gd name="T26" fmla="*/ 24 w 58"/>
                  <a:gd name="T27" fmla="*/ 10 h 103"/>
                  <a:gd name="T28" fmla="*/ 4 w 58"/>
                  <a:gd name="T29" fmla="*/ 17 h 103"/>
                  <a:gd name="T30" fmla="*/ 4 w 58"/>
                  <a:gd name="T31" fmla="*/ 6 h 103"/>
                  <a:gd name="T32" fmla="*/ 27 w 58"/>
                  <a:gd name="T33" fmla="*/ 0 h 103"/>
                  <a:gd name="T34" fmla="*/ 47 w 58"/>
                  <a:gd name="T35" fmla="*/ 7 h 103"/>
                  <a:gd name="T36" fmla="*/ 54 w 58"/>
                  <a:gd name="T37" fmla="*/ 24 h 103"/>
                  <a:gd name="T38" fmla="*/ 34 w 58"/>
                  <a:gd name="T39" fmla="*/ 49 h 103"/>
                  <a:gd name="T40" fmla="*/ 34 w 58"/>
                  <a:gd name="T41" fmla="*/ 50 h 103"/>
                  <a:gd name="T42" fmla="*/ 51 w 58"/>
                  <a:gd name="T43" fmla="*/ 57 h 103"/>
                  <a:gd name="T44" fmla="*/ 58 w 58"/>
                  <a:gd name="T45"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103">
                    <a:moveTo>
                      <a:pt x="58" y="73"/>
                    </a:moveTo>
                    <a:cubicBezTo>
                      <a:pt x="58" y="82"/>
                      <a:pt x="55" y="89"/>
                      <a:pt x="48" y="95"/>
                    </a:cubicBezTo>
                    <a:cubicBezTo>
                      <a:pt x="42" y="100"/>
                      <a:pt x="33" y="103"/>
                      <a:pt x="23" y="103"/>
                    </a:cubicBezTo>
                    <a:cubicBezTo>
                      <a:pt x="13" y="103"/>
                      <a:pt x="6" y="101"/>
                      <a:pt x="0" y="98"/>
                    </a:cubicBezTo>
                    <a:cubicBezTo>
                      <a:pt x="0" y="85"/>
                      <a:pt x="0" y="85"/>
                      <a:pt x="0" y="85"/>
                    </a:cubicBezTo>
                    <a:cubicBezTo>
                      <a:pt x="7" y="91"/>
                      <a:pt x="15" y="93"/>
                      <a:pt x="23" y="93"/>
                    </a:cubicBezTo>
                    <a:cubicBezTo>
                      <a:pt x="30" y="93"/>
                      <a:pt x="36" y="92"/>
                      <a:pt x="40" y="88"/>
                    </a:cubicBezTo>
                    <a:cubicBezTo>
                      <a:pt x="44" y="85"/>
                      <a:pt x="46" y="80"/>
                      <a:pt x="46" y="74"/>
                    </a:cubicBezTo>
                    <a:cubicBezTo>
                      <a:pt x="46" y="61"/>
                      <a:pt x="37" y="55"/>
                      <a:pt x="18" y="55"/>
                    </a:cubicBezTo>
                    <a:cubicBezTo>
                      <a:pt x="10" y="55"/>
                      <a:pt x="10" y="55"/>
                      <a:pt x="10" y="55"/>
                    </a:cubicBezTo>
                    <a:cubicBezTo>
                      <a:pt x="10" y="45"/>
                      <a:pt x="10" y="45"/>
                      <a:pt x="10" y="45"/>
                    </a:cubicBezTo>
                    <a:cubicBezTo>
                      <a:pt x="18" y="45"/>
                      <a:pt x="18" y="45"/>
                      <a:pt x="18" y="45"/>
                    </a:cubicBezTo>
                    <a:cubicBezTo>
                      <a:pt x="34" y="45"/>
                      <a:pt x="43" y="39"/>
                      <a:pt x="43" y="27"/>
                    </a:cubicBezTo>
                    <a:cubicBezTo>
                      <a:pt x="43" y="16"/>
                      <a:pt x="36" y="10"/>
                      <a:pt x="24" y="10"/>
                    </a:cubicBezTo>
                    <a:cubicBezTo>
                      <a:pt x="17" y="10"/>
                      <a:pt x="10" y="12"/>
                      <a:pt x="4" y="17"/>
                    </a:cubicBezTo>
                    <a:cubicBezTo>
                      <a:pt x="4" y="6"/>
                      <a:pt x="4" y="6"/>
                      <a:pt x="4" y="6"/>
                    </a:cubicBezTo>
                    <a:cubicBezTo>
                      <a:pt x="10" y="2"/>
                      <a:pt x="18" y="0"/>
                      <a:pt x="27" y="0"/>
                    </a:cubicBezTo>
                    <a:cubicBezTo>
                      <a:pt x="35" y="0"/>
                      <a:pt x="42" y="3"/>
                      <a:pt x="47" y="7"/>
                    </a:cubicBezTo>
                    <a:cubicBezTo>
                      <a:pt x="52" y="11"/>
                      <a:pt x="54" y="17"/>
                      <a:pt x="54" y="24"/>
                    </a:cubicBezTo>
                    <a:cubicBezTo>
                      <a:pt x="54" y="37"/>
                      <a:pt x="48" y="45"/>
                      <a:pt x="34" y="49"/>
                    </a:cubicBezTo>
                    <a:cubicBezTo>
                      <a:pt x="34" y="50"/>
                      <a:pt x="34" y="50"/>
                      <a:pt x="34" y="50"/>
                    </a:cubicBezTo>
                    <a:cubicBezTo>
                      <a:pt x="41" y="50"/>
                      <a:pt x="47" y="53"/>
                      <a:pt x="51" y="57"/>
                    </a:cubicBezTo>
                    <a:cubicBezTo>
                      <a:pt x="56" y="61"/>
                      <a:pt x="58" y="67"/>
                      <a:pt x="5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1" name="Freeform 85"/>
              <p:cNvSpPr>
                <a:spLocks noEditPoints="1"/>
              </p:cNvSpPr>
              <p:nvPr/>
            </p:nvSpPr>
            <p:spPr bwMode="auto">
              <a:xfrm>
                <a:off x="1484" y="79"/>
                <a:ext cx="149" cy="248"/>
              </a:xfrm>
              <a:custGeom>
                <a:avLst/>
                <a:gdLst>
                  <a:gd name="T0" fmla="*/ 63 w 63"/>
                  <a:gd name="T1" fmla="*/ 70 h 103"/>
                  <a:gd name="T2" fmla="*/ 59 w 63"/>
                  <a:gd name="T3" fmla="*/ 87 h 103"/>
                  <a:gd name="T4" fmla="*/ 47 w 63"/>
                  <a:gd name="T5" fmla="*/ 99 h 103"/>
                  <a:gd name="T6" fmla="*/ 31 w 63"/>
                  <a:gd name="T7" fmla="*/ 103 h 103"/>
                  <a:gd name="T8" fmla="*/ 8 w 63"/>
                  <a:gd name="T9" fmla="*/ 91 h 103"/>
                  <a:gd name="T10" fmla="*/ 0 w 63"/>
                  <a:gd name="T11" fmla="*/ 58 h 103"/>
                  <a:gd name="T12" fmla="*/ 5 w 63"/>
                  <a:gd name="T13" fmla="*/ 28 h 103"/>
                  <a:gd name="T14" fmla="*/ 19 w 63"/>
                  <a:gd name="T15" fmla="*/ 7 h 103"/>
                  <a:gd name="T16" fmla="*/ 40 w 63"/>
                  <a:gd name="T17" fmla="*/ 0 h 103"/>
                  <a:gd name="T18" fmla="*/ 57 w 63"/>
                  <a:gd name="T19" fmla="*/ 3 h 103"/>
                  <a:gd name="T20" fmla="*/ 57 w 63"/>
                  <a:gd name="T21" fmla="*/ 14 h 103"/>
                  <a:gd name="T22" fmla="*/ 40 w 63"/>
                  <a:gd name="T23" fmla="*/ 10 h 103"/>
                  <a:gd name="T24" fmla="*/ 19 w 63"/>
                  <a:gd name="T25" fmla="*/ 22 h 103"/>
                  <a:gd name="T26" fmla="*/ 11 w 63"/>
                  <a:gd name="T27" fmla="*/ 53 h 103"/>
                  <a:gd name="T28" fmla="*/ 12 w 63"/>
                  <a:gd name="T29" fmla="*/ 53 h 103"/>
                  <a:gd name="T30" fmla="*/ 34 w 63"/>
                  <a:gd name="T31" fmla="*/ 39 h 103"/>
                  <a:gd name="T32" fmla="*/ 55 w 63"/>
                  <a:gd name="T33" fmla="*/ 48 h 103"/>
                  <a:gd name="T34" fmla="*/ 63 w 63"/>
                  <a:gd name="T35" fmla="*/ 70 h 103"/>
                  <a:gd name="T36" fmla="*/ 51 w 63"/>
                  <a:gd name="T37" fmla="*/ 71 h 103"/>
                  <a:gd name="T38" fmla="*/ 46 w 63"/>
                  <a:gd name="T39" fmla="*/ 55 h 103"/>
                  <a:gd name="T40" fmla="*/ 32 w 63"/>
                  <a:gd name="T41" fmla="*/ 49 h 103"/>
                  <a:gd name="T42" fmla="*/ 18 w 63"/>
                  <a:gd name="T43" fmla="*/ 55 h 103"/>
                  <a:gd name="T44" fmla="*/ 12 w 63"/>
                  <a:gd name="T45" fmla="*/ 69 h 103"/>
                  <a:gd name="T46" fmla="*/ 18 w 63"/>
                  <a:gd name="T47" fmla="*/ 86 h 103"/>
                  <a:gd name="T48" fmla="*/ 32 w 63"/>
                  <a:gd name="T49" fmla="*/ 93 h 103"/>
                  <a:gd name="T50" fmla="*/ 46 w 63"/>
                  <a:gd name="T51" fmla="*/ 87 h 103"/>
                  <a:gd name="T52" fmla="*/ 51 w 63"/>
                  <a:gd name="T53" fmla="*/ 7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3">
                    <a:moveTo>
                      <a:pt x="63" y="70"/>
                    </a:moveTo>
                    <a:cubicBezTo>
                      <a:pt x="63" y="76"/>
                      <a:pt x="61" y="82"/>
                      <a:pt x="59" y="87"/>
                    </a:cubicBezTo>
                    <a:cubicBezTo>
                      <a:pt x="56" y="92"/>
                      <a:pt x="52" y="96"/>
                      <a:pt x="47" y="99"/>
                    </a:cubicBezTo>
                    <a:cubicBezTo>
                      <a:pt x="43" y="102"/>
                      <a:pt x="37" y="103"/>
                      <a:pt x="31" y="103"/>
                    </a:cubicBezTo>
                    <a:cubicBezTo>
                      <a:pt x="22" y="103"/>
                      <a:pt x="14" y="99"/>
                      <a:pt x="8" y="91"/>
                    </a:cubicBezTo>
                    <a:cubicBezTo>
                      <a:pt x="2" y="83"/>
                      <a:pt x="0" y="72"/>
                      <a:pt x="0" y="58"/>
                    </a:cubicBezTo>
                    <a:cubicBezTo>
                      <a:pt x="0" y="46"/>
                      <a:pt x="1" y="36"/>
                      <a:pt x="5" y="28"/>
                    </a:cubicBezTo>
                    <a:cubicBezTo>
                      <a:pt x="8" y="19"/>
                      <a:pt x="13" y="12"/>
                      <a:pt x="19" y="7"/>
                    </a:cubicBezTo>
                    <a:cubicBezTo>
                      <a:pt x="25" y="3"/>
                      <a:pt x="32" y="0"/>
                      <a:pt x="40" y="0"/>
                    </a:cubicBezTo>
                    <a:cubicBezTo>
                      <a:pt x="47" y="0"/>
                      <a:pt x="52" y="1"/>
                      <a:pt x="57" y="3"/>
                    </a:cubicBezTo>
                    <a:cubicBezTo>
                      <a:pt x="57" y="14"/>
                      <a:pt x="57" y="14"/>
                      <a:pt x="57" y="14"/>
                    </a:cubicBezTo>
                    <a:cubicBezTo>
                      <a:pt x="52" y="11"/>
                      <a:pt x="46" y="10"/>
                      <a:pt x="40" y="10"/>
                    </a:cubicBezTo>
                    <a:cubicBezTo>
                      <a:pt x="32" y="10"/>
                      <a:pt x="25" y="14"/>
                      <a:pt x="19" y="22"/>
                    </a:cubicBezTo>
                    <a:cubicBezTo>
                      <a:pt x="14" y="30"/>
                      <a:pt x="11" y="40"/>
                      <a:pt x="11" y="53"/>
                    </a:cubicBezTo>
                    <a:cubicBezTo>
                      <a:pt x="12" y="53"/>
                      <a:pt x="12" y="53"/>
                      <a:pt x="12" y="53"/>
                    </a:cubicBezTo>
                    <a:cubicBezTo>
                      <a:pt x="16" y="44"/>
                      <a:pt x="24" y="39"/>
                      <a:pt x="34" y="39"/>
                    </a:cubicBezTo>
                    <a:cubicBezTo>
                      <a:pt x="43" y="39"/>
                      <a:pt x="50" y="42"/>
                      <a:pt x="55" y="48"/>
                    </a:cubicBezTo>
                    <a:cubicBezTo>
                      <a:pt x="60" y="53"/>
                      <a:pt x="63" y="61"/>
                      <a:pt x="63" y="70"/>
                    </a:cubicBezTo>
                    <a:close/>
                    <a:moveTo>
                      <a:pt x="51" y="71"/>
                    </a:moveTo>
                    <a:cubicBezTo>
                      <a:pt x="51" y="64"/>
                      <a:pt x="49" y="59"/>
                      <a:pt x="46" y="55"/>
                    </a:cubicBezTo>
                    <a:cubicBezTo>
                      <a:pt x="43" y="51"/>
                      <a:pt x="38" y="49"/>
                      <a:pt x="32" y="49"/>
                    </a:cubicBezTo>
                    <a:cubicBezTo>
                      <a:pt x="26" y="49"/>
                      <a:pt x="22" y="51"/>
                      <a:pt x="18" y="55"/>
                    </a:cubicBezTo>
                    <a:cubicBezTo>
                      <a:pt x="14" y="59"/>
                      <a:pt x="12" y="63"/>
                      <a:pt x="12" y="69"/>
                    </a:cubicBezTo>
                    <a:cubicBezTo>
                      <a:pt x="12" y="76"/>
                      <a:pt x="14" y="82"/>
                      <a:pt x="18" y="86"/>
                    </a:cubicBezTo>
                    <a:cubicBezTo>
                      <a:pt x="21" y="91"/>
                      <a:pt x="26" y="93"/>
                      <a:pt x="32" y="93"/>
                    </a:cubicBezTo>
                    <a:cubicBezTo>
                      <a:pt x="38" y="93"/>
                      <a:pt x="42" y="91"/>
                      <a:pt x="46" y="87"/>
                    </a:cubicBezTo>
                    <a:cubicBezTo>
                      <a:pt x="49" y="83"/>
                      <a:pt x="51" y="78"/>
                      <a:pt x="5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2" name="Freeform 86"/>
              <p:cNvSpPr>
                <a:spLocks/>
              </p:cNvSpPr>
              <p:nvPr/>
            </p:nvSpPr>
            <p:spPr bwMode="auto">
              <a:xfrm>
                <a:off x="1664" y="84"/>
                <a:ext cx="133" cy="243"/>
              </a:xfrm>
              <a:custGeom>
                <a:avLst/>
                <a:gdLst>
                  <a:gd name="T0" fmla="*/ 56 w 56"/>
                  <a:gd name="T1" fmla="*/ 69 h 101"/>
                  <a:gd name="T2" fmla="*/ 46 w 56"/>
                  <a:gd name="T3" fmla="*/ 92 h 101"/>
                  <a:gd name="T4" fmla="*/ 21 w 56"/>
                  <a:gd name="T5" fmla="*/ 101 h 101"/>
                  <a:gd name="T6" fmla="*/ 0 w 56"/>
                  <a:gd name="T7" fmla="*/ 97 h 101"/>
                  <a:gd name="T8" fmla="*/ 0 w 56"/>
                  <a:gd name="T9" fmla="*/ 85 h 101"/>
                  <a:gd name="T10" fmla="*/ 21 w 56"/>
                  <a:gd name="T11" fmla="*/ 91 h 101"/>
                  <a:gd name="T12" fmla="*/ 38 w 56"/>
                  <a:gd name="T13" fmla="*/ 85 h 101"/>
                  <a:gd name="T14" fmla="*/ 44 w 56"/>
                  <a:gd name="T15" fmla="*/ 70 h 101"/>
                  <a:gd name="T16" fmla="*/ 38 w 56"/>
                  <a:gd name="T17" fmla="*/ 54 h 101"/>
                  <a:gd name="T18" fmla="*/ 19 w 56"/>
                  <a:gd name="T19" fmla="*/ 49 h 101"/>
                  <a:gd name="T20" fmla="*/ 2 w 56"/>
                  <a:gd name="T21" fmla="*/ 50 h 101"/>
                  <a:gd name="T22" fmla="*/ 5 w 56"/>
                  <a:gd name="T23" fmla="*/ 0 h 101"/>
                  <a:gd name="T24" fmla="*/ 51 w 56"/>
                  <a:gd name="T25" fmla="*/ 0 h 101"/>
                  <a:gd name="T26" fmla="*/ 51 w 56"/>
                  <a:gd name="T27" fmla="*/ 10 h 101"/>
                  <a:gd name="T28" fmla="*/ 15 w 56"/>
                  <a:gd name="T29" fmla="*/ 10 h 101"/>
                  <a:gd name="T30" fmla="*/ 13 w 56"/>
                  <a:gd name="T31" fmla="*/ 39 h 101"/>
                  <a:gd name="T32" fmla="*/ 22 w 56"/>
                  <a:gd name="T33" fmla="*/ 39 h 101"/>
                  <a:gd name="T34" fmla="*/ 47 w 56"/>
                  <a:gd name="T35" fmla="*/ 47 h 101"/>
                  <a:gd name="T36" fmla="*/ 56 w 56"/>
                  <a:gd name="T37"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101">
                    <a:moveTo>
                      <a:pt x="56" y="69"/>
                    </a:moveTo>
                    <a:cubicBezTo>
                      <a:pt x="56" y="79"/>
                      <a:pt x="53" y="86"/>
                      <a:pt x="46" y="92"/>
                    </a:cubicBezTo>
                    <a:cubicBezTo>
                      <a:pt x="40" y="98"/>
                      <a:pt x="31" y="101"/>
                      <a:pt x="21" y="101"/>
                    </a:cubicBezTo>
                    <a:cubicBezTo>
                      <a:pt x="11" y="101"/>
                      <a:pt x="4" y="100"/>
                      <a:pt x="0" y="97"/>
                    </a:cubicBezTo>
                    <a:cubicBezTo>
                      <a:pt x="0" y="85"/>
                      <a:pt x="0" y="85"/>
                      <a:pt x="0" y="85"/>
                    </a:cubicBezTo>
                    <a:cubicBezTo>
                      <a:pt x="7" y="89"/>
                      <a:pt x="14" y="91"/>
                      <a:pt x="21" y="91"/>
                    </a:cubicBezTo>
                    <a:cubicBezTo>
                      <a:pt x="28" y="91"/>
                      <a:pt x="33" y="89"/>
                      <a:pt x="38" y="85"/>
                    </a:cubicBezTo>
                    <a:cubicBezTo>
                      <a:pt x="42" y="82"/>
                      <a:pt x="44" y="76"/>
                      <a:pt x="44" y="70"/>
                    </a:cubicBezTo>
                    <a:cubicBezTo>
                      <a:pt x="44" y="63"/>
                      <a:pt x="42" y="58"/>
                      <a:pt x="38" y="54"/>
                    </a:cubicBezTo>
                    <a:cubicBezTo>
                      <a:pt x="33" y="51"/>
                      <a:pt x="27" y="49"/>
                      <a:pt x="19" y="49"/>
                    </a:cubicBezTo>
                    <a:cubicBezTo>
                      <a:pt x="12" y="49"/>
                      <a:pt x="6" y="49"/>
                      <a:pt x="2" y="50"/>
                    </a:cubicBezTo>
                    <a:cubicBezTo>
                      <a:pt x="5" y="0"/>
                      <a:pt x="5" y="0"/>
                      <a:pt x="5" y="0"/>
                    </a:cubicBezTo>
                    <a:cubicBezTo>
                      <a:pt x="51" y="0"/>
                      <a:pt x="51" y="0"/>
                      <a:pt x="51" y="0"/>
                    </a:cubicBezTo>
                    <a:cubicBezTo>
                      <a:pt x="51" y="10"/>
                      <a:pt x="51" y="10"/>
                      <a:pt x="51" y="10"/>
                    </a:cubicBezTo>
                    <a:cubicBezTo>
                      <a:pt x="15" y="10"/>
                      <a:pt x="15" y="10"/>
                      <a:pt x="15" y="10"/>
                    </a:cubicBezTo>
                    <a:cubicBezTo>
                      <a:pt x="13" y="39"/>
                      <a:pt x="13" y="39"/>
                      <a:pt x="13" y="39"/>
                    </a:cubicBezTo>
                    <a:cubicBezTo>
                      <a:pt x="22" y="39"/>
                      <a:pt x="22" y="39"/>
                      <a:pt x="22" y="39"/>
                    </a:cubicBezTo>
                    <a:cubicBezTo>
                      <a:pt x="33" y="39"/>
                      <a:pt x="41" y="42"/>
                      <a:pt x="47" y="47"/>
                    </a:cubicBezTo>
                    <a:cubicBezTo>
                      <a:pt x="53" y="52"/>
                      <a:pt x="56" y="59"/>
                      <a:pt x="5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grpSp>
        <p:grpSp>
          <p:nvGrpSpPr>
            <p:cNvPr id="213" name="Group 89"/>
            <p:cNvGrpSpPr>
              <a:grpSpLocks noChangeAspect="1"/>
            </p:cNvGrpSpPr>
            <p:nvPr/>
          </p:nvGrpSpPr>
          <p:grpSpPr bwMode="auto">
            <a:xfrm>
              <a:off x="8659732" y="1622264"/>
              <a:ext cx="2109036" cy="249675"/>
              <a:chOff x="1" y="3"/>
              <a:chExt cx="2796" cy="331"/>
            </a:xfrm>
            <a:solidFill>
              <a:srgbClr val="FFFFFF"/>
            </a:solidFill>
          </p:grpSpPr>
          <p:sp>
            <p:nvSpPr>
              <p:cNvPr id="214" name="Freeform 90"/>
              <p:cNvSpPr>
                <a:spLocks/>
              </p:cNvSpPr>
              <p:nvPr/>
            </p:nvSpPr>
            <p:spPr bwMode="auto">
              <a:xfrm>
                <a:off x="1" y="25"/>
                <a:ext cx="305" cy="304"/>
              </a:xfrm>
              <a:custGeom>
                <a:avLst/>
                <a:gdLst>
                  <a:gd name="T0" fmla="*/ 129 w 129"/>
                  <a:gd name="T1" fmla="*/ 126 h 126"/>
                  <a:gd name="T2" fmla="*/ 114 w 129"/>
                  <a:gd name="T3" fmla="*/ 126 h 126"/>
                  <a:gd name="T4" fmla="*/ 114 w 129"/>
                  <a:gd name="T5" fmla="*/ 41 h 126"/>
                  <a:gd name="T6" fmla="*/ 115 w 129"/>
                  <a:gd name="T7" fmla="*/ 17 h 126"/>
                  <a:gd name="T8" fmla="*/ 115 w 129"/>
                  <a:gd name="T9" fmla="*/ 17 h 126"/>
                  <a:gd name="T10" fmla="*/ 111 w 129"/>
                  <a:gd name="T11" fmla="*/ 29 h 126"/>
                  <a:gd name="T12" fmla="*/ 68 w 129"/>
                  <a:gd name="T13" fmla="*/ 126 h 126"/>
                  <a:gd name="T14" fmla="*/ 61 w 129"/>
                  <a:gd name="T15" fmla="*/ 126 h 126"/>
                  <a:gd name="T16" fmla="*/ 18 w 129"/>
                  <a:gd name="T17" fmla="*/ 30 h 126"/>
                  <a:gd name="T18" fmla="*/ 14 w 129"/>
                  <a:gd name="T19" fmla="*/ 17 h 126"/>
                  <a:gd name="T20" fmla="*/ 14 w 129"/>
                  <a:gd name="T21" fmla="*/ 17 h 126"/>
                  <a:gd name="T22" fmla="*/ 14 w 129"/>
                  <a:gd name="T23" fmla="*/ 41 h 126"/>
                  <a:gd name="T24" fmla="*/ 14 w 129"/>
                  <a:gd name="T25" fmla="*/ 126 h 126"/>
                  <a:gd name="T26" fmla="*/ 0 w 129"/>
                  <a:gd name="T27" fmla="*/ 126 h 126"/>
                  <a:gd name="T28" fmla="*/ 0 w 129"/>
                  <a:gd name="T29" fmla="*/ 0 h 126"/>
                  <a:gd name="T30" fmla="*/ 20 w 129"/>
                  <a:gd name="T31" fmla="*/ 0 h 126"/>
                  <a:gd name="T32" fmla="*/ 58 w 129"/>
                  <a:gd name="T33" fmla="*/ 88 h 126"/>
                  <a:gd name="T34" fmla="*/ 64 w 129"/>
                  <a:gd name="T35" fmla="*/ 103 h 126"/>
                  <a:gd name="T36" fmla="*/ 65 w 129"/>
                  <a:gd name="T37" fmla="*/ 103 h 126"/>
                  <a:gd name="T38" fmla="*/ 71 w 129"/>
                  <a:gd name="T39" fmla="*/ 87 h 126"/>
                  <a:gd name="T40" fmla="*/ 110 w 129"/>
                  <a:gd name="T41" fmla="*/ 0 h 126"/>
                  <a:gd name="T42" fmla="*/ 129 w 129"/>
                  <a:gd name="T43" fmla="*/ 0 h 126"/>
                  <a:gd name="T44" fmla="*/ 129 w 129"/>
                  <a:gd name="T4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6">
                    <a:moveTo>
                      <a:pt x="129" y="126"/>
                    </a:moveTo>
                    <a:cubicBezTo>
                      <a:pt x="114" y="126"/>
                      <a:pt x="114" y="126"/>
                      <a:pt x="114" y="126"/>
                    </a:cubicBezTo>
                    <a:cubicBezTo>
                      <a:pt x="114" y="41"/>
                      <a:pt x="114" y="41"/>
                      <a:pt x="114" y="41"/>
                    </a:cubicBezTo>
                    <a:cubicBezTo>
                      <a:pt x="114" y="35"/>
                      <a:pt x="114" y="26"/>
                      <a:pt x="115" y="17"/>
                    </a:cubicBezTo>
                    <a:cubicBezTo>
                      <a:pt x="115" y="17"/>
                      <a:pt x="115" y="17"/>
                      <a:pt x="115" y="17"/>
                    </a:cubicBezTo>
                    <a:cubicBezTo>
                      <a:pt x="114" y="22"/>
                      <a:pt x="112" y="26"/>
                      <a:pt x="111" y="29"/>
                    </a:cubicBezTo>
                    <a:cubicBezTo>
                      <a:pt x="68" y="126"/>
                      <a:pt x="68" y="126"/>
                      <a:pt x="68" y="126"/>
                    </a:cubicBezTo>
                    <a:cubicBezTo>
                      <a:pt x="61" y="126"/>
                      <a:pt x="61" y="126"/>
                      <a:pt x="61" y="126"/>
                    </a:cubicBezTo>
                    <a:cubicBezTo>
                      <a:pt x="18" y="30"/>
                      <a:pt x="18" y="30"/>
                      <a:pt x="18" y="30"/>
                    </a:cubicBezTo>
                    <a:cubicBezTo>
                      <a:pt x="17" y="27"/>
                      <a:pt x="15" y="23"/>
                      <a:pt x="14" y="17"/>
                    </a:cubicBezTo>
                    <a:cubicBezTo>
                      <a:pt x="14" y="17"/>
                      <a:pt x="14" y="17"/>
                      <a:pt x="14" y="17"/>
                    </a:cubicBezTo>
                    <a:cubicBezTo>
                      <a:pt x="14" y="22"/>
                      <a:pt x="14" y="30"/>
                      <a:pt x="14" y="41"/>
                    </a:cubicBezTo>
                    <a:cubicBezTo>
                      <a:pt x="14" y="126"/>
                      <a:pt x="14" y="126"/>
                      <a:pt x="14" y="126"/>
                    </a:cubicBezTo>
                    <a:cubicBezTo>
                      <a:pt x="0" y="126"/>
                      <a:pt x="0" y="126"/>
                      <a:pt x="0" y="126"/>
                    </a:cubicBezTo>
                    <a:cubicBezTo>
                      <a:pt x="0" y="0"/>
                      <a:pt x="0" y="0"/>
                      <a:pt x="0" y="0"/>
                    </a:cubicBezTo>
                    <a:cubicBezTo>
                      <a:pt x="20" y="0"/>
                      <a:pt x="20" y="0"/>
                      <a:pt x="20" y="0"/>
                    </a:cubicBezTo>
                    <a:cubicBezTo>
                      <a:pt x="58" y="88"/>
                      <a:pt x="58" y="88"/>
                      <a:pt x="58" y="88"/>
                    </a:cubicBezTo>
                    <a:cubicBezTo>
                      <a:pt x="61" y="94"/>
                      <a:pt x="63" y="99"/>
                      <a:pt x="64" y="103"/>
                    </a:cubicBezTo>
                    <a:cubicBezTo>
                      <a:pt x="65" y="103"/>
                      <a:pt x="65" y="103"/>
                      <a:pt x="65" y="103"/>
                    </a:cubicBezTo>
                    <a:cubicBezTo>
                      <a:pt x="67" y="96"/>
                      <a:pt x="69" y="91"/>
                      <a:pt x="71" y="87"/>
                    </a:cubicBezTo>
                    <a:cubicBezTo>
                      <a:pt x="110" y="0"/>
                      <a:pt x="110" y="0"/>
                      <a:pt x="110" y="0"/>
                    </a:cubicBezTo>
                    <a:cubicBezTo>
                      <a:pt x="129" y="0"/>
                      <a:pt x="129" y="0"/>
                      <a:pt x="129" y="0"/>
                    </a:cubicBezTo>
                    <a:lnTo>
                      <a:pt x="129"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5" name="Freeform 91"/>
              <p:cNvSpPr>
                <a:spLocks noEditPoints="1"/>
              </p:cNvSpPr>
              <p:nvPr/>
            </p:nvSpPr>
            <p:spPr bwMode="auto">
              <a:xfrm>
                <a:off x="368" y="11"/>
                <a:ext cx="45" cy="318"/>
              </a:xfrm>
              <a:custGeom>
                <a:avLst/>
                <a:gdLst>
                  <a:gd name="T0" fmla="*/ 10 w 19"/>
                  <a:gd name="T1" fmla="*/ 19 h 132"/>
                  <a:gd name="T2" fmla="*/ 3 w 19"/>
                  <a:gd name="T3" fmla="*/ 16 h 132"/>
                  <a:gd name="T4" fmla="*/ 0 w 19"/>
                  <a:gd name="T5" fmla="*/ 10 h 132"/>
                  <a:gd name="T6" fmla="*/ 3 w 19"/>
                  <a:gd name="T7" fmla="*/ 3 h 132"/>
                  <a:gd name="T8" fmla="*/ 10 w 19"/>
                  <a:gd name="T9" fmla="*/ 0 h 132"/>
                  <a:gd name="T10" fmla="*/ 16 w 19"/>
                  <a:gd name="T11" fmla="*/ 3 h 132"/>
                  <a:gd name="T12" fmla="*/ 19 w 19"/>
                  <a:gd name="T13" fmla="*/ 10 h 132"/>
                  <a:gd name="T14" fmla="*/ 16 w 19"/>
                  <a:gd name="T15" fmla="*/ 16 h 132"/>
                  <a:gd name="T16" fmla="*/ 10 w 19"/>
                  <a:gd name="T17" fmla="*/ 19 h 132"/>
                  <a:gd name="T18" fmla="*/ 17 w 19"/>
                  <a:gd name="T19" fmla="*/ 132 h 132"/>
                  <a:gd name="T20" fmla="*/ 2 w 19"/>
                  <a:gd name="T21" fmla="*/ 132 h 132"/>
                  <a:gd name="T22" fmla="*/ 2 w 19"/>
                  <a:gd name="T23" fmla="*/ 42 h 132"/>
                  <a:gd name="T24" fmla="*/ 17 w 19"/>
                  <a:gd name="T25" fmla="*/ 42 h 132"/>
                  <a:gd name="T26" fmla="*/ 17 w 19"/>
                  <a:gd name="T2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32">
                    <a:moveTo>
                      <a:pt x="10" y="19"/>
                    </a:moveTo>
                    <a:cubicBezTo>
                      <a:pt x="7" y="19"/>
                      <a:pt x="5" y="18"/>
                      <a:pt x="3" y="16"/>
                    </a:cubicBezTo>
                    <a:cubicBezTo>
                      <a:pt x="1" y="15"/>
                      <a:pt x="0" y="12"/>
                      <a:pt x="0" y="10"/>
                    </a:cubicBezTo>
                    <a:cubicBezTo>
                      <a:pt x="0" y="7"/>
                      <a:pt x="1" y="5"/>
                      <a:pt x="3" y="3"/>
                    </a:cubicBezTo>
                    <a:cubicBezTo>
                      <a:pt x="5" y="1"/>
                      <a:pt x="7" y="0"/>
                      <a:pt x="10" y="0"/>
                    </a:cubicBezTo>
                    <a:cubicBezTo>
                      <a:pt x="12" y="0"/>
                      <a:pt x="14" y="1"/>
                      <a:pt x="16" y="3"/>
                    </a:cubicBezTo>
                    <a:cubicBezTo>
                      <a:pt x="18" y="5"/>
                      <a:pt x="19" y="7"/>
                      <a:pt x="19" y="10"/>
                    </a:cubicBezTo>
                    <a:cubicBezTo>
                      <a:pt x="19" y="12"/>
                      <a:pt x="18" y="14"/>
                      <a:pt x="16" y="16"/>
                    </a:cubicBezTo>
                    <a:cubicBezTo>
                      <a:pt x="14" y="18"/>
                      <a:pt x="12" y="19"/>
                      <a:pt x="10" y="19"/>
                    </a:cubicBezTo>
                    <a:close/>
                    <a:moveTo>
                      <a:pt x="17" y="132"/>
                    </a:moveTo>
                    <a:cubicBezTo>
                      <a:pt x="2" y="132"/>
                      <a:pt x="2" y="132"/>
                      <a:pt x="2" y="132"/>
                    </a:cubicBezTo>
                    <a:cubicBezTo>
                      <a:pt x="2" y="42"/>
                      <a:pt x="2" y="42"/>
                      <a:pt x="2" y="42"/>
                    </a:cubicBezTo>
                    <a:cubicBezTo>
                      <a:pt x="17" y="42"/>
                      <a:pt x="17" y="42"/>
                      <a:pt x="17" y="42"/>
                    </a:cubicBezTo>
                    <a:lnTo>
                      <a:pt x="1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6" name="Freeform 92"/>
              <p:cNvSpPr>
                <a:spLocks/>
              </p:cNvSpPr>
              <p:nvPr/>
            </p:nvSpPr>
            <p:spPr bwMode="auto">
              <a:xfrm>
                <a:off x="455" y="107"/>
                <a:ext cx="161" cy="227"/>
              </a:xfrm>
              <a:custGeom>
                <a:avLst/>
                <a:gdLst>
                  <a:gd name="T0" fmla="*/ 67 w 68"/>
                  <a:gd name="T1" fmla="*/ 88 h 94"/>
                  <a:gd name="T2" fmla="*/ 43 w 68"/>
                  <a:gd name="T3" fmla="*/ 94 h 94"/>
                  <a:gd name="T4" fmla="*/ 12 w 68"/>
                  <a:gd name="T5" fmla="*/ 81 h 94"/>
                  <a:gd name="T6" fmla="*/ 0 w 68"/>
                  <a:gd name="T7" fmla="*/ 49 h 94"/>
                  <a:gd name="T8" fmla="*/ 13 w 68"/>
                  <a:gd name="T9" fmla="*/ 13 h 94"/>
                  <a:gd name="T10" fmla="*/ 47 w 68"/>
                  <a:gd name="T11" fmla="*/ 0 h 94"/>
                  <a:gd name="T12" fmla="*/ 68 w 68"/>
                  <a:gd name="T13" fmla="*/ 4 h 94"/>
                  <a:gd name="T14" fmla="*/ 68 w 68"/>
                  <a:gd name="T15" fmla="*/ 19 h 94"/>
                  <a:gd name="T16" fmla="*/ 46 w 68"/>
                  <a:gd name="T17" fmla="*/ 12 h 94"/>
                  <a:gd name="T18" fmla="*/ 24 w 68"/>
                  <a:gd name="T19" fmla="*/ 22 h 94"/>
                  <a:gd name="T20" fmla="*/ 15 w 68"/>
                  <a:gd name="T21" fmla="*/ 48 h 94"/>
                  <a:gd name="T22" fmla="*/ 23 w 68"/>
                  <a:gd name="T23" fmla="*/ 73 h 94"/>
                  <a:gd name="T24" fmla="*/ 45 w 68"/>
                  <a:gd name="T25" fmla="*/ 82 h 94"/>
                  <a:gd name="T26" fmla="*/ 67 w 68"/>
                  <a:gd name="T27" fmla="*/ 74 h 94"/>
                  <a:gd name="T28" fmla="*/ 67 w 68"/>
                  <a:gd name="T29"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4">
                    <a:moveTo>
                      <a:pt x="67" y="88"/>
                    </a:moveTo>
                    <a:cubicBezTo>
                      <a:pt x="61" y="92"/>
                      <a:pt x="52" y="94"/>
                      <a:pt x="43" y="94"/>
                    </a:cubicBezTo>
                    <a:cubicBezTo>
                      <a:pt x="30" y="94"/>
                      <a:pt x="20" y="90"/>
                      <a:pt x="12" y="81"/>
                    </a:cubicBezTo>
                    <a:cubicBezTo>
                      <a:pt x="4" y="73"/>
                      <a:pt x="0" y="62"/>
                      <a:pt x="0" y="49"/>
                    </a:cubicBezTo>
                    <a:cubicBezTo>
                      <a:pt x="0" y="34"/>
                      <a:pt x="4" y="22"/>
                      <a:pt x="13" y="13"/>
                    </a:cubicBezTo>
                    <a:cubicBezTo>
                      <a:pt x="21" y="4"/>
                      <a:pt x="33" y="0"/>
                      <a:pt x="47" y="0"/>
                    </a:cubicBezTo>
                    <a:cubicBezTo>
                      <a:pt x="55" y="0"/>
                      <a:pt x="62" y="1"/>
                      <a:pt x="68" y="4"/>
                    </a:cubicBezTo>
                    <a:cubicBezTo>
                      <a:pt x="68" y="19"/>
                      <a:pt x="68" y="19"/>
                      <a:pt x="68" y="19"/>
                    </a:cubicBezTo>
                    <a:cubicBezTo>
                      <a:pt x="61" y="14"/>
                      <a:pt x="54" y="12"/>
                      <a:pt x="46" y="12"/>
                    </a:cubicBezTo>
                    <a:cubicBezTo>
                      <a:pt x="37" y="12"/>
                      <a:pt x="29" y="15"/>
                      <a:pt x="24" y="22"/>
                    </a:cubicBezTo>
                    <a:cubicBezTo>
                      <a:pt x="18" y="28"/>
                      <a:pt x="15" y="37"/>
                      <a:pt x="15" y="48"/>
                    </a:cubicBezTo>
                    <a:cubicBezTo>
                      <a:pt x="15" y="58"/>
                      <a:pt x="17" y="67"/>
                      <a:pt x="23" y="73"/>
                    </a:cubicBezTo>
                    <a:cubicBezTo>
                      <a:pt x="29" y="79"/>
                      <a:pt x="36" y="82"/>
                      <a:pt x="45" y="82"/>
                    </a:cubicBezTo>
                    <a:cubicBezTo>
                      <a:pt x="53" y="82"/>
                      <a:pt x="61" y="79"/>
                      <a:pt x="67" y="74"/>
                    </a:cubicBezTo>
                    <a:lnTo>
                      <a:pt x="6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7" name="Freeform 93"/>
              <p:cNvSpPr>
                <a:spLocks/>
              </p:cNvSpPr>
              <p:nvPr/>
            </p:nvSpPr>
            <p:spPr bwMode="auto">
              <a:xfrm>
                <a:off x="661" y="107"/>
                <a:ext cx="109" cy="222"/>
              </a:xfrm>
              <a:custGeom>
                <a:avLst/>
                <a:gdLst>
                  <a:gd name="T0" fmla="*/ 46 w 46"/>
                  <a:gd name="T1" fmla="*/ 16 h 92"/>
                  <a:gd name="T2" fmla="*/ 36 w 46"/>
                  <a:gd name="T3" fmla="*/ 13 h 92"/>
                  <a:gd name="T4" fmla="*/ 20 w 46"/>
                  <a:gd name="T5" fmla="*/ 22 h 92"/>
                  <a:gd name="T6" fmla="*/ 14 w 46"/>
                  <a:gd name="T7" fmla="*/ 46 h 92"/>
                  <a:gd name="T8" fmla="*/ 14 w 46"/>
                  <a:gd name="T9" fmla="*/ 92 h 92"/>
                  <a:gd name="T10" fmla="*/ 0 w 46"/>
                  <a:gd name="T11" fmla="*/ 92 h 92"/>
                  <a:gd name="T12" fmla="*/ 0 w 46"/>
                  <a:gd name="T13" fmla="*/ 2 h 92"/>
                  <a:gd name="T14" fmla="*/ 14 w 46"/>
                  <a:gd name="T15" fmla="*/ 2 h 92"/>
                  <a:gd name="T16" fmla="*/ 14 w 46"/>
                  <a:gd name="T17" fmla="*/ 20 h 92"/>
                  <a:gd name="T18" fmla="*/ 14 w 46"/>
                  <a:gd name="T19" fmla="*/ 20 h 92"/>
                  <a:gd name="T20" fmla="*/ 24 w 46"/>
                  <a:gd name="T21" fmla="*/ 6 h 92"/>
                  <a:gd name="T22" fmla="*/ 38 w 46"/>
                  <a:gd name="T23" fmla="*/ 0 h 92"/>
                  <a:gd name="T24" fmla="*/ 46 w 46"/>
                  <a:gd name="T25" fmla="*/ 1 h 92"/>
                  <a:gd name="T26" fmla="*/ 46 w 46"/>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92">
                    <a:moveTo>
                      <a:pt x="46" y="16"/>
                    </a:moveTo>
                    <a:cubicBezTo>
                      <a:pt x="44" y="14"/>
                      <a:pt x="40" y="13"/>
                      <a:pt x="36" y="13"/>
                    </a:cubicBezTo>
                    <a:cubicBezTo>
                      <a:pt x="29" y="13"/>
                      <a:pt x="24" y="16"/>
                      <a:pt x="20" y="22"/>
                    </a:cubicBezTo>
                    <a:cubicBezTo>
                      <a:pt x="16" y="28"/>
                      <a:pt x="14" y="36"/>
                      <a:pt x="14" y="46"/>
                    </a:cubicBezTo>
                    <a:cubicBezTo>
                      <a:pt x="14" y="92"/>
                      <a:pt x="14" y="92"/>
                      <a:pt x="14" y="92"/>
                    </a:cubicBezTo>
                    <a:cubicBezTo>
                      <a:pt x="0" y="92"/>
                      <a:pt x="0" y="92"/>
                      <a:pt x="0" y="92"/>
                    </a:cubicBezTo>
                    <a:cubicBezTo>
                      <a:pt x="0" y="2"/>
                      <a:pt x="0" y="2"/>
                      <a:pt x="0" y="2"/>
                    </a:cubicBezTo>
                    <a:cubicBezTo>
                      <a:pt x="14" y="2"/>
                      <a:pt x="14" y="2"/>
                      <a:pt x="14" y="2"/>
                    </a:cubicBezTo>
                    <a:cubicBezTo>
                      <a:pt x="14" y="20"/>
                      <a:pt x="14" y="20"/>
                      <a:pt x="14" y="20"/>
                    </a:cubicBezTo>
                    <a:cubicBezTo>
                      <a:pt x="14" y="20"/>
                      <a:pt x="14" y="20"/>
                      <a:pt x="14" y="20"/>
                    </a:cubicBezTo>
                    <a:cubicBezTo>
                      <a:pt x="16" y="14"/>
                      <a:pt x="20" y="9"/>
                      <a:pt x="24" y="6"/>
                    </a:cubicBezTo>
                    <a:cubicBezTo>
                      <a:pt x="28" y="2"/>
                      <a:pt x="33" y="0"/>
                      <a:pt x="38" y="0"/>
                    </a:cubicBezTo>
                    <a:cubicBezTo>
                      <a:pt x="42" y="0"/>
                      <a:pt x="44" y="1"/>
                      <a:pt x="46" y="1"/>
                    </a:cubicBezTo>
                    <a:lnTo>
                      <a:pt x="4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8" name="Freeform 94"/>
              <p:cNvSpPr>
                <a:spLocks noEditPoints="1"/>
              </p:cNvSpPr>
              <p:nvPr/>
            </p:nvSpPr>
            <p:spPr bwMode="auto">
              <a:xfrm>
                <a:off x="782" y="107"/>
                <a:ext cx="211" cy="227"/>
              </a:xfrm>
              <a:custGeom>
                <a:avLst/>
                <a:gdLst>
                  <a:gd name="T0" fmla="*/ 44 w 89"/>
                  <a:gd name="T1" fmla="*/ 94 h 94"/>
                  <a:gd name="T2" fmla="*/ 12 w 89"/>
                  <a:gd name="T3" fmla="*/ 81 h 94"/>
                  <a:gd name="T4" fmla="*/ 0 w 89"/>
                  <a:gd name="T5" fmla="*/ 48 h 94"/>
                  <a:gd name="T6" fmla="*/ 12 w 89"/>
                  <a:gd name="T7" fmla="*/ 12 h 94"/>
                  <a:gd name="T8" fmla="*/ 46 w 89"/>
                  <a:gd name="T9" fmla="*/ 0 h 94"/>
                  <a:gd name="T10" fmla="*/ 77 w 89"/>
                  <a:gd name="T11" fmla="*/ 12 h 94"/>
                  <a:gd name="T12" fmla="*/ 89 w 89"/>
                  <a:gd name="T13" fmla="*/ 46 h 94"/>
                  <a:gd name="T14" fmla="*/ 76 w 89"/>
                  <a:gd name="T15" fmla="*/ 81 h 94"/>
                  <a:gd name="T16" fmla="*/ 44 w 89"/>
                  <a:gd name="T17" fmla="*/ 94 h 94"/>
                  <a:gd name="T18" fmla="*/ 45 w 89"/>
                  <a:gd name="T19" fmla="*/ 12 h 94"/>
                  <a:gd name="T20" fmla="*/ 23 w 89"/>
                  <a:gd name="T21" fmla="*/ 21 h 94"/>
                  <a:gd name="T22" fmla="*/ 15 w 89"/>
                  <a:gd name="T23" fmla="*/ 47 h 94"/>
                  <a:gd name="T24" fmla="*/ 23 w 89"/>
                  <a:gd name="T25" fmla="*/ 73 h 94"/>
                  <a:gd name="T26" fmla="*/ 45 w 89"/>
                  <a:gd name="T27" fmla="*/ 82 h 94"/>
                  <a:gd name="T28" fmla="*/ 66 w 89"/>
                  <a:gd name="T29" fmla="*/ 73 h 94"/>
                  <a:gd name="T30" fmla="*/ 74 w 89"/>
                  <a:gd name="T31" fmla="*/ 47 h 94"/>
                  <a:gd name="T32" fmla="*/ 66 w 89"/>
                  <a:gd name="T33" fmla="*/ 21 h 94"/>
                  <a:gd name="T34" fmla="*/ 45 w 89"/>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94">
                    <a:moveTo>
                      <a:pt x="44" y="94"/>
                    </a:moveTo>
                    <a:cubicBezTo>
                      <a:pt x="30" y="94"/>
                      <a:pt x="20" y="90"/>
                      <a:pt x="12" y="81"/>
                    </a:cubicBezTo>
                    <a:cubicBezTo>
                      <a:pt x="4" y="73"/>
                      <a:pt x="0" y="62"/>
                      <a:pt x="0" y="48"/>
                    </a:cubicBezTo>
                    <a:cubicBezTo>
                      <a:pt x="0" y="33"/>
                      <a:pt x="4" y="21"/>
                      <a:pt x="12" y="12"/>
                    </a:cubicBezTo>
                    <a:cubicBezTo>
                      <a:pt x="21" y="4"/>
                      <a:pt x="32" y="0"/>
                      <a:pt x="46" y="0"/>
                    </a:cubicBezTo>
                    <a:cubicBezTo>
                      <a:pt x="59" y="0"/>
                      <a:pt x="70" y="4"/>
                      <a:pt x="77" y="12"/>
                    </a:cubicBezTo>
                    <a:cubicBezTo>
                      <a:pt x="85" y="20"/>
                      <a:pt x="89" y="32"/>
                      <a:pt x="89" y="46"/>
                    </a:cubicBezTo>
                    <a:cubicBezTo>
                      <a:pt x="89" y="61"/>
                      <a:pt x="84" y="72"/>
                      <a:pt x="76" y="81"/>
                    </a:cubicBezTo>
                    <a:cubicBezTo>
                      <a:pt x="68" y="90"/>
                      <a:pt x="57" y="94"/>
                      <a:pt x="44" y="94"/>
                    </a:cubicBezTo>
                    <a:close/>
                    <a:moveTo>
                      <a:pt x="45" y="12"/>
                    </a:moveTo>
                    <a:cubicBezTo>
                      <a:pt x="35" y="12"/>
                      <a:pt x="28" y="15"/>
                      <a:pt x="23" y="21"/>
                    </a:cubicBezTo>
                    <a:cubicBezTo>
                      <a:pt x="17" y="28"/>
                      <a:pt x="15" y="36"/>
                      <a:pt x="15" y="47"/>
                    </a:cubicBezTo>
                    <a:cubicBezTo>
                      <a:pt x="15" y="58"/>
                      <a:pt x="17" y="66"/>
                      <a:pt x="23" y="73"/>
                    </a:cubicBezTo>
                    <a:cubicBezTo>
                      <a:pt x="28" y="79"/>
                      <a:pt x="36" y="82"/>
                      <a:pt x="45" y="82"/>
                    </a:cubicBezTo>
                    <a:cubicBezTo>
                      <a:pt x="54" y="82"/>
                      <a:pt x="61" y="79"/>
                      <a:pt x="66" y="73"/>
                    </a:cubicBezTo>
                    <a:cubicBezTo>
                      <a:pt x="71" y="67"/>
                      <a:pt x="74" y="58"/>
                      <a:pt x="74" y="47"/>
                    </a:cubicBezTo>
                    <a:cubicBezTo>
                      <a:pt x="74" y="36"/>
                      <a:pt x="71" y="27"/>
                      <a:pt x="66" y="21"/>
                    </a:cubicBezTo>
                    <a:cubicBezTo>
                      <a:pt x="61" y="15"/>
                      <a:pt x="54" y="12"/>
                      <a:pt x="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19" name="Freeform 95"/>
              <p:cNvSpPr>
                <a:spLocks/>
              </p:cNvSpPr>
              <p:nvPr/>
            </p:nvSpPr>
            <p:spPr bwMode="auto">
              <a:xfrm>
                <a:off x="1026" y="107"/>
                <a:ext cx="142" cy="227"/>
              </a:xfrm>
              <a:custGeom>
                <a:avLst/>
                <a:gdLst>
                  <a:gd name="T0" fmla="*/ 0 w 60"/>
                  <a:gd name="T1" fmla="*/ 89 h 94"/>
                  <a:gd name="T2" fmla="*/ 0 w 60"/>
                  <a:gd name="T3" fmla="*/ 73 h 94"/>
                  <a:gd name="T4" fmla="*/ 26 w 60"/>
                  <a:gd name="T5" fmla="*/ 82 h 94"/>
                  <a:gd name="T6" fmla="*/ 45 w 60"/>
                  <a:gd name="T7" fmla="*/ 69 h 94"/>
                  <a:gd name="T8" fmla="*/ 44 w 60"/>
                  <a:gd name="T9" fmla="*/ 63 h 94"/>
                  <a:gd name="T10" fmla="*/ 39 w 60"/>
                  <a:gd name="T11" fmla="*/ 59 h 94"/>
                  <a:gd name="T12" fmla="*/ 33 w 60"/>
                  <a:gd name="T13" fmla="*/ 55 h 94"/>
                  <a:gd name="T14" fmla="*/ 25 w 60"/>
                  <a:gd name="T15" fmla="*/ 52 h 94"/>
                  <a:gd name="T16" fmla="*/ 14 w 60"/>
                  <a:gd name="T17" fmla="*/ 47 h 94"/>
                  <a:gd name="T18" fmla="*/ 7 w 60"/>
                  <a:gd name="T19" fmla="*/ 42 h 94"/>
                  <a:gd name="T20" fmla="*/ 2 w 60"/>
                  <a:gd name="T21" fmla="*/ 35 h 94"/>
                  <a:gd name="T22" fmla="*/ 1 w 60"/>
                  <a:gd name="T23" fmla="*/ 26 h 94"/>
                  <a:gd name="T24" fmla="*/ 3 w 60"/>
                  <a:gd name="T25" fmla="*/ 14 h 94"/>
                  <a:gd name="T26" fmla="*/ 11 w 60"/>
                  <a:gd name="T27" fmla="*/ 6 h 94"/>
                  <a:gd name="T28" fmla="*/ 22 w 60"/>
                  <a:gd name="T29" fmla="*/ 1 h 94"/>
                  <a:gd name="T30" fmla="*/ 35 w 60"/>
                  <a:gd name="T31" fmla="*/ 0 h 94"/>
                  <a:gd name="T32" fmla="*/ 56 w 60"/>
                  <a:gd name="T33" fmla="*/ 4 h 94"/>
                  <a:gd name="T34" fmla="*/ 56 w 60"/>
                  <a:gd name="T35" fmla="*/ 18 h 94"/>
                  <a:gd name="T36" fmla="*/ 33 w 60"/>
                  <a:gd name="T37" fmla="*/ 12 h 94"/>
                  <a:gd name="T38" fmla="*/ 26 w 60"/>
                  <a:gd name="T39" fmla="*/ 13 h 94"/>
                  <a:gd name="T40" fmla="*/ 20 w 60"/>
                  <a:gd name="T41" fmla="*/ 15 h 94"/>
                  <a:gd name="T42" fmla="*/ 17 w 60"/>
                  <a:gd name="T43" fmla="*/ 19 h 94"/>
                  <a:gd name="T44" fmla="*/ 15 w 60"/>
                  <a:gd name="T45" fmla="*/ 24 h 94"/>
                  <a:gd name="T46" fmla="*/ 17 w 60"/>
                  <a:gd name="T47" fmla="*/ 30 h 94"/>
                  <a:gd name="T48" fmla="*/ 20 w 60"/>
                  <a:gd name="T49" fmla="*/ 35 h 94"/>
                  <a:gd name="T50" fmla="*/ 26 w 60"/>
                  <a:gd name="T51" fmla="*/ 38 h 94"/>
                  <a:gd name="T52" fmla="*/ 34 w 60"/>
                  <a:gd name="T53" fmla="*/ 41 h 94"/>
                  <a:gd name="T54" fmla="*/ 45 w 60"/>
                  <a:gd name="T55" fmla="*/ 46 h 94"/>
                  <a:gd name="T56" fmla="*/ 53 w 60"/>
                  <a:gd name="T57" fmla="*/ 51 h 94"/>
                  <a:gd name="T58" fmla="*/ 58 w 60"/>
                  <a:gd name="T59" fmla="*/ 58 h 94"/>
                  <a:gd name="T60" fmla="*/ 60 w 60"/>
                  <a:gd name="T61" fmla="*/ 68 h 94"/>
                  <a:gd name="T62" fmla="*/ 57 w 60"/>
                  <a:gd name="T63" fmla="*/ 79 h 94"/>
                  <a:gd name="T64" fmla="*/ 49 w 60"/>
                  <a:gd name="T65" fmla="*/ 87 h 94"/>
                  <a:gd name="T66" fmla="*/ 38 w 60"/>
                  <a:gd name="T67" fmla="*/ 92 h 94"/>
                  <a:gd name="T68" fmla="*/ 24 w 60"/>
                  <a:gd name="T69" fmla="*/ 94 h 94"/>
                  <a:gd name="T70" fmla="*/ 0 w 60"/>
                  <a:gd name="T71"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94">
                    <a:moveTo>
                      <a:pt x="0" y="89"/>
                    </a:moveTo>
                    <a:cubicBezTo>
                      <a:pt x="0" y="73"/>
                      <a:pt x="0" y="73"/>
                      <a:pt x="0" y="73"/>
                    </a:cubicBezTo>
                    <a:cubicBezTo>
                      <a:pt x="8" y="79"/>
                      <a:pt x="17" y="82"/>
                      <a:pt x="26" y="82"/>
                    </a:cubicBezTo>
                    <a:cubicBezTo>
                      <a:pt x="39" y="82"/>
                      <a:pt x="45" y="78"/>
                      <a:pt x="45" y="69"/>
                    </a:cubicBezTo>
                    <a:cubicBezTo>
                      <a:pt x="45" y="67"/>
                      <a:pt x="45" y="65"/>
                      <a:pt x="44" y="63"/>
                    </a:cubicBezTo>
                    <a:cubicBezTo>
                      <a:pt x="43" y="61"/>
                      <a:pt x="41" y="60"/>
                      <a:pt x="39" y="59"/>
                    </a:cubicBezTo>
                    <a:cubicBezTo>
                      <a:pt x="37" y="57"/>
                      <a:pt x="35" y="56"/>
                      <a:pt x="33" y="55"/>
                    </a:cubicBezTo>
                    <a:cubicBezTo>
                      <a:pt x="30" y="54"/>
                      <a:pt x="28" y="53"/>
                      <a:pt x="25" y="52"/>
                    </a:cubicBezTo>
                    <a:cubicBezTo>
                      <a:pt x="21" y="50"/>
                      <a:pt x="17" y="49"/>
                      <a:pt x="14" y="47"/>
                    </a:cubicBezTo>
                    <a:cubicBezTo>
                      <a:pt x="11" y="45"/>
                      <a:pt x="9" y="44"/>
                      <a:pt x="7" y="42"/>
                    </a:cubicBezTo>
                    <a:cubicBezTo>
                      <a:pt x="5" y="40"/>
                      <a:pt x="3" y="37"/>
                      <a:pt x="2" y="35"/>
                    </a:cubicBezTo>
                    <a:cubicBezTo>
                      <a:pt x="1" y="32"/>
                      <a:pt x="1" y="29"/>
                      <a:pt x="1" y="26"/>
                    </a:cubicBezTo>
                    <a:cubicBezTo>
                      <a:pt x="1" y="21"/>
                      <a:pt x="2" y="18"/>
                      <a:pt x="3" y="14"/>
                    </a:cubicBezTo>
                    <a:cubicBezTo>
                      <a:pt x="5" y="11"/>
                      <a:pt x="8" y="8"/>
                      <a:pt x="11" y="6"/>
                    </a:cubicBezTo>
                    <a:cubicBezTo>
                      <a:pt x="14" y="4"/>
                      <a:pt x="18" y="2"/>
                      <a:pt x="22" y="1"/>
                    </a:cubicBezTo>
                    <a:cubicBezTo>
                      <a:pt x="26" y="0"/>
                      <a:pt x="31" y="0"/>
                      <a:pt x="35" y="0"/>
                    </a:cubicBezTo>
                    <a:cubicBezTo>
                      <a:pt x="43" y="0"/>
                      <a:pt x="50" y="1"/>
                      <a:pt x="56" y="4"/>
                    </a:cubicBezTo>
                    <a:cubicBezTo>
                      <a:pt x="56" y="18"/>
                      <a:pt x="56" y="18"/>
                      <a:pt x="56" y="18"/>
                    </a:cubicBezTo>
                    <a:cubicBezTo>
                      <a:pt x="49" y="14"/>
                      <a:pt x="42" y="12"/>
                      <a:pt x="33" y="12"/>
                    </a:cubicBezTo>
                    <a:cubicBezTo>
                      <a:pt x="30" y="12"/>
                      <a:pt x="28" y="12"/>
                      <a:pt x="26" y="13"/>
                    </a:cubicBezTo>
                    <a:cubicBezTo>
                      <a:pt x="24" y="13"/>
                      <a:pt x="22" y="14"/>
                      <a:pt x="20" y="15"/>
                    </a:cubicBezTo>
                    <a:cubicBezTo>
                      <a:pt x="19" y="16"/>
                      <a:pt x="17" y="18"/>
                      <a:pt x="17" y="19"/>
                    </a:cubicBezTo>
                    <a:cubicBezTo>
                      <a:pt x="16" y="21"/>
                      <a:pt x="15" y="23"/>
                      <a:pt x="15" y="24"/>
                    </a:cubicBezTo>
                    <a:cubicBezTo>
                      <a:pt x="15" y="27"/>
                      <a:pt x="16" y="29"/>
                      <a:pt x="17" y="30"/>
                    </a:cubicBezTo>
                    <a:cubicBezTo>
                      <a:pt x="17" y="32"/>
                      <a:pt x="19" y="33"/>
                      <a:pt x="20" y="35"/>
                    </a:cubicBezTo>
                    <a:cubicBezTo>
                      <a:pt x="22" y="36"/>
                      <a:pt x="24" y="37"/>
                      <a:pt x="26" y="38"/>
                    </a:cubicBezTo>
                    <a:cubicBezTo>
                      <a:pt x="29" y="39"/>
                      <a:pt x="31" y="40"/>
                      <a:pt x="34" y="41"/>
                    </a:cubicBezTo>
                    <a:cubicBezTo>
                      <a:pt x="38" y="43"/>
                      <a:pt x="42" y="44"/>
                      <a:pt x="45" y="46"/>
                    </a:cubicBezTo>
                    <a:cubicBezTo>
                      <a:pt x="48" y="47"/>
                      <a:pt x="51" y="49"/>
                      <a:pt x="53" y="51"/>
                    </a:cubicBezTo>
                    <a:cubicBezTo>
                      <a:pt x="55" y="53"/>
                      <a:pt x="57" y="56"/>
                      <a:pt x="58" y="58"/>
                    </a:cubicBezTo>
                    <a:cubicBezTo>
                      <a:pt x="59" y="61"/>
                      <a:pt x="60" y="64"/>
                      <a:pt x="60" y="68"/>
                    </a:cubicBezTo>
                    <a:cubicBezTo>
                      <a:pt x="60" y="72"/>
                      <a:pt x="59" y="76"/>
                      <a:pt x="57" y="79"/>
                    </a:cubicBezTo>
                    <a:cubicBezTo>
                      <a:pt x="55" y="83"/>
                      <a:pt x="53" y="85"/>
                      <a:pt x="49" y="87"/>
                    </a:cubicBezTo>
                    <a:cubicBezTo>
                      <a:pt x="46" y="90"/>
                      <a:pt x="42" y="91"/>
                      <a:pt x="38" y="92"/>
                    </a:cubicBezTo>
                    <a:cubicBezTo>
                      <a:pt x="34" y="93"/>
                      <a:pt x="29" y="94"/>
                      <a:pt x="24" y="94"/>
                    </a:cubicBezTo>
                    <a:cubicBezTo>
                      <a:pt x="15" y="94"/>
                      <a:pt x="7" y="92"/>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0" name="Freeform 96"/>
              <p:cNvSpPr>
                <a:spLocks noEditPoints="1"/>
              </p:cNvSpPr>
              <p:nvPr/>
            </p:nvSpPr>
            <p:spPr bwMode="auto">
              <a:xfrm>
                <a:off x="1192" y="107"/>
                <a:ext cx="208" cy="227"/>
              </a:xfrm>
              <a:custGeom>
                <a:avLst/>
                <a:gdLst>
                  <a:gd name="T0" fmla="*/ 44 w 88"/>
                  <a:gd name="T1" fmla="*/ 94 h 94"/>
                  <a:gd name="T2" fmla="*/ 12 w 88"/>
                  <a:gd name="T3" fmla="*/ 81 h 94"/>
                  <a:gd name="T4" fmla="*/ 0 w 88"/>
                  <a:gd name="T5" fmla="*/ 48 h 94"/>
                  <a:gd name="T6" fmla="*/ 12 w 88"/>
                  <a:gd name="T7" fmla="*/ 12 h 94"/>
                  <a:gd name="T8" fmla="*/ 46 w 88"/>
                  <a:gd name="T9" fmla="*/ 0 h 94"/>
                  <a:gd name="T10" fmla="*/ 77 w 88"/>
                  <a:gd name="T11" fmla="*/ 12 h 94"/>
                  <a:gd name="T12" fmla="*/ 88 w 88"/>
                  <a:gd name="T13" fmla="*/ 46 h 94"/>
                  <a:gd name="T14" fmla="*/ 76 w 88"/>
                  <a:gd name="T15" fmla="*/ 81 h 94"/>
                  <a:gd name="T16" fmla="*/ 44 w 88"/>
                  <a:gd name="T17" fmla="*/ 94 h 94"/>
                  <a:gd name="T18" fmla="*/ 45 w 88"/>
                  <a:gd name="T19" fmla="*/ 12 h 94"/>
                  <a:gd name="T20" fmla="*/ 23 w 88"/>
                  <a:gd name="T21" fmla="*/ 21 h 94"/>
                  <a:gd name="T22" fmla="*/ 15 w 88"/>
                  <a:gd name="T23" fmla="*/ 47 h 94"/>
                  <a:gd name="T24" fmla="*/ 23 w 88"/>
                  <a:gd name="T25" fmla="*/ 73 h 94"/>
                  <a:gd name="T26" fmla="*/ 45 w 88"/>
                  <a:gd name="T27" fmla="*/ 82 h 94"/>
                  <a:gd name="T28" fmla="*/ 66 w 88"/>
                  <a:gd name="T29" fmla="*/ 73 h 94"/>
                  <a:gd name="T30" fmla="*/ 74 w 88"/>
                  <a:gd name="T31" fmla="*/ 47 h 94"/>
                  <a:gd name="T32" fmla="*/ 66 w 88"/>
                  <a:gd name="T33" fmla="*/ 21 h 94"/>
                  <a:gd name="T34" fmla="*/ 45 w 88"/>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94">
                    <a:moveTo>
                      <a:pt x="44" y="94"/>
                    </a:moveTo>
                    <a:cubicBezTo>
                      <a:pt x="30" y="94"/>
                      <a:pt x="20" y="90"/>
                      <a:pt x="12" y="81"/>
                    </a:cubicBezTo>
                    <a:cubicBezTo>
                      <a:pt x="4" y="73"/>
                      <a:pt x="0" y="62"/>
                      <a:pt x="0" y="48"/>
                    </a:cubicBezTo>
                    <a:cubicBezTo>
                      <a:pt x="0" y="33"/>
                      <a:pt x="4" y="21"/>
                      <a:pt x="12" y="12"/>
                    </a:cubicBezTo>
                    <a:cubicBezTo>
                      <a:pt x="20" y="4"/>
                      <a:pt x="32" y="0"/>
                      <a:pt x="46" y="0"/>
                    </a:cubicBezTo>
                    <a:cubicBezTo>
                      <a:pt x="59" y="0"/>
                      <a:pt x="70" y="4"/>
                      <a:pt x="77" y="12"/>
                    </a:cubicBezTo>
                    <a:cubicBezTo>
                      <a:pt x="85" y="20"/>
                      <a:pt x="88" y="32"/>
                      <a:pt x="88" y="46"/>
                    </a:cubicBezTo>
                    <a:cubicBezTo>
                      <a:pt x="88" y="61"/>
                      <a:pt x="84" y="72"/>
                      <a:pt x="76" y="81"/>
                    </a:cubicBezTo>
                    <a:cubicBezTo>
                      <a:pt x="68" y="90"/>
                      <a:pt x="57" y="94"/>
                      <a:pt x="44" y="94"/>
                    </a:cubicBezTo>
                    <a:close/>
                    <a:moveTo>
                      <a:pt x="45" y="12"/>
                    </a:moveTo>
                    <a:cubicBezTo>
                      <a:pt x="35" y="12"/>
                      <a:pt x="28" y="15"/>
                      <a:pt x="23" y="21"/>
                    </a:cubicBezTo>
                    <a:cubicBezTo>
                      <a:pt x="17" y="28"/>
                      <a:pt x="15" y="36"/>
                      <a:pt x="15" y="47"/>
                    </a:cubicBezTo>
                    <a:cubicBezTo>
                      <a:pt x="15" y="58"/>
                      <a:pt x="17" y="66"/>
                      <a:pt x="23" y="73"/>
                    </a:cubicBezTo>
                    <a:cubicBezTo>
                      <a:pt x="28" y="79"/>
                      <a:pt x="35" y="82"/>
                      <a:pt x="45" y="82"/>
                    </a:cubicBezTo>
                    <a:cubicBezTo>
                      <a:pt x="54" y="82"/>
                      <a:pt x="61" y="79"/>
                      <a:pt x="66" y="73"/>
                    </a:cubicBezTo>
                    <a:cubicBezTo>
                      <a:pt x="71" y="67"/>
                      <a:pt x="74" y="58"/>
                      <a:pt x="74" y="47"/>
                    </a:cubicBezTo>
                    <a:cubicBezTo>
                      <a:pt x="74" y="36"/>
                      <a:pt x="71" y="27"/>
                      <a:pt x="66" y="21"/>
                    </a:cubicBezTo>
                    <a:cubicBezTo>
                      <a:pt x="61" y="15"/>
                      <a:pt x="54" y="12"/>
                      <a:pt x="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1" name="Freeform 97"/>
              <p:cNvSpPr>
                <a:spLocks/>
              </p:cNvSpPr>
              <p:nvPr/>
            </p:nvSpPr>
            <p:spPr bwMode="auto">
              <a:xfrm>
                <a:off x="1410" y="3"/>
                <a:ext cx="127" cy="326"/>
              </a:xfrm>
              <a:custGeom>
                <a:avLst/>
                <a:gdLst>
                  <a:gd name="T0" fmla="*/ 54 w 54"/>
                  <a:gd name="T1" fmla="*/ 14 h 135"/>
                  <a:gd name="T2" fmla="*/ 45 w 54"/>
                  <a:gd name="T3" fmla="*/ 12 h 135"/>
                  <a:gd name="T4" fmla="*/ 30 w 54"/>
                  <a:gd name="T5" fmla="*/ 31 h 135"/>
                  <a:gd name="T6" fmla="*/ 30 w 54"/>
                  <a:gd name="T7" fmla="*/ 45 h 135"/>
                  <a:gd name="T8" fmla="*/ 51 w 54"/>
                  <a:gd name="T9" fmla="*/ 45 h 135"/>
                  <a:gd name="T10" fmla="*/ 51 w 54"/>
                  <a:gd name="T11" fmla="*/ 57 h 135"/>
                  <a:gd name="T12" fmla="*/ 30 w 54"/>
                  <a:gd name="T13" fmla="*/ 57 h 135"/>
                  <a:gd name="T14" fmla="*/ 30 w 54"/>
                  <a:gd name="T15" fmla="*/ 135 h 135"/>
                  <a:gd name="T16" fmla="*/ 15 w 54"/>
                  <a:gd name="T17" fmla="*/ 135 h 135"/>
                  <a:gd name="T18" fmla="*/ 15 w 54"/>
                  <a:gd name="T19" fmla="*/ 57 h 135"/>
                  <a:gd name="T20" fmla="*/ 0 w 54"/>
                  <a:gd name="T21" fmla="*/ 57 h 135"/>
                  <a:gd name="T22" fmla="*/ 0 w 54"/>
                  <a:gd name="T23" fmla="*/ 45 h 135"/>
                  <a:gd name="T24" fmla="*/ 15 w 54"/>
                  <a:gd name="T25" fmla="*/ 45 h 135"/>
                  <a:gd name="T26" fmla="*/ 15 w 54"/>
                  <a:gd name="T27" fmla="*/ 30 h 135"/>
                  <a:gd name="T28" fmla="*/ 23 w 54"/>
                  <a:gd name="T29" fmla="*/ 8 h 135"/>
                  <a:gd name="T30" fmla="*/ 44 w 54"/>
                  <a:gd name="T31" fmla="*/ 0 h 135"/>
                  <a:gd name="T32" fmla="*/ 54 w 54"/>
                  <a:gd name="T33" fmla="*/ 1 h 135"/>
                  <a:gd name="T34" fmla="*/ 54 w 54"/>
                  <a:gd name="T35"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135">
                    <a:moveTo>
                      <a:pt x="54" y="14"/>
                    </a:moveTo>
                    <a:cubicBezTo>
                      <a:pt x="51" y="13"/>
                      <a:pt x="48" y="12"/>
                      <a:pt x="45" y="12"/>
                    </a:cubicBezTo>
                    <a:cubicBezTo>
                      <a:pt x="35" y="12"/>
                      <a:pt x="30" y="18"/>
                      <a:pt x="30" y="31"/>
                    </a:cubicBezTo>
                    <a:cubicBezTo>
                      <a:pt x="30" y="45"/>
                      <a:pt x="30" y="45"/>
                      <a:pt x="30" y="45"/>
                    </a:cubicBezTo>
                    <a:cubicBezTo>
                      <a:pt x="51" y="45"/>
                      <a:pt x="51" y="45"/>
                      <a:pt x="51" y="45"/>
                    </a:cubicBezTo>
                    <a:cubicBezTo>
                      <a:pt x="51" y="57"/>
                      <a:pt x="51" y="57"/>
                      <a:pt x="51" y="57"/>
                    </a:cubicBezTo>
                    <a:cubicBezTo>
                      <a:pt x="30" y="57"/>
                      <a:pt x="30" y="57"/>
                      <a:pt x="30" y="57"/>
                    </a:cubicBezTo>
                    <a:cubicBezTo>
                      <a:pt x="30" y="135"/>
                      <a:pt x="30" y="135"/>
                      <a:pt x="30" y="135"/>
                    </a:cubicBezTo>
                    <a:cubicBezTo>
                      <a:pt x="15" y="135"/>
                      <a:pt x="15" y="135"/>
                      <a:pt x="15" y="135"/>
                    </a:cubicBezTo>
                    <a:cubicBezTo>
                      <a:pt x="15" y="57"/>
                      <a:pt x="15" y="57"/>
                      <a:pt x="15" y="57"/>
                    </a:cubicBezTo>
                    <a:cubicBezTo>
                      <a:pt x="0" y="57"/>
                      <a:pt x="0" y="57"/>
                      <a:pt x="0" y="57"/>
                    </a:cubicBezTo>
                    <a:cubicBezTo>
                      <a:pt x="0" y="45"/>
                      <a:pt x="0" y="45"/>
                      <a:pt x="0" y="45"/>
                    </a:cubicBezTo>
                    <a:cubicBezTo>
                      <a:pt x="15" y="45"/>
                      <a:pt x="15" y="45"/>
                      <a:pt x="15" y="45"/>
                    </a:cubicBezTo>
                    <a:cubicBezTo>
                      <a:pt x="15" y="30"/>
                      <a:pt x="15" y="30"/>
                      <a:pt x="15" y="30"/>
                    </a:cubicBezTo>
                    <a:cubicBezTo>
                      <a:pt x="15" y="21"/>
                      <a:pt x="18" y="13"/>
                      <a:pt x="23" y="8"/>
                    </a:cubicBezTo>
                    <a:cubicBezTo>
                      <a:pt x="29" y="2"/>
                      <a:pt x="36" y="0"/>
                      <a:pt x="44" y="0"/>
                    </a:cubicBezTo>
                    <a:cubicBezTo>
                      <a:pt x="48" y="0"/>
                      <a:pt x="52" y="0"/>
                      <a:pt x="54" y="1"/>
                    </a:cubicBez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2" name="Freeform 98"/>
              <p:cNvSpPr>
                <a:spLocks/>
              </p:cNvSpPr>
              <p:nvPr/>
            </p:nvSpPr>
            <p:spPr bwMode="auto">
              <a:xfrm>
                <a:off x="1533" y="47"/>
                <a:ext cx="125" cy="287"/>
              </a:xfrm>
              <a:custGeom>
                <a:avLst/>
                <a:gdLst>
                  <a:gd name="T0" fmla="*/ 53 w 53"/>
                  <a:gd name="T1" fmla="*/ 116 h 119"/>
                  <a:gd name="T2" fmla="*/ 39 w 53"/>
                  <a:gd name="T3" fmla="*/ 119 h 119"/>
                  <a:gd name="T4" fmla="*/ 16 w 53"/>
                  <a:gd name="T5" fmla="*/ 92 h 119"/>
                  <a:gd name="T6" fmla="*/ 16 w 53"/>
                  <a:gd name="T7" fmla="*/ 39 h 119"/>
                  <a:gd name="T8" fmla="*/ 0 w 53"/>
                  <a:gd name="T9" fmla="*/ 39 h 119"/>
                  <a:gd name="T10" fmla="*/ 0 w 53"/>
                  <a:gd name="T11" fmla="*/ 27 h 119"/>
                  <a:gd name="T12" fmla="*/ 16 w 53"/>
                  <a:gd name="T13" fmla="*/ 27 h 119"/>
                  <a:gd name="T14" fmla="*/ 16 w 53"/>
                  <a:gd name="T15" fmla="*/ 5 h 119"/>
                  <a:gd name="T16" fmla="*/ 30 w 53"/>
                  <a:gd name="T17" fmla="*/ 0 h 119"/>
                  <a:gd name="T18" fmla="*/ 30 w 53"/>
                  <a:gd name="T19" fmla="*/ 27 h 119"/>
                  <a:gd name="T20" fmla="*/ 53 w 53"/>
                  <a:gd name="T21" fmla="*/ 27 h 119"/>
                  <a:gd name="T22" fmla="*/ 53 w 53"/>
                  <a:gd name="T23" fmla="*/ 39 h 119"/>
                  <a:gd name="T24" fmla="*/ 30 w 53"/>
                  <a:gd name="T25" fmla="*/ 39 h 119"/>
                  <a:gd name="T26" fmla="*/ 30 w 53"/>
                  <a:gd name="T27" fmla="*/ 90 h 119"/>
                  <a:gd name="T28" fmla="*/ 33 w 53"/>
                  <a:gd name="T29" fmla="*/ 103 h 119"/>
                  <a:gd name="T30" fmla="*/ 43 w 53"/>
                  <a:gd name="T31" fmla="*/ 107 h 119"/>
                  <a:gd name="T32" fmla="*/ 53 w 53"/>
                  <a:gd name="T33" fmla="*/ 104 h 119"/>
                  <a:gd name="T34" fmla="*/ 53 w 53"/>
                  <a:gd name="T35" fmla="*/ 11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19">
                    <a:moveTo>
                      <a:pt x="53" y="116"/>
                    </a:moveTo>
                    <a:cubicBezTo>
                      <a:pt x="49" y="118"/>
                      <a:pt x="45" y="119"/>
                      <a:pt x="39" y="119"/>
                    </a:cubicBezTo>
                    <a:cubicBezTo>
                      <a:pt x="24" y="119"/>
                      <a:pt x="16" y="110"/>
                      <a:pt x="16" y="92"/>
                    </a:cubicBezTo>
                    <a:cubicBezTo>
                      <a:pt x="16" y="39"/>
                      <a:pt x="16" y="39"/>
                      <a:pt x="16" y="39"/>
                    </a:cubicBezTo>
                    <a:cubicBezTo>
                      <a:pt x="0" y="39"/>
                      <a:pt x="0" y="39"/>
                      <a:pt x="0" y="39"/>
                    </a:cubicBezTo>
                    <a:cubicBezTo>
                      <a:pt x="0" y="27"/>
                      <a:pt x="0" y="27"/>
                      <a:pt x="0" y="27"/>
                    </a:cubicBezTo>
                    <a:cubicBezTo>
                      <a:pt x="16" y="27"/>
                      <a:pt x="16" y="27"/>
                      <a:pt x="16" y="27"/>
                    </a:cubicBezTo>
                    <a:cubicBezTo>
                      <a:pt x="16" y="5"/>
                      <a:pt x="16" y="5"/>
                      <a:pt x="16" y="5"/>
                    </a:cubicBezTo>
                    <a:cubicBezTo>
                      <a:pt x="30" y="0"/>
                      <a:pt x="30" y="0"/>
                      <a:pt x="30" y="0"/>
                    </a:cubicBezTo>
                    <a:cubicBezTo>
                      <a:pt x="30" y="27"/>
                      <a:pt x="30" y="27"/>
                      <a:pt x="30" y="27"/>
                    </a:cubicBezTo>
                    <a:cubicBezTo>
                      <a:pt x="53" y="27"/>
                      <a:pt x="53" y="27"/>
                      <a:pt x="53" y="27"/>
                    </a:cubicBezTo>
                    <a:cubicBezTo>
                      <a:pt x="53" y="39"/>
                      <a:pt x="53" y="39"/>
                      <a:pt x="53" y="39"/>
                    </a:cubicBezTo>
                    <a:cubicBezTo>
                      <a:pt x="30" y="39"/>
                      <a:pt x="30" y="39"/>
                      <a:pt x="30" y="39"/>
                    </a:cubicBezTo>
                    <a:cubicBezTo>
                      <a:pt x="30" y="90"/>
                      <a:pt x="30" y="90"/>
                      <a:pt x="30" y="90"/>
                    </a:cubicBezTo>
                    <a:cubicBezTo>
                      <a:pt x="30" y="96"/>
                      <a:pt x="31" y="100"/>
                      <a:pt x="33" y="103"/>
                    </a:cubicBezTo>
                    <a:cubicBezTo>
                      <a:pt x="35" y="105"/>
                      <a:pt x="39" y="107"/>
                      <a:pt x="43" y="107"/>
                    </a:cubicBezTo>
                    <a:cubicBezTo>
                      <a:pt x="47" y="107"/>
                      <a:pt x="50" y="106"/>
                      <a:pt x="53" y="104"/>
                    </a:cubicBezTo>
                    <a:lnTo>
                      <a:pt x="53"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3" name="Freeform 99"/>
              <p:cNvSpPr>
                <a:spLocks noEditPoints="1"/>
              </p:cNvSpPr>
              <p:nvPr/>
            </p:nvSpPr>
            <p:spPr bwMode="auto">
              <a:xfrm>
                <a:off x="1760" y="25"/>
                <a:ext cx="265" cy="304"/>
              </a:xfrm>
              <a:custGeom>
                <a:avLst/>
                <a:gdLst>
                  <a:gd name="T0" fmla="*/ 112 w 112"/>
                  <a:gd name="T1" fmla="*/ 126 h 126"/>
                  <a:gd name="T2" fmla="*/ 96 w 112"/>
                  <a:gd name="T3" fmla="*/ 126 h 126"/>
                  <a:gd name="T4" fmla="*/ 83 w 112"/>
                  <a:gd name="T5" fmla="*/ 90 h 126"/>
                  <a:gd name="T6" fmla="*/ 29 w 112"/>
                  <a:gd name="T7" fmla="*/ 90 h 126"/>
                  <a:gd name="T8" fmla="*/ 17 w 112"/>
                  <a:gd name="T9" fmla="*/ 126 h 126"/>
                  <a:gd name="T10" fmla="*/ 0 w 112"/>
                  <a:gd name="T11" fmla="*/ 126 h 126"/>
                  <a:gd name="T12" fmla="*/ 49 w 112"/>
                  <a:gd name="T13" fmla="*/ 0 h 126"/>
                  <a:gd name="T14" fmla="*/ 64 w 112"/>
                  <a:gd name="T15" fmla="*/ 0 h 126"/>
                  <a:gd name="T16" fmla="*/ 112 w 112"/>
                  <a:gd name="T17" fmla="*/ 126 h 126"/>
                  <a:gd name="T18" fmla="*/ 78 w 112"/>
                  <a:gd name="T19" fmla="*/ 77 h 126"/>
                  <a:gd name="T20" fmla="*/ 58 w 112"/>
                  <a:gd name="T21" fmla="*/ 23 h 126"/>
                  <a:gd name="T22" fmla="*/ 56 w 112"/>
                  <a:gd name="T23" fmla="*/ 15 h 126"/>
                  <a:gd name="T24" fmla="*/ 56 w 112"/>
                  <a:gd name="T25" fmla="*/ 15 h 126"/>
                  <a:gd name="T26" fmla="*/ 54 w 112"/>
                  <a:gd name="T27" fmla="*/ 23 h 126"/>
                  <a:gd name="T28" fmla="*/ 34 w 112"/>
                  <a:gd name="T29" fmla="*/ 77 h 126"/>
                  <a:gd name="T30" fmla="*/ 78 w 112"/>
                  <a:gd name="T31"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26">
                    <a:moveTo>
                      <a:pt x="112" y="126"/>
                    </a:moveTo>
                    <a:cubicBezTo>
                      <a:pt x="96" y="126"/>
                      <a:pt x="96" y="126"/>
                      <a:pt x="96" y="126"/>
                    </a:cubicBezTo>
                    <a:cubicBezTo>
                      <a:pt x="83" y="90"/>
                      <a:pt x="83" y="90"/>
                      <a:pt x="83" y="90"/>
                    </a:cubicBezTo>
                    <a:cubicBezTo>
                      <a:pt x="29" y="90"/>
                      <a:pt x="29" y="90"/>
                      <a:pt x="29" y="90"/>
                    </a:cubicBezTo>
                    <a:cubicBezTo>
                      <a:pt x="17" y="126"/>
                      <a:pt x="17" y="126"/>
                      <a:pt x="17" y="126"/>
                    </a:cubicBezTo>
                    <a:cubicBezTo>
                      <a:pt x="0" y="126"/>
                      <a:pt x="0" y="126"/>
                      <a:pt x="0" y="126"/>
                    </a:cubicBezTo>
                    <a:cubicBezTo>
                      <a:pt x="49" y="0"/>
                      <a:pt x="49" y="0"/>
                      <a:pt x="49" y="0"/>
                    </a:cubicBezTo>
                    <a:cubicBezTo>
                      <a:pt x="64" y="0"/>
                      <a:pt x="64" y="0"/>
                      <a:pt x="64" y="0"/>
                    </a:cubicBezTo>
                    <a:lnTo>
                      <a:pt x="112" y="126"/>
                    </a:lnTo>
                    <a:close/>
                    <a:moveTo>
                      <a:pt x="78" y="77"/>
                    </a:moveTo>
                    <a:cubicBezTo>
                      <a:pt x="58" y="23"/>
                      <a:pt x="58" y="23"/>
                      <a:pt x="58" y="23"/>
                    </a:cubicBezTo>
                    <a:cubicBezTo>
                      <a:pt x="57" y="22"/>
                      <a:pt x="57" y="19"/>
                      <a:pt x="56" y="15"/>
                    </a:cubicBezTo>
                    <a:cubicBezTo>
                      <a:pt x="56" y="15"/>
                      <a:pt x="56" y="15"/>
                      <a:pt x="56" y="15"/>
                    </a:cubicBezTo>
                    <a:cubicBezTo>
                      <a:pt x="55" y="19"/>
                      <a:pt x="54" y="21"/>
                      <a:pt x="54" y="23"/>
                    </a:cubicBezTo>
                    <a:cubicBezTo>
                      <a:pt x="34" y="77"/>
                      <a:pt x="34" y="77"/>
                      <a:pt x="34" y="77"/>
                    </a:cubicBezTo>
                    <a:lnTo>
                      <a:pt x="7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4" name="Freeform 100"/>
              <p:cNvSpPr>
                <a:spLocks/>
              </p:cNvSpPr>
              <p:nvPr/>
            </p:nvSpPr>
            <p:spPr bwMode="auto">
              <a:xfrm>
                <a:off x="2039" y="112"/>
                <a:ext cx="178" cy="217"/>
              </a:xfrm>
              <a:custGeom>
                <a:avLst/>
                <a:gdLst>
                  <a:gd name="T0" fmla="*/ 178 w 178"/>
                  <a:gd name="T1" fmla="*/ 10 h 217"/>
                  <a:gd name="T2" fmla="*/ 50 w 178"/>
                  <a:gd name="T3" fmla="*/ 186 h 217"/>
                  <a:gd name="T4" fmla="*/ 176 w 178"/>
                  <a:gd name="T5" fmla="*/ 186 h 217"/>
                  <a:gd name="T6" fmla="*/ 176 w 178"/>
                  <a:gd name="T7" fmla="*/ 217 h 217"/>
                  <a:gd name="T8" fmla="*/ 0 w 178"/>
                  <a:gd name="T9" fmla="*/ 217 h 217"/>
                  <a:gd name="T10" fmla="*/ 0 w 178"/>
                  <a:gd name="T11" fmla="*/ 205 h 217"/>
                  <a:gd name="T12" fmla="*/ 126 w 178"/>
                  <a:gd name="T13" fmla="*/ 29 h 217"/>
                  <a:gd name="T14" fmla="*/ 12 w 178"/>
                  <a:gd name="T15" fmla="*/ 29 h 217"/>
                  <a:gd name="T16" fmla="*/ 12 w 178"/>
                  <a:gd name="T17" fmla="*/ 0 h 217"/>
                  <a:gd name="T18" fmla="*/ 178 w 178"/>
                  <a:gd name="T19" fmla="*/ 0 h 217"/>
                  <a:gd name="T20" fmla="*/ 178 w 178"/>
                  <a:gd name="T21" fmla="*/ 1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217">
                    <a:moveTo>
                      <a:pt x="178" y="10"/>
                    </a:moveTo>
                    <a:lnTo>
                      <a:pt x="50" y="186"/>
                    </a:lnTo>
                    <a:lnTo>
                      <a:pt x="176" y="186"/>
                    </a:lnTo>
                    <a:lnTo>
                      <a:pt x="176" y="217"/>
                    </a:lnTo>
                    <a:lnTo>
                      <a:pt x="0" y="217"/>
                    </a:lnTo>
                    <a:lnTo>
                      <a:pt x="0" y="205"/>
                    </a:lnTo>
                    <a:lnTo>
                      <a:pt x="126" y="29"/>
                    </a:lnTo>
                    <a:lnTo>
                      <a:pt x="12" y="29"/>
                    </a:lnTo>
                    <a:lnTo>
                      <a:pt x="12" y="0"/>
                    </a:lnTo>
                    <a:lnTo>
                      <a:pt x="178" y="0"/>
                    </a:lnTo>
                    <a:lnTo>
                      <a:pt x="17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5" name="Freeform 101"/>
              <p:cNvSpPr>
                <a:spLocks/>
              </p:cNvSpPr>
              <p:nvPr/>
            </p:nvSpPr>
            <p:spPr bwMode="auto">
              <a:xfrm>
                <a:off x="2250" y="112"/>
                <a:ext cx="175" cy="222"/>
              </a:xfrm>
              <a:custGeom>
                <a:avLst/>
                <a:gdLst>
                  <a:gd name="T0" fmla="*/ 74 w 74"/>
                  <a:gd name="T1" fmla="*/ 90 h 92"/>
                  <a:gd name="T2" fmla="*/ 60 w 74"/>
                  <a:gd name="T3" fmla="*/ 90 h 92"/>
                  <a:gd name="T4" fmla="*/ 60 w 74"/>
                  <a:gd name="T5" fmla="*/ 76 h 92"/>
                  <a:gd name="T6" fmla="*/ 60 w 74"/>
                  <a:gd name="T7" fmla="*/ 76 h 92"/>
                  <a:gd name="T8" fmla="*/ 32 w 74"/>
                  <a:gd name="T9" fmla="*/ 92 h 92"/>
                  <a:gd name="T10" fmla="*/ 0 w 74"/>
                  <a:gd name="T11" fmla="*/ 54 h 92"/>
                  <a:gd name="T12" fmla="*/ 0 w 74"/>
                  <a:gd name="T13" fmla="*/ 0 h 92"/>
                  <a:gd name="T14" fmla="*/ 14 w 74"/>
                  <a:gd name="T15" fmla="*/ 0 h 92"/>
                  <a:gd name="T16" fmla="*/ 14 w 74"/>
                  <a:gd name="T17" fmla="*/ 51 h 92"/>
                  <a:gd name="T18" fmla="*/ 36 w 74"/>
                  <a:gd name="T19" fmla="*/ 80 h 92"/>
                  <a:gd name="T20" fmla="*/ 53 w 74"/>
                  <a:gd name="T21" fmla="*/ 72 h 92"/>
                  <a:gd name="T22" fmla="*/ 60 w 74"/>
                  <a:gd name="T23" fmla="*/ 52 h 92"/>
                  <a:gd name="T24" fmla="*/ 60 w 74"/>
                  <a:gd name="T25" fmla="*/ 0 h 92"/>
                  <a:gd name="T26" fmla="*/ 74 w 74"/>
                  <a:gd name="T27" fmla="*/ 0 h 92"/>
                  <a:gd name="T28" fmla="*/ 74 w 74"/>
                  <a:gd name="T29"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92">
                    <a:moveTo>
                      <a:pt x="74" y="90"/>
                    </a:moveTo>
                    <a:cubicBezTo>
                      <a:pt x="60" y="90"/>
                      <a:pt x="60" y="90"/>
                      <a:pt x="60" y="90"/>
                    </a:cubicBezTo>
                    <a:cubicBezTo>
                      <a:pt x="60" y="76"/>
                      <a:pt x="60" y="76"/>
                      <a:pt x="60" y="76"/>
                    </a:cubicBezTo>
                    <a:cubicBezTo>
                      <a:pt x="60" y="76"/>
                      <a:pt x="60" y="76"/>
                      <a:pt x="60" y="76"/>
                    </a:cubicBezTo>
                    <a:cubicBezTo>
                      <a:pt x="54" y="86"/>
                      <a:pt x="44" y="92"/>
                      <a:pt x="32" y="92"/>
                    </a:cubicBezTo>
                    <a:cubicBezTo>
                      <a:pt x="10" y="92"/>
                      <a:pt x="0" y="79"/>
                      <a:pt x="0" y="54"/>
                    </a:cubicBezTo>
                    <a:cubicBezTo>
                      <a:pt x="0" y="0"/>
                      <a:pt x="0" y="0"/>
                      <a:pt x="0" y="0"/>
                    </a:cubicBezTo>
                    <a:cubicBezTo>
                      <a:pt x="14" y="0"/>
                      <a:pt x="14" y="0"/>
                      <a:pt x="14" y="0"/>
                    </a:cubicBezTo>
                    <a:cubicBezTo>
                      <a:pt x="14" y="51"/>
                      <a:pt x="14" y="51"/>
                      <a:pt x="14" y="51"/>
                    </a:cubicBezTo>
                    <a:cubicBezTo>
                      <a:pt x="14" y="70"/>
                      <a:pt x="21" y="80"/>
                      <a:pt x="36" y="80"/>
                    </a:cubicBezTo>
                    <a:cubicBezTo>
                      <a:pt x="43" y="80"/>
                      <a:pt x="49" y="77"/>
                      <a:pt x="53" y="72"/>
                    </a:cubicBezTo>
                    <a:cubicBezTo>
                      <a:pt x="58" y="67"/>
                      <a:pt x="60" y="60"/>
                      <a:pt x="60" y="52"/>
                    </a:cubicBezTo>
                    <a:cubicBezTo>
                      <a:pt x="60" y="0"/>
                      <a:pt x="60" y="0"/>
                      <a:pt x="60" y="0"/>
                    </a:cubicBezTo>
                    <a:cubicBezTo>
                      <a:pt x="74" y="0"/>
                      <a:pt x="74" y="0"/>
                      <a:pt x="74" y="0"/>
                    </a:cubicBezTo>
                    <a:lnTo>
                      <a:pt x="7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6" name="Freeform 102"/>
              <p:cNvSpPr>
                <a:spLocks/>
              </p:cNvSpPr>
              <p:nvPr/>
            </p:nvSpPr>
            <p:spPr bwMode="auto">
              <a:xfrm>
                <a:off x="2489" y="107"/>
                <a:ext cx="112" cy="222"/>
              </a:xfrm>
              <a:custGeom>
                <a:avLst/>
                <a:gdLst>
                  <a:gd name="T0" fmla="*/ 47 w 47"/>
                  <a:gd name="T1" fmla="*/ 16 h 92"/>
                  <a:gd name="T2" fmla="*/ 36 w 47"/>
                  <a:gd name="T3" fmla="*/ 13 h 92"/>
                  <a:gd name="T4" fmla="*/ 20 w 47"/>
                  <a:gd name="T5" fmla="*/ 22 h 92"/>
                  <a:gd name="T6" fmla="*/ 14 w 47"/>
                  <a:gd name="T7" fmla="*/ 46 h 92"/>
                  <a:gd name="T8" fmla="*/ 14 w 47"/>
                  <a:gd name="T9" fmla="*/ 92 h 92"/>
                  <a:gd name="T10" fmla="*/ 0 w 47"/>
                  <a:gd name="T11" fmla="*/ 92 h 92"/>
                  <a:gd name="T12" fmla="*/ 0 w 47"/>
                  <a:gd name="T13" fmla="*/ 2 h 92"/>
                  <a:gd name="T14" fmla="*/ 14 w 47"/>
                  <a:gd name="T15" fmla="*/ 2 h 92"/>
                  <a:gd name="T16" fmla="*/ 14 w 47"/>
                  <a:gd name="T17" fmla="*/ 20 h 92"/>
                  <a:gd name="T18" fmla="*/ 14 w 47"/>
                  <a:gd name="T19" fmla="*/ 20 h 92"/>
                  <a:gd name="T20" fmla="*/ 24 w 47"/>
                  <a:gd name="T21" fmla="*/ 6 h 92"/>
                  <a:gd name="T22" fmla="*/ 38 w 47"/>
                  <a:gd name="T23" fmla="*/ 0 h 92"/>
                  <a:gd name="T24" fmla="*/ 47 w 47"/>
                  <a:gd name="T25" fmla="*/ 1 h 92"/>
                  <a:gd name="T26" fmla="*/ 47 w 47"/>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92">
                    <a:moveTo>
                      <a:pt x="47" y="16"/>
                    </a:moveTo>
                    <a:cubicBezTo>
                      <a:pt x="44" y="14"/>
                      <a:pt x="40" y="13"/>
                      <a:pt x="36" y="13"/>
                    </a:cubicBezTo>
                    <a:cubicBezTo>
                      <a:pt x="30" y="13"/>
                      <a:pt x="24" y="16"/>
                      <a:pt x="20" y="22"/>
                    </a:cubicBezTo>
                    <a:cubicBezTo>
                      <a:pt x="16" y="28"/>
                      <a:pt x="14" y="36"/>
                      <a:pt x="14" y="46"/>
                    </a:cubicBezTo>
                    <a:cubicBezTo>
                      <a:pt x="14" y="92"/>
                      <a:pt x="14" y="92"/>
                      <a:pt x="14" y="92"/>
                    </a:cubicBezTo>
                    <a:cubicBezTo>
                      <a:pt x="0" y="92"/>
                      <a:pt x="0" y="92"/>
                      <a:pt x="0" y="92"/>
                    </a:cubicBezTo>
                    <a:cubicBezTo>
                      <a:pt x="0" y="2"/>
                      <a:pt x="0" y="2"/>
                      <a:pt x="0" y="2"/>
                    </a:cubicBezTo>
                    <a:cubicBezTo>
                      <a:pt x="14" y="2"/>
                      <a:pt x="14" y="2"/>
                      <a:pt x="14" y="2"/>
                    </a:cubicBezTo>
                    <a:cubicBezTo>
                      <a:pt x="14" y="20"/>
                      <a:pt x="14" y="20"/>
                      <a:pt x="14" y="20"/>
                    </a:cubicBezTo>
                    <a:cubicBezTo>
                      <a:pt x="14" y="20"/>
                      <a:pt x="14" y="20"/>
                      <a:pt x="14" y="20"/>
                    </a:cubicBezTo>
                    <a:cubicBezTo>
                      <a:pt x="16" y="14"/>
                      <a:pt x="20" y="9"/>
                      <a:pt x="24" y="6"/>
                    </a:cubicBezTo>
                    <a:cubicBezTo>
                      <a:pt x="28" y="2"/>
                      <a:pt x="33" y="0"/>
                      <a:pt x="38" y="0"/>
                    </a:cubicBezTo>
                    <a:cubicBezTo>
                      <a:pt x="42" y="0"/>
                      <a:pt x="45" y="1"/>
                      <a:pt x="47" y="1"/>
                    </a:cubicBez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sp>
            <p:nvSpPr>
              <p:cNvPr id="227" name="Freeform 103"/>
              <p:cNvSpPr>
                <a:spLocks noEditPoints="1"/>
              </p:cNvSpPr>
              <p:nvPr/>
            </p:nvSpPr>
            <p:spPr bwMode="auto">
              <a:xfrm>
                <a:off x="2610" y="107"/>
                <a:ext cx="187" cy="227"/>
              </a:xfrm>
              <a:custGeom>
                <a:avLst/>
                <a:gdLst>
                  <a:gd name="T0" fmla="*/ 79 w 79"/>
                  <a:gd name="T1" fmla="*/ 50 h 94"/>
                  <a:gd name="T2" fmla="*/ 15 w 79"/>
                  <a:gd name="T3" fmla="*/ 50 h 94"/>
                  <a:gd name="T4" fmla="*/ 23 w 79"/>
                  <a:gd name="T5" fmla="*/ 74 h 94"/>
                  <a:gd name="T6" fmla="*/ 44 w 79"/>
                  <a:gd name="T7" fmla="*/ 82 h 94"/>
                  <a:gd name="T8" fmla="*/ 72 w 79"/>
                  <a:gd name="T9" fmla="*/ 72 h 94"/>
                  <a:gd name="T10" fmla="*/ 72 w 79"/>
                  <a:gd name="T11" fmla="*/ 85 h 94"/>
                  <a:gd name="T12" fmla="*/ 41 w 79"/>
                  <a:gd name="T13" fmla="*/ 94 h 94"/>
                  <a:gd name="T14" fmla="*/ 11 w 79"/>
                  <a:gd name="T15" fmla="*/ 82 h 94"/>
                  <a:gd name="T16" fmla="*/ 0 w 79"/>
                  <a:gd name="T17" fmla="*/ 47 h 94"/>
                  <a:gd name="T18" fmla="*/ 12 w 79"/>
                  <a:gd name="T19" fmla="*/ 13 h 94"/>
                  <a:gd name="T20" fmla="*/ 42 w 79"/>
                  <a:gd name="T21" fmla="*/ 0 h 94"/>
                  <a:gd name="T22" fmla="*/ 69 w 79"/>
                  <a:gd name="T23" fmla="*/ 11 h 94"/>
                  <a:gd name="T24" fmla="*/ 79 w 79"/>
                  <a:gd name="T25" fmla="*/ 43 h 94"/>
                  <a:gd name="T26" fmla="*/ 79 w 79"/>
                  <a:gd name="T27" fmla="*/ 50 h 94"/>
                  <a:gd name="T28" fmla="*/ 64 w 79"/>
                  <a:gd name="T29" fmla="*/ 38 h 94"/>
                  <a:gd name="T30" fmla="*/ 58 w 79"/>
                  <a:gd name="T31" fmla="*/ 19 h 94"/>
                  <a:gd name="T32" fmla="*/ 41 w 79"/>
                  <a:gd name="T33" fmla="*/ 12 h 94"/>
                  <a:gd name="T34" fmla="*/ 24 w 79"/>
                  <a:gd name="T35" fmla="*/ 19 h 94"/>
                  <a:gd name="T36" fmla="*/ 15 w 79"/>
                  <a:gd name="T37" fmla="*/ 38 h 94"/>
                  <a:gd name="T38" fmla="*/ 64 w 79"/>
                  <a:gd name="T3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4">
                    <a:moveTo>
                      <a:pt x="79" y="50"/>
                    </a:moveTo>
                    <a:cubicBezTo>
                      <a:pt x="15" y="50"/>
                      <a:pt x="15" y="50"/>
                      <a:pt x="15" y="50"/>
                    </a:cubicBezTo>
                    <a:cubicBezTo>
                      <a:pt x="15" y="60"/>
                      <a:pt x="18" y="68"/>
                      <a:pt x="23" y="74"/>
                    </a:cubicBezTo>
                    <a:cubicBezTo>
                      <a:pt x="28" y="79"/>
                      <a:pt x="35" y="82"/>
                      <a:pt x="44" y="82"/>
                    </a:cubicBezTo>
                    <a:cubicBezTo>
                      <a:pt x="54" y="82"/>
                      <a:pt x="64" y="78"/>
                      <a:pt x="72" y="72"/>
                    </a:cubicBezTo>
                    <a:cubicBezTo>
                      <a:pt x="72" y="85"/>
                      <a:pt x="72" y="85"/>
                      <a:pt x="72" y="85"/>
                    </a:cubicBezTo>
                    <a:cubicBezTo>
                      <a:pt x="64" y="91"/>
                      <a:pt x="54" y="94"/>
                      <a:pt x="41" y="94"/>
                    </a:cubicBezTo>
                    <a:cubicBezTo>
                      <a:pt x="28" y="94"/>
                      <a:pt x="18" y="90"/>
                      <a:pt x="11" y="82"/>
                    </a:cubicBezTo>
                    <a:cubicBezTo>
                      <a:pt x="4" y="73"/>
                      <a:pt x="0" y="62"/>
                      <a:pt x="0" y="47"/>
                    </a:cubicBezTo>
                    <a:cubicBezTo>
                      <a:pt x="0" y="33"/>
                      <a:pt x="4" y="22"/>
                      <a:pt x="12" y="13"/>
                    </a:cubicBezTo>
                    <a:cubicBezTo>
                      <a:pt x="20" y="4"/>
                      <a:pt x="30" y="0"/>
                      <a:pt x="42" y="0"/>
                    </a:cubicBezTo>
                    <a:cubicBezTo>
                      <a:pt x="53" y="0"/>
                      <a:pt x="62" y="3"/>
                      <a:pt x="69" y="11"/>
                    </a:cubicBezTo>
                    <a:cubicBezTo>
                      <a:pt x="75" y="19"/>
                      <a:pt x="79" y="29"/>
                      <a:pt x="79" y="43"/>
                    </a:cubicBezTo>
                    <a:lnTo>
                      <a:pt x="79" y="50"/>
                    </a:lnTo>
                    <a:close/>
                    <a:moveTo>
                      <a:pt x="64" y="38"/>
                    </a:moveTo>
                    <a:cubicBezTo>
                      <a:pt x="64" y="30"/>
                      <a:pt x="62" y="23"/>
                      <a:pt x="58" y="19"/>
                    </a:cubicBezTo>
                    <a:cubicBezTo>
                      <a:pt x="54" y="14"/>
                      <a:pt x="48" y="12"/>
                      <a:pt x="41" y="12"/>
                    </a:cubicBezTo>
                    <a:cubicBezTo>
                      <a:pt x="34" y="12"/>
                      <a:pt x="29" y="14"/>
                      <a:pt x="24" y="19"/>
                    </a:cubicBezTo>
                    <a:cubicBezTo>
                      <a:pt x="19" y="24"/>
                      <a:pt x="16" y="30"/>
                      <a:pt x="15" y="38"/>
                    </a:cubicBezTo>
                    <a:lnTo>
                      <a:pt x="6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5" tIns="44732" rIns="89465" bIns="44732" numCol="1" anchor="t" anchorCtr="0" compatLnSpc="1">
                <a:prstTxWarp prst="textNoShape">
                  <a:avLst/>
                </a:prstTxWarp>
              </a:bodyPr>
              <a:lstStyle/>
              <a:p>
                <a:pPr defTabSz="912557">
                  <a:defRPr/>
                </a:pPr>
                <a:endParaRPr lang="en-US" sz="1762" kern="0">
                  <a:solidFill>
                    <a:srgbClr val="505050"/>
                  </a:solidFill>
                  <a:latin typeface="Calibri" panose="020F0502020204030204"/>
                </a:endParaRPr>
              </a:p>
            </p:txBody>
          </p:sp>
        </p:grpSp>
        <p:sp>
          <p:nvSpPr>
            <p:cNvPr id="228" name="Freeform 11"/>
            <p:cNvSpPr>
              <a:spLocks/>
            </p:cNvSpPr>
            <p:nvPr/>
          </p:nvSpPr>
          <p:spPr bwMode="auto">
            <a:xfrm>
              <a:off x="6529920" y="1097923"/>
              <a:ext cx="828508" cy="545194"/>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rgbClr val="505050"/>
            </a:solidFill>
            <a:ln>
              <a:noFill/>
            </a:ln>
          </p:spPr>
          <p:txBody>
            <a:bodyPr/>
            <a:lstStyle/>
            <a:p>
              <a:pPr defTabSz="930628">
                <a:defRPr/>
              </a:pPr>
              <a:endParaRPr lang="en-US" sz="1833" kern="0" dirty="0">
                <a:solidFill>
                  <a:srgbClr val="FFFFFF"/>
                </a:solidFill>
                <a:latin typeface="Calibri" panose="020F0502020204030204"/>
              </a:endParaRPr>
            </a:p>
          </p:txBody>
        </p:sp>
        <p:sp>
          <p:nvSpPr>
            <p:cNvPr id="229" name="Freeform 11"/>
            <p:cNvSpPr>
              <a:spLocks/>
            </p:cNvSpPr>
            <p:nvPr/>
          </p:nvSpPr>
          <p:spPr bwMode="auto">
            <a:xfrm>
              <a:off x="6511890" y="5462979"/>
              <a:ext cx="506982" cy="333615"/>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rgbClr val="505050"/>
            </a:solidFill>
            <a:ln>
              <a:noFill/>
            </a:ln>
          </p:spPr>
          <p:txBody>
            <a:bodyPr/>
            <a:lstStyle/>
            <a:p>
              <a:pPr defTabSz="930628">
                <a:defRPr/>
              </a:pPr>
              <a:endParaRPr lang="en-US" sz="1833" kern="0">
                <a:solidFill>
                  <a:srgbClr val="FFFFFF"/>
                </a:solidFill>
                <a:latin typeface="Calibri" panose="020F0502020204030204"/>
              </a:endParaRPr>
            </a:p>
          </p:txBody>
        </p:sp>
        <p:pic>
          <p:nvPicPr>
            <p:cNvPr id="230" name="Picture 229"/>
            <p:cNvPicPr>
              <a:picLocks noChangeAspect="1"/>
            </p:cNvPicPr>
            <p:nvPr/>
          </p:nvPicPr>
          <p:blipFill>
            <a:blip r:embed="rId10"/>
            <a:stretch>
              <a:fillRect/>
            </a:stretch>
          </p:blipFill>
          <p:spPr>
            <a:xfrm>
              <a:off x="9593860" y="5595067"/>
              <a:ext cx="436744" cy="569426"/>
            </a:xfrm>
            <a:prstGeom prst="rect">
              <a:avLst/>
            </a:prstGeom>
          </p:spPr>
        </p:pic>
        <p:pic>
          <p:nvPicPr>
            <p:cNvPr id="231" name="Picture 230"/>
            <p:cNvPicPr>
              <a:picLocks noChangeAspect="1"/>
            </p:cNvPicPr>
            <p:nvPr/>
          </p:nvPicPr>
          <p:blipFill>
            <a:blip r:embed="rId11"/>
            <a:stretch>
              <a:fillRect/>
            </a:stretch>
          </p:blipFill>
          <p:spPr>
            <a:xfrm>
              <a:off x="9685004" y="3570024"/>
              <a:ext cx="344473" cy="413731"/>
            </a:xfrm>
            <a:prstGeom prst="rect">
              <a:avLst/>
            </a:prstGeom>
          </p:spPr>
        </p:pic>
        <p:pic>
          <p:nvPicPr>
            <p:cNvPr id="232" name="Picture 231"/>
            <p:cNvPicPr>
              <a:picLocks noChangeAspect="1"/>
            </p:cNvPicPr>
            <p:nvPr/>
          </p:nvPicPr>
          <p:blipFill rotWithShape="1">
            <a:blip r:embed="rId12"/>
            <a:srcRect l="53041" b="18223"/>
            <a:stretch/>
          </p:blipFill>
          <p:spPr>
            <a:xfrm>
              <a:off x="9545979" y="3148264"/>
              <a:ext cx="355952" cy="355940"/>
            </a:xfrm>
            <a:prstGeom prst="rect">
              <a:avLst/>
            </a:prstGeom>
          </p:spPr>
        </p:pic>
        <p:pic>
          <p:nvPicPr>
            <p:cNvPr id="233" name="Picture 232"/>
            <p:cNvPicPr>
              <a:picLocks noChangeAspect="1"/>
            </p:cNvPicPr>
            <p:nvPr/>
          </p:nvPicPr>
          <p:blipFill rotWithShape="1">
            <a:blip r:embed="rId13"/>
            <a:srcRect l="48657"/>
            <a:stretch/>
          </p:blipFill>
          <p:spPr>
            <a:xfrm>
              <a:off x="9252514" y="3396746"/>
              <a:ext cx="386863" cy="429769"/>
            </a:xfrm>
            <a:prstGeom prst="rect">
              <a:avLst/>
            </a:prstGeom>
          </p:spPr>
        </p:pic>
        <p:pic>
          <p:nvPicPr>
            <p:cNvPr id="234" name="Picture 233"/>
            <p:cNvPicPr>
              <a:picLocks noChangeAspect="1"/>
            </p:cNvPicPr>
            <p:nvPr/>
          </p:nvPicPr>
          <p:blipFill rotWithShape="1">
            <a:blip r:embed="rId14"/>
            <a:srcRect r="53049" b="16371"/>
            <a:stretch/>
          </p:blipFill>
          <p:spPr>
            <a:xfrm>
              <a:off x="8822337" y="3521420"/>
              <a:ext cx="358091" cy="346914"/>
            </a:xfrm>
            <a:prstGeom prst="rect">
              <a:avLst/>
            </a:prstGeom>
          </p:spPr>
        </p:pic>
        <p:pic>
          <p:nvPicPr>
            <p:cNvPr id="235" name="Picture 234"/>
            <p:cNvPicPr>
              <a:picLocks noChangeAspect="1"/>
            </p:cNvPicPr>
            <p:nvPr/>
          </p:nvPicPr>
          <p:blipFill>
            <a:blip r:embed="rId15"/>
            <a:stretch>
              <a:fillRect/>
            </a:stretch>
          </p:blipFill>
          <p:spPr>
            <a:xfrm>
              <a:off x="10005827" y="2839794"/>
              <a:ext cx="949032" cy="908359"/>
            </a:xfrm>
            <a:prstGeom prst="rect">
              <a:avLst/>
            </a:prstGeom>
          </p:spPr>
        </p:pic>
        <p:pic>
          <p:nvPicPr>
            <p:cNvPr id="236" name="Picture 235"/>
            <p:cNvPicPr>
              <a:picLocks noChangeAspect="1"/>
            </p:cNvPicPr>
            <p:nvPr/>
          </p:nvPicPr>
          <p:blipFill rotWithShape="1">
            <a:blip r:embed="rId16"/>
            <a:srcRect b="16377"/>
            <a:stretch/>
          </p:blipFill>
          <p:spPr>
            <a:xfrm>
              <a:off x="9020278" y="3187620"/>
              <a:ext cx="312797" cy="326210"/>
            </a:xfrm>
            <a:prstGeom prst="rect">
              <a:avLst/>
            </a:prstGeom>
          </p:spPr>
        </p:pic>
      </p:grpSp>
    </p:spTree>
    <p:extLst>
      <p:ext uri="{BB962C8B-B14F-4D97-AF65-F5344CB8AC3E}">
        <p14:creationId xmlns:p14="http://schemas.microsoft.com/office/powerpoint/2010/main" val="963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7431999" y="3564095"/>
            <a:ext cx="4226634" cy="2851546"/>
          </a:xfrm>
          <a:prstGeom prst="rect">
            <a:avLst/>
          </a:prstGeom>
        </p:spPr>
      </p:pic>
      <p:sp>
        <p:nvSpPr>
          <p:cNvPr id="2" name="Title 1"/>
          <p:cNvSpPr>
            <a:spLocks noGrp="1"/>
          </p:cNvSpPr>
          <p:nvPr>
            <p:ph type="title"/>
          </p:nvPr>
        </p:nvSpPr>
        <p:spPr/>
        <p:txBody>
          <a:bodyPr/>
          <a:lstStyle/>
          <a:p>
            <a:r>
              <a:rPr lang="en-US"/>
              <a:t>Introducing Microsoft Cloud App Security</a:t>
            </a:r>
            <a:endParaRPr lang="en-US" dirty="0"/>
          </a:p>
        </p:txBody>
      </p:sp>
      <p:sp>
        <p:nvSpPr>
          <p:cNvPr id="4" name="TextBox 3"/>
          <p:cNvSpPr txBox="1"/>
          <p:nvPr/>
        </p:nvSpPr>
        <p:spPr>
          <a:xfrm>
            <a:off x="837418" y="2086444"/>
            <a:ext cx="5334187" cy="3783020"/>
          </a:xfrm>
          <a:prstGeom prst="rect">
            <a:avLst/>
          </a:prstGeom>
          <a:noFill/>
        </p:spPr>
        <p:txBody>
          <a:bodyPr wrap="square" lIns="182521" tIns="146017" rIns="182521" bIns="146017" rtlCol="0">
            <a:spAutoFit/>
          </a:bodyPr>
          <a:lstStyle/>
          <a:p>
            <a:pPr defTabSz="894663">
              <a:lnSpc>
                <a:spcPts val="3366"/>
              </a:lnSpc>
              <a:spcAft>
                <a:spcPts val="1762"/>
              </a:spcAft>
              <a:defRPr/>
            </a:pPr>
            <a:r>
              <a:rPr lang="en-US" sz="2396" kern="0" dirty="0">
                <a:solidFill>
                  <a:srgbClr val="505050"/>
                </a:solidFill>
                <a:latin typeface="Segoe UI Light"/>
              </a:rPr>
              <a:t>Cloud-delivered service bringing visibility and control to cloud apps</a:t>
            </a:r>
          </a:p>
          <a:p>
            <a:pPr defTabSz="894834">
              <a:lnSpc>
                <a:spcPts val="2975"/>
              </a:lnSpc>
              <a:spcAft>
                <a:spcPts val="1762"/>
              </a:spcAft>
              <a:defRPr/>
            </a:pPr>
            <a:r>
              <a:rPr lang="en-US" sz="2396" kern="0" dirty="0">
                <a:solidFill>
                  <a:srgbClr val="505050"/>
                </a:solidFill>
                <a:latin typeface="Segoe UI Light"/>
              </a:rPr>
              <a:t>Committed to support third-party cloud apps</a:t>
            </a:r>
          </a:p>
          <a:p>
            <a:pPr defTabSz="894834">
              <a:lnSpc>
                <a:spcPts val="2975"/>
              </a:lnSpc>
              <a:spcAft>
                <a:spcPts val="1762"/>
              </a:spcAft>
              <a:defRPr/>
            </a:pPr>
            <a:r>
              <a:rPr lang="en-US" sz="2396" kern="0" dirty="0">
                <a:solidFill>
                  <a:srgbClr val="505050"/>
                </a:solidFill>
                <a:latin typeface="Segoe UI Light"/>
              </a:rPr>
              <a:t>Based on the Adallom acquisition</a:t>
            </a:r>
          </a:p>
          <a:p>
            <a:pPr defTabSz="894834">
              <a:lnSpc>
                <a:spcPts val="2975"/>
              </a:lnSpc>
              <a:spcAft>
                <a:spcPts val="1272"/>
              </a:spcAft>
              <a:defRPr/>
            </a:pPr>
            <a:r>
              <a:rPr lang="en-US" sz="2396" kern="0" dirty="0">
                <a:solidFill>
                  <a:srgbClr val="505050"/>
                </a:solidFill>
                <a:latin typeface="Segoe UI Light"/>
              </a:rPr>
              <a:t>Available as: standalone and in EMS E5 (Oct 1, 2016)</a:t>
            </a:r>
          </a:p>
        </p:txBody>
      </p:sp>
      <p:sp>
        <p:nvSpPr>
          <p:cNvPr id="6" name="Freeform 9"/>
          <p:cNvSpPr>
            <a:spLocks noEditPoints="1"/>
          </p:cNvSpPr>
          <p:nvPr/>
        </p:nvSpPr>
        <p:spPr bwMode="black">
          <a:xfrm>
            <a:off x="411691" y="2297389"/>
            <a:ext cx="326907" cy="3282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260" tIns="45630" rIns="91260" bIns="45630" numCol="1" anchor="t" anchorCtr="0" compatLnSpc="1">
            <a:prstTxWarp prst="textNoShape">
              <a:avLst/>
            </a:prstTxWarp>
          </a:bodyPr>
          <a:lstStyle/>
          <a:p>
            <a:pPr defTabSz="894834">
              <a:defRPr/>
            </a:pPr>
            <a:endParaRPr lang="en-US" sz="1797" kern="0">
              <a:solidFill>
                <a:srgbClr val="0078D7"/>
              </a:solidFill>
              <a:latin typeface="Segoe UI"/>
            </a:endParaRPr>
          </a:p>
        </p:txBody>
      </p:sp>
      <p:sp>
        <p:nvSpPr>
          <p:cNvPr id="7" name="Freeform 9"/>
          <p:cNvSpPr>
            <a:spLocks noEditPoints="1"/>
          </p:cNvSpPr>
          <p:nvPr/>
        </p:nvSpPr>
        <p:spPr bwMode="black">
          <a:xfrm>
            <a:off x="411691" y="3324464"/>
            <a:ext cx="326907" cy="3282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260" tIns="45630" rIns="91260" bIns="45630" numCol="1" anchor="t" anchorCtr="0" compatLnSpc="1">
            <a:prstTxWarp prst="textNoShape">
              <a:avLst/>
            </a:prstTxWarp>
          </a:bodyPr>
          <a:lstStyle/>
          <a:p>
            <a:pPr defTabSz="894834">
              <a:defRPr/>
            </a:pPr>
            <a:endParaRPr lang="en-US" sz="1797" kern="0">
              <a:solidFill>
                <a:srgbClr val="0078D7"/>
              </a:solidFill>
              <a:latin typeface="Segoe UI"/>
            </a:endParaRPr>
          </a:p>
        </p:txBody>
      </p:sp>
      <p:sp>
        <p:nvSpPr>
          <p:cNvPr id="9" name="Freeform 9"/>
          <p:cNvSpPr>
            <a:spLocks noEditPoints="1"/>
          </p:cNvSpPr>
          <p:nvPr/>
        </p:nvSpPr>
        <p:spPr bwMode="black">
          <a:xfrm>
            <a:off x="411691" y="4293821"/>
            <a:ext cx="326907" cy="3282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260" tIns="45630" rIns="91260" bIns="45630" numCol="1" anchor="t" anchorCtr="0" compatLnSpc="1">
            <a:prstTxWarp prst="textNoShape">
              <a:avLst/>
            </a:prstTxWarp>
          </a:bodyPr>
          <a:lstStyle/>
          <a:p>
            <a:pPr defTabSz="894834">
              <a:defRPr/>
            </a:pPr>
            <a:endParaRPr lang="en-US" sz="1797" kern="0">
              <a:solidFill>
                <a:srgbClr val="0078D7"/>
              </a:solidFill>
              <a:latin typeface="Segoe UI"/>
            </a:endParaRPr>
          </a:p>
        </p:txBody>
      </p:sp>
      <p:grpSp>
        <p:nvGrpSpPr>
          <p:cNvPr id="14" name="Group 13"/>
          <p:cNvGrpSpPr/>
          <p:nvPr/>
        </p:nvGrpSpPr>
        <p:grpSpPr>
          <a:xfrm>
            <a:off x="5902297" y="2083547"/>
            <a:ext cx="7905602" cy="7870595"/>
            <a:chOff x="6301224" y="2595823"/>
            <a:chExt cx="7921163" cy="7886087"/>
          </a:xfrm>
        </p:grpSpPr>
        <p:sp>
          <p:nvSpPr>
            <p:cNvPr id="5" name="Arc 4"/>
            <p:cNvSpPr/>
            <p:nvPr/>
          </p:nvSpPr>
          <p:spPr>
            <a:xfrm rot="16637337">
              <a:off x="6821504" y="3081027"/>
              <a:ext cx="7400884" cy="7400882"/>
            </a:xfrm>
            <a:prstGeom prst="arc">
              <a:avLst/>
            </a:prstGeom>
            <a:ln w="285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4834">
                <a:defRPr/>
              </a:pPr>
              <a:endParaRPr lang="en-US" sz="1797" kern="0">
                <a:solidFill>
                  <a:srgbClr val="505050"/>
                </a:solidFill>
                <a:latin typeface="Segoe UI"/>
              </a:endParaRPr>
            </a:p>
          </p:txBody>
        </p:sp>
        <p:sp>
          <p:nvSpPr>
            <p:cNvPr id="49" name="Oval 48"/>
            <p:cNvSpPr/>
            <p:nvPr/>
          </p:nvSpPr>
          <p:spPr bwMode="auto">
            <a:xfrm flipV="1">
              <a:off x="8567459" y="2870605"/>
              <a:ext cx="964704" cy="964704"/>
            </a:xfrm>
            <a:prstGeom prst="ellipse">
              <a:avLst/>
            </a:prstGeom>
            <a:solidFill>
              <a:schemeClr val="bg1"/>
            </a:solid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098" kern="0" dirty="0">
                <a:gradFill>
                  <a:gsLst>
                    <a:gs pos="0">
                      <a:srgbClr val="FFFFFF"/>
                    </a:gs>
                    <a:gs pos="100000">
                      <a:srgbClr val="FFFFFF"/>
                    </a:gs>
                  </a:gsLst>
                  <a:lin ang="5400000" scaled="0"/>
                </a:gradFill>
                <a:latin typeface="Segoe UI"/>
              </a:endParaRPr>
            </a:p>
          </p:txBody>
        </p:sp>
        <p:sp>
          <p:nvSpPr>
            <p:cNvPr id="50" name="Oval 49"/>
            <p:cNvSpPr/>
            <p:nvPr/>
          </p:nvSpPr>
          <p:spPr bwMode="auto">
            <a:xfrm flipV="1">
              <a:off x="10716497" y="2595823"/>
              <a:ext cx="964704" cy="964704"/>
            </a:xfrm>
            <a:prstGeom prst="ellipse">
              <a:avLst/>
            </a:prstGeom>
            <a:solidFill>
              <a:schemeClr val="bg1"/>
            </a:solid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098" kern="0" dirty="0">
                <a:gradFill>
                  <a:gsLst>
                    <a:gs pos="0">
                      <a:srgbClr val="FFFFFF"/>
                    </a:gs>
                    <a:gs pos="100000">
                      <a:srgbClr val="FFFFFF"/>
                    </a:gs>
                  </a:gsLst>
                  <a:lin ang="5400000" scaled="0"/>
                </a:gradFill>
                <a:latin typeface="Segoe UI"/>
              </a:endParaRPr>
            </a:p>
          </p:txBody>
        </p:sp>
        <p:sp>
          <p:nvSpPr>
            <p:cNvPr id="51" name="Oval 50"/>
            <p:cNvSpPr/>
            <p:nvPr/>
          </p:nvSpPr>
          <p:spPr bwMode="auto">
            <a:xfrm flipV="1">
              <a:off x="7067581" y="4030497"/>
              <a:ext cx="964704" cy="964704"/>
            </a:xfrm>
            <a:prstGeom prst="ellipse">
              <a:avLst/>
            </a:prstGeom>
            <a:solidFill>
              <a:schemeClr val="bg1"/>
            </a:solid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098" kern="0" dirty="0">
                <a:gradFill>
                  <a:gsLst>
                    <a:gs pos="0">
                      <a:srgbClr val="FFFFFF"/>
                    </a:gs>
                    <a:gs pos="100000">
                      <a:srgbClr val="FFFFFF"/>
                    </a:gs>
                  </a:gsLst>
                  <a:lin ang="5400000" scaled="0"/>
                </a:gradFill>
                <a:latin typeface="Segoe UI"/>
              </a:endParaRPr>
            </a:p>
          </p:txBody>
        </p:sp>
        <p:sp>
          <p:nvSpPr>
            <p:cNvPr id="52" name="Oval 51"/>
            <p:cNvSpPr/>
            <p:nvPr/>
          </p:nvSpPr>
          <p:spPr bwMode="auto">
            <a:xfrm flipV="1">
              <a:off x="6301224" y="5792419"/>
              <a:ext cx="964704" cy="964704"/>
            </a:xfrm>
            <a:prstGeom prst="ellipse">
              <a:avLst/>
            </a:prstGeom>
            <a:solidFill>
              <a:schemeClr val="bg1"/>
            </a:solid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45" rIns="0" bIns="46545" numCol="1" rtlCol="0" anchor="ctr" anchorCtr="0" compatLnSpc="1">
              <a:prstTxWarp prst="textNoShape">
                <a:avLst/>
              </a:prstTxWarp>
            </a:bodyPr>
            <a:lstStyle/>
            <a:p>
              <a:pPr algn="ctr" defTabSz="930678" fontAlgn="base">
                <a:spcBef>
                  <a:spcPct val="0"/>
                </a:spcBef>
                <a:spcAft>
                  <a:spcPct val="0"/>
                </a:spcAft>
                <a:defRPr/>
              </a:pPr>
              <a:endParaRPr lang="en-US" sz="1098" kern="0" dirty="0">
                <a:gradFill>
                  <a:gsLst>
                    <a:gs pos="0">
                      <a:srgbClr val="FFFFFF"/>
                    </a:gs>
                    <a:gs pos="100000">
                      <a:srgbClr val="FFFFFF"/>
                    </a:gs>
                  </a:gsLst>
                  <a:lin ang="5400000" scaled="0"/>
                </a:gradFill>
                <a:latin typeface="Segoe UI"/>
              </a:endParaRPr>
            </a:p>
          </p:txBody>
        </p:sp>
      </p:gr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9867" y="2526020"/>
            <a:ext cx="590449" cy="57459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2808" y="2334113"/>
            <a:ext cx="721588" cy="420027"/>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6129288" y="5520784"/>
            <a:ext cx="511094" cy="486217"/>
          </a:xfrm>
          <a:prstGeom prst="rect">
            <a:avLst/>
          </a:prstGeom>
        </p:spPr>
      </p:pic>
      <p:sp>
        <p:nvSpPr>
          <p:cNvPr id="3" name="TextBox 2"/>
          <p:cNvSpPr txBox="1"/>
          <p:nvPr/>
        </p:nvSpPr>
        <p:spPr>
          <a:xfrm>
            <a:off x="206637" y="1042181"/>
            <a:ext cx="7148729" cy="633286"/>
          </a:xfrm>
          <a:prstGeom prst="rect">
            <a:avLst/>
          </a:prstGeom>
          <a:noFill/>
        </p:spPr>
        <p:txBody>
          <a:bodyPr wrap="square" lIns="182521" tIns="146017" rIns="182521" bIns="146017" rtlCol="0">
            <a:spAutoFit/>
          </a:bodyPr>
          <a:lstStyle/>
          <a:p>
            <a:pPr defTabSz="894834">
              <a:lnSpc>
                <a:spcPct val="90000"/>
              </a:lnSpc>
              <a:defRPr/>
            </a:pPr>
            <a:r>
              <a:rPr lang="en-US" sz="2396" kern="0" dirty="0">
                <a:solidFill>
                  <a:srgbClr val="0078D7"/>
                </a:solidFill>
                <a:latin typeface="Segoe UI"/>
              </a:rPr>
              <a:t>Enterprise-grade security for your cloud apps</a:t>
            </a: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8957" y="5361794"/>
            <a:ext cx="402098" cy="402098"/>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2044" y="3990765"/>
            <a:ext cx="629062" cy="440564"/>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0425" y="5579984"/>
            <a:ext cx="445086" cy="445086"/>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15357" y="5273863"/>
            <a:ext cx="360876" cy="432557"/>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38924" y="4740260"/>
            <a:ext cx="505829" cy="499216"/>
          </a:xfrm>
          <a:prstGeom prst="rect">
            <a:avLst/>
          </a:prstGeom>
        </p:spPr>
      </p:pic>
      <p:pic>
        <p:nvPicPr>
          <p:cNvPr id="37" name="Pictur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27864" y="4460695"/>
            <a:ext cx="398984" cy="398984"/>
          </a:xfrm>
          <a:prstGeom prst="rect">
            <a:avLst/>
          </a:prstGeom>
        </p:spPr>
      </p:pic>
      <p:pic>
        <p:nvPicPr>
          <p:cNvPr id="38" name="Picture 3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52552" y="5273864"/>
            <a:ext cx="478392" cy="444641"/>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1469" y="3756315"/>
            <a:ext cx="638937" cy="531422"/>
          </a:xfrm>
          <a:prstGeom prst="rect">
            <a:avLst/>
          </a:prstGeom>
        </p:spPr>
      </p:pic>
      <p:sp>
        <p:nvSpPr>
          <p:cNvPr id="26" name="Freeform 9"/>
          <p:cNvSpPr>
            <a:spLocks noEditPoints="1"/>
          </p:cNvSpPr>
          <p:nvPr/>
        </p:nvSpPr>
        <p:spPr bwMode="black">
          <a:xfrm>
            <a:off x="411691" y="4890348"/>
            <a:ext cx="326907" cy="32823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260" tIns="45630" rIns="91260" bIns="45630" numCol="1" anchor="t" anchorCtr="0" compatLnSpc="1">
            <a:prstTxWarp prst="textNoShape">
              <a:avLst/>
            </a:prstTxWarp>
          </a:bodyPr>
          <a:lstStyle/>
          <a:p>
            <a:pPr defTabSz="894834">
              <a:defRPr/>
            </a:pPr>
            <a:endParaRPr lang="en-US" sz="1797" kern="0">
              <a:solidFill>
                <a:srgbClr val="0078D7"/>
              </a:solidFill>
              <a:latin typeface="Segoe UI"/>
            </a:endParaRPr>
          </a:p>
        </p:txBody>
      </p:sp>
    </p:spTree>
    <p:extLst>
      <p:ext uri="{BB962C8B-B14F-4D97-AF65-F5344CB8AC3E}">
        <p14:creationId xmlns:p14="http://schemas.microsoft.com/office/powerpoint/2010/main" val="7336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06" spc="-74" dirty="0">
                <a:solidFill>
                  <a:schemeClr val="tx1"/>
                </a:solidFill>
              </a:rPr>
              <a:t>Real Madrid</a:t>
            </a:r>
          </a:p>
        </p:txBody>
      </p:sp>
      <p:sp>
        <p:nvSpPr>
          <p:cNvPr id="7" name="Text Placeholder 6"/>
          <p:cNvSpPr>
            <a:spLocks noGrp="1"/>
          </p:cNvSpPr>
          <p:nvPr>
            <p:ph type="body" sz="quarter" idx="12"/>
          </p:nvPr>
        </p:nvSpPr>
        <p:spPr>
          <a:xfrm>
            <a:off x="1685499" y="2733927"/>
            <a:ext cx="3802862" cy="753426"/>
          </a:xfrm>
        </p:spPr>
        <p:txBody>
          <a:bodyPr/>
          <a:lstStyle/>
          <a:p>
            <a:r>
              <a:rPr lang="en-US" sz="1762" dirty="0">
                <a:latin typeface="Segoe UI Semilight" panose="020B0402040204020203" pitchFamily="34" charset="0"/>
                <a:cs typeface="Segoe UI Semilight" panose="020B0402040204020203" pitchFamily="34" charset="0"/>
              </a:rPr>
              <a:t>Seamless user experience on mobile &amp; web apps</a:t>
            </a:r>
          </a:p>
        </p:txBody>
      </p:sp>
      <p:sp>
        <p:nvSpPr>
          <p:cNvPr id="8" name="Text Placeholder 7"/>
          <p:cNvSpPr>
            <a:spLocks noGrp="1"/>
          </p:cNvSpPr>
          <p:nvPr>
            <p:ph type="body" sz="quarter" idx="13"/>
          </p:nvPr>
        </p:nvSpPr>
        <p:spPr/>
        <p:txBody>
          <a:bodyPr/>
          <a:lstStyle/>
          <a:p>
            <a:r>
              <a:rPr lang="en-US" sz="1762" dirty="0">
                <a:latin typeface="Segoe UI Semilight" panose="020B0402040204020203" pitchFamily="34" charset="0"/>
                <a:cs typeface="Segoe UI Semilight" panose="020B0402040204020203" pitchFamily="34" charset="0"/>
              </a:rPr>
              <a:t>“Azure Active Directory B2C helps us bring the stadium closer to our 450 million fans around the globe with simplified registration and login through social accounts, like Facebook, or traditional username/passwords login.”</a:t>
            </a:r>
          </a:p>
          <a:p>
            <a:pPr algn="r"/>
            <a:r>
              <a:rPr lang="en-US" sz="1762" dirty="0">
                <a:latin typeface="Segoe UI Semilight" panose="020B0402040204020203" pitchFamily="34" charset="0"/>
                <a:cs typeface="Segoe UI Semilight" panose="020B0402040204020203" pitchFamily="34" charset="0"/>
              </a:rPr>
              <a:t>– </a:t>
            </a:r>
            <a:r>
              <a:rPr lang="es-ES" sz="1762" dirty="0">
                <a:latin typeface="Segoe UI Semilight" panose="020B0402040204020203" pitchFamily="34" charset="0"/>
                <a:cs typeface="Segoe UI Semilight" panose="020B0402040204020203" pitchFamily="34" charset="0"/>
              </a:rPr>
              <a:t>Rafael De Los Santos, Digital Head, Real Madrid</a:t>
            </a:r>
          </a:p>
        </p:txBody>
      </p:sp>
      <p:pic>
        <p:nvPicPr>
          <p:cNvPr id="11" name="Picture 2" descr="https://customers.microsoft.com/Assets/2517d5ff-22f0-e411-80f0-c4346bac0abc/Real%20Madrid%20Photo.PNG"/>
          <p:cNvPicPr>
            <a:picLocks noGrp="1" noChangeAspect="1" noChangeArrowheads="1"/>
          </p:cNvPicPr>
          <p:nvPr>
            <p:ph type="pic" sz="quarter" idx="11"/>
          </p:nvPr>
        </p:nvPicPr>
        <p:blipFill>
          <a:blip r:embed="rId3" cstate="print">
            <a:extLst>
              <a:ext uri="{28A0092B-C50C-407E-A947-70E740481C1C}">
                <a14:useLocalDpi xmlns:a14="http://schemas.microsoft.com/office/drawing/2010/main" val="0"/>
              </a:ext>
            </a:extLst>
          </a:blip>
          <a:srcRect l="1803" r="180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it/archive/4/4d/20101205134544!Real_madrid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6656" y="952975"/>
            <a:ext cx="912603" cy="9126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6"/>
          <p:cNvSpPr txBox="1">
            <a:spLocks/>
          </p:cNvSpPr>
          <p:nvPr/>
        </p:nvSpPr>
        <p:spPr>
          <a:xfrm>
            <a:off x="1685498" y="3629106"/>
            <a:ext cx="3802862" cy="753426"/>
          </a:xfrm>
          <a:prstGeom prst="rect">
            <a:avLst/>
          </a:prstGeom>
        </p:spPr>
        <p:txBody>
          <a:bodyPr vert="horz" wrap="square" lIns="178958" tIns="143166" rIns="178958" bIns="143166"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2784">
              <a:defRPr/>
            </a:pPr>
            <a:r>
              <a:rPr lang="en-US" sz="176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Fully customized sign-up &amp; sign-in pages without custom code</a:t>
            </a:r>
          </a:p>
        </p:txBody>
      </p:sp>
      <p:sp>
        <p:nvSpPr>
          <p:cNvPr id="14" name="Text Placeholder 6"/>
          <p:cNvSpPr txBox="1">
            <a:spLocks/>
          </p:cNvSpPr>
          <p:nvPr/>
        </p:nvSpPr>
        <p:spPr>
          <a:xfrm>
            <a:off x="1685498" y="4448943"/>
            <a:ext cx="3802862" cy="753426"/>
          </a:xfrm>
          <a:prstGeom prst="rect">
            <a:avLst/>
          </a:prstGeom>
        </p:spPr>
        <p:txBody>
          <a:bodyPr vert="horz" wrap="square" lIns="178958" tIns="143166" rIns="178958" bIns="143166"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2784">
              <a:defRPr/>
            </a:pPr>
            <a:r>
              <a:rPr lang="en-US" sz="176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Alleviated concerns about security,  data breaches, and scalability</a:t>
            </a:r>
          </a:p>
        </p:txBody>
      </p:sp>
      <p:pic>
        <p:nvPicPr>
          <p:cNvPr id="15" name="Picture 14"/>
          <p:cNvPicPr>
            <a:picLocks noChangeAspect="1"/>
          </p:cNvPicPr>
          <p:nvPr/>
        </p:nvPicPr>
        <p:blipFill>
          <a:blip r:embed="rId5"/>
          <a:stretch>
            <a:fillRect/>
          </a:stretch>
        </p:blipFill>
        <p:spPr>
          <a:xfrm>
            <a:off x="529735" y="2812958"/>
            <a:ext cx="1124697" cy="2385720"/>
          </a:xfrm>
          <a:prstGeom prst="rect">
            <a:avLst/>
          </a:prstGeom>
        </p:spPr>
      </p:pic>
      <p:grpSp>
        <p:nvGrpSpPr>
          <p:cNvPr id="2" name="Group 1"/>
          <p:cNvGrpSpPr/>
          <p:nvPr/>
        </p:nvGrpSpPr>
        <p:grpSpPr>
          <a:xfrm>
            <a:off x="2601816" y="2012248"/>
            <a:ext cx="1760847" cy="721679"/>
            <a:chOff x="3032743" y="2523231"/>
            <a:chExt cx="1799436" cy="737494"/>
          </a:xfrm>
        </p:grpSpPr>
        <p:grpSp>
          <p:nvGrpSpPr>
            <p:cNvPr id="17" name="Group 16"/>
            <p:cNvGrpSpPr/>
            <p:nvPr/>
          </p:nvGrpSpPr>
          <p:grpSpPr>
            <a:xfrm>
              <a:off x="3941243" y="2692089"/>
              <a:ext cx="890936" cy="568636"/>
              <a:chOff x="14009851" y="3835318"/>
              <a:chExt cx="1425806" cy="910014"/>
            </a:xfrm>
          </p:grpSpPr>
          <p:sp>
            <p:nvSpPr>
              <p:cNvPr id="32" name="Freeform 149"/>
              <p:cNvSpPr>
                <a:spLocks/>
              </p:cNvSpPr>
              <p:nvPr/>
            </p:nvSpPr>
            <p:spPr bwMode="auto">
              <a:xfrm>
                <a:off x="14009851" y="3835318"/>
                <a:ext cx="624713" cy="910014"/>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3" name="Rectangle 150"/>
              <p:cNvSpPr>
                <a:spLocks noChangeArrowheads="1"/>
              </p:cNvSpPr>
              <p:nvPr/>
            </p:nvSpPr>
            <p:spPr bwMode="auto">
              <a:xfrm>
                <a:off x="14069581" y="3895049"/>
                <a:ext cx="505251" cy="7919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4" name="Rectangle 151"/>
              <p:cNvSpPr>
                <a:spLocks noChangeArrowheads="1"/>
              </p:cNvSpPr>
              <p:nvPr/>
            </p:nvSpPr>
            <p:spPr bwMode="auto">
              <a:xfrm>
                <a:off x="14121582" y="3996942"/>
                <a:ext cx="258599" cy="25859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5" name="Rectangle 152"/>
              <p:cNvSpPr>
                <a:spLocks noChangeArrowheads="1"/>
              </p:cNvSpPr>
              <p:nvPr/>
            </p:nvSpPr>
            <p:spPr bwMode="auto">
              <a:xfrm>
                <a:off x="14406884" y="3996942"/>
                <a:ext cx="115948" cy="1159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6" name="Rectangle 153"/>
              <p:cNvSpPr>
                <a:spLocks noChangeArrowheads="1"/>
              </p:cNvSpPr>
              <p:nvPr/>
            </p:nvSpPr>
            <p:spPr bwMode="auto">
              <a:xfrm>
                <a:off x="14121582" y="4283649"/>
                <a:ext cx="114542"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7" name="Rectangle 154"/>
              <p:cNvSpPr>
                <a:spLocks noChangeArrowheads="1"/>
              </p:cNvSpPr>
              <p:nvPr/>
            </p:nvSpPr>
            <p:spPr bwMode="auto">
              <a:xfrm>
                <a:off x="14264233" y="4283649"/>
                <a:ext cx="115948"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8" name="Rectangle 155"/>
              <p:cNvSpPr>
                <a:spLocks noChangeArrowheads="1"/>
              </p:cNvSpPr>
              <p:nvPr/>
            </p:nvSpPr>
            <p:spPr bwMode="auto">
              <a:xfrm>
                <a:off x="14406884" y="4283649"/>
                <a:ext cx="115948"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9" name="Rectangle 156"/>
              <p:cNvSpPr>
                <a:spLocks noChangeArrowheads="1"/>
              </p:cNvSpPr>
              <p:nvPr/>
            </p:nvSpPr>
            <p:spPr bwMode="auto">
              <a:xfrm>
                <a:off x="14121582" y="4426300"/>
                <a:ext cx="114542"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0" name="Rectangle 157"/>
              <p:cNvSpPr>
                <a:spLocks noChangeArrowheads="1"/>
              </p:cNvSpPr>
              <p:nvPr/>
            </p:nvSpPr>
            <p:spPr bwMode="auto">
              <a:xfrm>
                <a:off x="14264233" y="4426300"/>
                <a:ext cx="115948"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1" name="Rectangle 158"/>
              <p:cNvSpPr>
                <a:spLocks noChangeArrowheads="1"/>
              </p:cNvSpPr>
              <p:nvPr/>
            </p:nvSpPr>
            <p:spPr bwMode="auto">
              <a:xfrm>
                <a:off x="14406884" y="4426300"/>
                <a:ext cx="115948" cy="11665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2" name="Rectangle 159"/>
              <p:cNvSpPr>
                <a:spLocks noChangeArrowheads="1"/>
              </p:cNvSpPr>
              <p:nvPr/>
            </p:nvSpPr>
            <p:spPr bwMode="auto">
              <a:xfrm>
                <a:off x="14121582" y="4571059"/>
                <a:ext cx="401250" cy="1159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3" name="Rectangle 160"/>
              <p:cNvSpPr>
                <a:spLocks noChangeArrowheads="1"/>
              </p:cNvSpPr>
              <p:nvPr/>
            </p:nvSpPr>
            <p:spPr bwMode="auto">
              <a:xfrm>
                <a:off x="14406884" y="4139593"/>
                <a:ext cx="115948" cy="1159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4" name="Freeform 161"/>
              <p:cNvSpPr>
                <a:spLocks/>
              </p:cNvSpPr>
              <p:nvPr/>
            </p:nvSpPr>
            <p:spPr bwMode="auto">
              <a:xfrm>
                <a:off x="14659158" y="4054565"/>
                <a:ext cx="403358" cy="690767"/>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5" name="Rectangle 162"/>
              <p:cNvSpPr>
                <a:spLocks noChangeArrowheads="1"/>
              </p:cNvSpPr>
              <p:nvPr/>
            </p:nvSpPr>
            <p:spPr bwMode="auto">
              <a:xfrm>
                <a:off x="14697808" y="4093214"/>
                <a:ext cx="325357" cy="5439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6" name="Rectangle 163"/>
              <p:cNvSpPr>
                <a:spLocks noChangeArrowheads="1"/>
              </p:cNvSpPr>
              <p:nvPr/>
            </p:nvSpPr>
            <p:spPr bwMode="auto">
              <a:xfrm>
                <a:off x="14730835" y="4157864"/>
                <a:ext cx="260707" cy="2607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7" name="Rectangle 164"/>
              <p:cNvSpPr>
                <a:spLocks noChangeArrowheads="1"/>
              </p:cNvSpPr>
              <p:nvPr/>
            </p:nvSpPr>
            <p:spPr bwMode="auto">
              <a:xfrm>
                <a:off x="14730835" y="4436138"/>
                <a:ext cx="74488" cy="751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8" name="Rectangle 165"/>
              <p:cNvSpPr>
                <a:spLocks noChangeArrowheads="1"/>
              </p:cNvSpPr>
              <p:nvPr/>
            </p:nvSpPr>
            <p:spPr bwMode="auto">
              <a:xfrm>
                <a:off x="14823593" y="4436138"/>
                <a:ext cx="74488" cy="751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49" name="Rectangle 166"/>
              <p:cNvSpPr>
                <a:spLocks noChangeArrowheads="1"/>
              </p:cNvSpPr>
              <p:nvPr/>
            </p:nvSpPr>
            <p:spPr bwMode="auto">
              <a:xfrm>
                <a:off x="14916352" y="4436138"/>
                <a:ext cx="75190" cy="751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0" name="Rectangle 167"/>
              <p:cNvSpPr>
                <a:spLocks noChangeArrowheads="1"/>
              </p:cNvSpPr>
              <p:nvPr/>
            </p:nvSpPr>
            <p:spPr bwMode="auto">
              <a:xfrm>
                <a:off x="14730835" y="4529599"/>
                <a:ext cx="260707" cy="744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grpSp>
            <p:nvGrpSpPr>
              <p:cNvPr id="51" name="Group 50"/>
              <p:cNvGrpSpPr/>
              <p:nvPr/>
            </p:nvGrpSpPr>
            <p:grpSpPr>
              <a:xfrm>
                <a:off x="15095543" y="4157864"/>
                <a:ext cx="340114" cy="582550"/>
                <a:chOff x="14667591" y="3431960"/>
                <a:chExt cx="340114" cy="582550"/>
              </a:xfrm>
            </p:grpSpPr>
            <p:sp>
              <p:nvSpPr>
                <p:cNvPr id="52" name="Freeform 148"/>
                <p:cNvSpPr>
                  <a:spLocks/>
                </p:cNvSpPr>
                <p:nvPr/>
              </p:nvSpPr>
              <p:spPr bwMode="auto">
                <a:xfrm>
                  <a:off x="14667591" y="3431960"/>
                  <a:ext cx="340114" cy="582550"/>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3" name="Rectangle 168"/>
                <p:cNvSpPr>
                  <a:spLocks noChangeArrowheads="1"/>
                </p:cNvSpPr>
                <p:nvPr/>
              </p:nvSpPr>
              <p:spPr bwMode="auto">
                <a:xfrm>
                  <a:off x="14699213" y="3465691"/>
                  <a:ext cx="275464" cy="4581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4" name="Rectangle 169"/>
                <p:cNvSpPr>
                  <a:spLocks noChangeArrowheads="1"/>
                </p:cNvSpPr>
                <p:nvPr/>
              </p:nvSpPr>
              <p:spPr bwMode="auto">
                <a:xfrm>
                  <a:off x="14727322" y="3520502"/>
                  <a:ext cx="141245" cy="14054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5" name="Rectangle 170"/>
                <p:cNvSpPr>
                  <a:spLocks noChangeArrowheads="1"/>
                </p:cNvSpPr>
                <p:nvPr/>
              </p:nvSpPr>
              <p:spPr bwMode="auto">
                <a:xfrm>
                  <a:off x="14883324" y="3598504"/>
                  <a:ext cx="63244" cy="625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6" name="Rectangle 171"/>
                <p:cNvSpPr>
                  <a:spLocks noChangeArrowheads="1"/>
                </p:cNvSpPr>
                <p:nvPr/>
              </p:nvSpPr>
              <p:spPr bwMode="auto">
                <a:xfrm>
                  <a:off x="14883324" y="3520502"/>
                  <a:ext cx="63244" cy="625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7" name="Rectangle 172"/>
                <p:cNvSpPr>
                  <a:spLocks noChangeArrowheads="1"/>
                </p:cNvSpPr>
                <p:nvPr/>
              </p:nvSpPr>
              <p:spPr bwMode="auto">
                <a:xfrm>
                  <a:off x="14883324" y="3754506"/>
                  <a:ext cx="63244" cy="6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8" name="Rectangle 173"/>
                <p:cNvSpPr>
                  <a:spLocks noChangeArrowheads="1"/>
                </p:cNvSpPr>
                <p:nvPr/>
              </p:nvSpPr>
              <p:spPr bwMode="auto">
                <a:xfrm>
                  <a:off x="14805323" y="3754506"/>
                  <a:ext cx="63244" cy="6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59" name="Rectangle 174"/>
                <p:cNvSpPr>
                  <a:spLocks noChangeArrowheads="1"/>
                </p:cNvSpPr>
                <p:nvPr/>
              </p:nvSpPr>
              <p:spPr bwMode="auto">
                <a:xfrm>
                  <a:off x="14727322" y="3754506"/>
                  <a:ext cx="63244" cy="6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0" name="Rectangle 175"/>
                <p:cNvSpPr>
                  <a:spLocks noChangeArrowheads="1"/>
                </p:cNvSpPr>
                <p:nvPr/>
              </p:nvSpPr>
              <p:spPr bwMode="auto">
                <a:xfrm>
                  <a:off x="14727322" y="3676505"/>
                  <a:ext cx="63244" cy="625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1" name="Rectangle 176"/>
                <p:cNvSpPr>
                  <a:spLocks noChangeArrowheads="1"/>
                </p:cNvSpPr>
                <p:nvPr/>
              </p:nvSpPr>
              <p:spPr bwMode="auto">
                <a:xfrm>
                  <a:off x="14805323" y="3676505"/>
                  <a:ext cx="63244" cy="625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2" name="Rectangle 177"/>
                <p:cNvSpPr>
                  <a:spLocks noChangeArrowheads="1"/>
                </p:cNvSpPr>
                <p:nvPr/>
              </p:nvSpPr>
              <p:spPr bwMode="auto">
                <a:xfrm>
                  <a:off x="14883324" y="3676505"/>
                  <a:ext cx="63244" cy="6254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3" name="Rectangle 178"/>
                <p:cNvSpPr>
                  <a:spLocks noChangeArrowheads="1"/>
                </p:cNvSpPr>
                <p:nvPr/>
              </p:nvSpPr>
              <p:spPr bwMode="auto">
                <a:xfrm>
                  <a:off x="14883324" y="3833913"/>
                  <a:ext cx="63244" cy="6324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4" name="Rectangle 179"/>
                <p:cNvSpPr>
                  <a:spLocks noChangeArrowheads="1"/>
                </p:cNvSpPr>
                <p:nvPr/>
              </p:nvSpPr>
              <p:spPr bwMode="auto">
                <a:xfrm>
                  <a:off x="14805323" y="3833913"/>
                  <a:ext cx="63244" cy="6324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65" name="Rectangle 180"/>
                <p:cNvSpPr>
                  <a:spLocks noChangeArrowheads="1"/>
                </p:cNvSpPr>
                <p:nvPr/>
              </p:nvSpPr>
              <p:spPr bwMode="auto">
                <a:xfrm>
                  <a:off x="14727322" y="3833913"/>
                  <a:ext cx="63244" cy="6324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grpSp>
        </p:grpSp>
        <p:grpSp>
          <p:nvGrpSpPr>
            <p:cNvPr id="18" name="Group 17"/>
            <p:cNvGrpSpPr/>
            <p:nvPr/>
          </p:nvGrpSpPr>
          <p:grpSpPr>
            <a:xfrm>
              <a:off x="3032743" y="2523231"/>
              <a:ext cx="890936" cy="737494"/>
              <a:chOff x="13936768" y="4796630"/>
              <a:chExt cx="1411752" cy="1168613"/>
            </a:xfrm>
          </p:grpSpPr>
          <p:sp>
            <p:nvSpPr>
              <p:cNvPr id="19" name="Freeform 143"/>
              <p:cNvSpPr>
                <a:spLocks/>
              </p:cNvSpPr>
              <p:nvPr/>
            </p:nvSpPr>
            <p:spPr bwMode="auto">
              <a:xfrm>
                <a:off x="13936768" y="4796630"/>
                <a:ext cx="1411752" cy="1062503"/>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0" name="Rectangle 144"/>
              <p:cNvSpPr>
                <a:spLocks noChangeArrowheads="1"/>
              </p:cNvSpPr>
              <p:nvPr/>
            </p:nvSpPr>
            <p:spPr bwMode="auto">
              <a:xfrm>
                <a:off x="13971904" y="4831766"/>
                <a:ext cx="1342886" cy="75471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1" name="Freeform 145"/>
              <p:cNvSpPr>
                <a:spLocks/>
              </p:cNvSpPr>
              <p:nvPr/>
            </p:nvSpPr>
            <p:spPr bwMode="auto">
              <a:xfrm>
                <a:off x="15119436" y="5892161"/>
                <a:ext cx="146164" cy="73082"/>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2" name="Freeform 146"/>
              <p:cNvSpPr>
                <a:spLocks/>
              </p:cNvSpPr>
              <p:nvPr/>
            </p:nvSpPr>
            <p:spPr bwMode="auto">
              <a:xfrm>
                <a:off x="13971904" y="5887242"/>
                <a:ext cx="1095531" cy="76596"/>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3" name="Freeform 147"/>
              <p:cNvSpPr>
                <a:spLocks/>
              </p:cNvSpPr>
              <p:nvPr/>
            </p:nvSpPr>
            <p:spPr bwMode="auto">
              <a:xfrm>
                <a:off x="14827107" y="5842268"/>
                <a:ext cx="366817" cy="108218"/>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4" name="Rectangle 181"/>
              <p:cNvSpPr>
                <a:spLocks noChangeArrowheads="1"/>
              </p:cNvSpPr>
              <p:nvPr/>
            </p:nvSpPr>
            <p:spPr bwMode="auto">
              <a:xfrm>
                <a:off x="14989434" y="4929443"/>
                <a:ext cx="277572" cy="27757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5" name="Rectangle 182"/>
              <p:cNvSpPr>
                <a:spLocks noChangeArrowheads="1"/>
              </p:cNvSpPr>
              <p:nvPr/>
            </p:nvSpPr>
            <p:spPr bwMode="auto">
              <a:xfrm>
                <a:off x="14687267" y="4929443"/>
                <a:ext cx="278977" cy="27757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6" name="Rectangle 183"/>
              <p:cNvSpPr>
                <a:spLocks noChangeArrowheads="1"/>
              </p:cNvSpPr>
              <p:nvPr/>
            </p:nvSpPr>
            <p:spPr bwMode="auto">
              <a:xfrm>
                <a:off x="14387208" y="4929443"/>
                <a:ext cx="276869" cy="27757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7" name="Rectangle 184"/>
              <p:cNvSpPr>
                <a:spLocks noChangeArrowheads="1"/>
              </p:cNvSpPr>
              <p:nvPr/>
            </p:nvSpPr>
            <p:spPr bwMode="auto">
              <a:xfrm>
                <a:off x="14989434" y="5230205"/>
                <a:ext cx="277572" cy="2782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8" name="Rectangle 185"/>
              <p:cNvSpPr>
                <a:spLocks noChangeArrowheads="1"/>
              </p:cNvSpPr>
              <p:nvPr/>
            </p:nvSpPr>
            <p:spPr bwMode="auto">
              <a:xfrm>
                <a:off x="14687267" y="5230205"/>
                <a:ext cx="278977" cy="2782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29" name="Rectangle 186"/>
              <p:cNvSpPr>
                <a:spLocks noChangeArrowheads="1"/>
              </p:cNvSpPr>
              <p:nvPr/>
            </p:nvSpPr>
            <p:spPr bwMode="auto">
              <a:xfrm>
                <a:off x="14387208" y="5230205"/>
                <a:ext cx="276869" cy="2782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0" name="Rectangle 187"/>
              <p:cNvSpPr>
                <a:spLocks noChangeArrowheads="1"/>
              </p:cNvSpPr>
              <p:nvPr/>
            </p:nvSpPr>
            <p:spPr bwMode="auto">
              <a:xfrm>
                <a:off x="14086446" y="4929443"/>
                <a:ext cx="277572" cy="27757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sp>
            <p:nvSpPr>
              <p:cNvPr id="31" name="Rectangle 188"/>
              <p:cNvSpPr>
                <a:spLocks noChangeArrowheads="1"/>
              </p:cNvSpPr>
              <p:nvPr/>
            </p:nvSpPr>
            <p:spPr bwMode="auto">
              <a:xfrm>
                <a:off x="14086446" y="5230205"/>
                <a:ext cx="277572" cy="2782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260" tIns="45630" rIns="91260" bIns="45630" numCol="1" anchor="t" anchorCtr="0" compatLnSpc="1">
                <a:prstTxWarp prst="textNoShape">
                  <a:avLst/>
                </a:prstTxWarp>
              </a:bodyPr>
              <a:lstStyle/>
              <a:p>
                <a:pPr defTabSz="894834">
                  <a:defRPr/>
                </a:pPr>
                <a:endParaRPr lang="en-US" sz="1797" kern="0">
                  <a:solidFill>
                    <a:sysClr val="windowText" lastClr="000000"/>
                  </a:solidFill>
                  <a:latin typeface="Segoe UI"/>
                </a:endParaRPr>
              </a:p>
            </p:txBody>
          </p:sp>
        </p:grpSp>
      </p:grpSp>
      <p:pic>
        <p:nvPicPr>
          <p:cNvPr id="66" name="Picture 65"/>
          <p:cNvPicPr>
            <a:picLocks noChangeAspect="1"/>
          </p:cNvPicPr>
          <p:nvPr/>
        </p:nvPicPr>
        <p:blipFill>
          <a:blip r:embed="rId6"/>
          <a:stretch>
            <a:fillRect/>
          </a:stretch>
        </p:blipFill>
        <p:spPr>
          <a:xfrm>
            <a:off x="2414016" y="4979059"/>
            <a:ext cx="1976774" cy="1318990"/>
          </a:xfrm>
          <a:prstGeom prst="rect">
            <a:avLst/>
          </a:prstGeom>
        </p:spPr>
      </p:pic>
    </p:spTree>
    <p:extLst>
      <p:ext uri="{BB962C8B-B14F-4D97-AF65-F5344CB8AC3E}">
        <p14:creationId xmlns:p14="http://schemas.microsoft.com/office/powerpoint/2010/main" val="23187519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52801" y="1266624"/>
            <a:ext cx="10201354" cy="5005225"/>
          </a:xfrm>
          <a:prstGeom prst="rect">
            <a:avLst/>
          </a:prstGeom>
        </p:spPr>
      </p:pic>
      <p:sp>
        <p:nvSpPr>
          <p:cNvPr id="2" name="Rectangle 1"/>
          <p:cNvSpPr/>
          <p:nvPr/>
        </p:nvSpPr>
        <p:spPr bwMode="auto">
          <a:xfrm>
            <a:off x="86" y="1102118"/>
            <a:ext cx="12436984" cy="5749098"/>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2538" name="Rectangle 2537"/>
          <p:cNvSpPr/>
          <p:nvPr/>
        </p:nvSpPr>
        <p:spPr bwMode="auto">
          <a:xfrm>
            <a:off x="89" y="3475082"/>
            <a:ext cx="7374830" cy="11632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433" tIns="402649" rIns="178930" bIns="0" numCol="1" spcCol="0" rtlCol="0" fromWordArt="0" anchor="ctr" anchorCtr="0" forceAA="0" compatLnSpc="1">
            <a:prstTxWarp prst="textNoShape">
              <a:avLst/>
            </a:prstTxWarp>
            <a:noAutofit/>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data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397281"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table</a:t>
            </a:r>
          </a:p>
        </p:txBody>
      </p:sp>
      <p:sp>
        <p:nvSpPr>
          <p:cNvPr id="2532" name="Rectangle 2531"/>
          <p:cNvSpPr/>
          <p:nvPr/>
        </p:nvSpPr>
        <p:spPr bwMode="auto">
          <a:xfrm>
            <a:off x="3501658"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HDInsight</a:t>
            </a:r>
            <a:endParaRPr lang="en-US" sz="1044" dirty="0">
              <a:gradFill>
                <a:gsLst>
                  <a:gs pos="0">
                    <a:srgbClr val="FFFFFF"/>
                  </a:gs>
                  <a:gs pos="100000">
                    <a:srgbClr val="FFFFFF"/>
                  </a:gs>
                </a:gsLst>
                <a:lin ang="5400000" scaled="0"/>
              </a:gradFill>
            </a:endParaRPr>
          </a:p>
        </p:txBody>
      </p:sp>
      <p:sp>
        <p:nvSpPr>
          <p:cNvPr id="2530" name="Rectangle 2529"/>
          <p:cNvSpPr/>
          <p:nvPr/>
        </p:nvSpPr>
        <p:spPr bwMode="auto">
          <a:xfrm>
            <a:off x="5392776" y="3640381"/>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blob storage</a:t>
            </a:r>
          </a:p>
        </p:txBody>
      </p:sp>
      <p:sp>
        <p:nvSpPr>
          <p:cNvPr id="2536" name="Rectangle 2535"/>
          <p:cNvSpPr/>
          <p:nvPr/>
        </p:nvSpPr>
        <p:spPr bwMode="auto">
          <a:xfrm>
            <a:off x="2568399"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SQL database</a:t>
            </a:r>
          </a:p>
        </p:txBody>
      </p:sp>
      <p:sp>
        <p:nvSpPr>
          <p:cNvPr id="2566" name="Rectangle 2565"/>
          <p:cNvSpPr/>
          <p:nvPr/>
        </p:nvSpPr>
        <p:spPr bwMode="auto">
          <a:xfrm>
            <a:off x="-26259" y="1475507"/>
            <a:ext cx="7401177" cy="1941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68433" tIns="1252690" rIns="121657" bIns="60827" numCol="1" rtlCol="0" anchor="ctr" anchorCtr="0" compatLnSpc="1">
            <a:prstTxWarp prst="textNoShape">
              <a:avLst/>
            </a:prstTxWarp>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app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4" name="Rectangle 2563"/>
          <p:cNvSpPr/>
          <p:nvPr/>
        </p:nvSpPr>
        <p:spPr bwMode="auto">
          <a:xfrm>
            <a:off x="6388270"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media</a:t>
            </a:r>
          </a:p>
        </p:txBody>
      </p:sp>
      <p:sp>
        <p:nvSpPr>
          <p:cNvPr id="2555" name="Rectangle 2554"/>
          <p:cNvSpPr/>
          <p:nvPr/>
        </p:nvSpPr>
        <p:spPr bwMode="auto">
          <a:xfrm>
            <a:off x="5392776" y="2475691"/>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hpc</a:t>
            </a:r>
            <a:endParaRPr lang="en-US" sz="1044" dirty="0">
              <a:gradFill>
                <a:gsLst>
                  <a:gs pos="0">
                    <a:srgbClr val="FFFFFF"/>
                  </a:gs>
                  <a:gs pos="100000">
                    <a:srgbClr val="FFFFFF"/>
                  </a:gs>
                </a:gsLst>
                <a:lin ang="5400000" scaled="0"/>
              </a:gradFill>
            </a:endParaRPr>
          </a:p>
        </p:txBody>
      </p:sp>
      <p:sp>
        <p:nvSpPr>
          <p:cNvPr id="2553" name="Rectangle 2552"/>
          <p:cNvSpPr/>
          <p:nvPr/>
        </p:nvSpPr>
        <p:spPr bwMode="auto">
          <a:xfrm>
            <a:off x="4397281" y="2476390"/>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integration</a:t>
            </a:r>
          </a:p>
        </p:txBody>
      </p:sp>
      <p:sp>
        <p:nvSpPr>
          <p:cNvPr id="2549" name="Rectangle 2548"/>
          <p:cNvSpPr/>
          <p:nvPr/>
        </p:nvSpPr>
        <p:spPr bwMode="auto">
          <a:xfrm>
            <a:off x="6387475" y="2475692"/>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analytics</a:t>
            </a:r>
          </a:p>
        </p:txBody>
      </p:sp>
      <p:sp>
        <p:nvSpPr>
          <p:cNvPr id="2557" name="Rectangle 2556"/>
          <p:cNvSpPr/>
          <p:nvPr/>
        </p:nvSpPr>
        <p:spPr bwMode="auto">
          <a:xfrm>
            <a:off x="3441999"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spcBef>
                <a:spcPct val="0"/>
              </a:spcBef>
              <a:spcAft>
                <a:spcPct val="0"/>
              </a:spcAft>
            </a:pPr>
            <a:r>
              <a:rPr lang="en-US" sz="1044" dirty="0">
                <a:gradFill>
                  <a:gsLst>
                    <a:gs pos="0">
                      <a:srgbClr val="FFFFFF"/>
                    </a:gs>
                    <a:gs pos="100000">
                      <a:srgbClr val="FFFFFF"/>
                    </a:gs>
                  </a:gsLst>
                  <a:lin ang="5400000" scaled="0"/>
                </a:gradFill>
              </a:rPr>
              <a:t>caching</a:t>
            </a:r>
          </a:p>
        </p:txBody>
      </p:sp>
      <p:sp>
        <p:nvSpPr>
          <p:cNvPr id="2551" name="Rectangle 2550"/>
          <p:cNvSpPr/>
          <p:nvPr/>
        </p:nvSpPr>
        <p:spPr bwMode="auto">
          <a:xfrm>
            <a:off x="4397281" y="1586300"/>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spcBef>
                <a:spcPct val="0"/>
              </a:spcBef>
              <a:spcAft>
                <a:spcPct val="0"/>
              </a:spcAft>
            </a:pPr>
            <a:r>
              <a:rPr lang="en-US" sz="1044" dirty="0">
                <a:gradFill>
                  <a:gsLst>
                    <a:gs pos="0">
                      <a:srgbClr val="FFFFFF"/>
                    </a:gs>
                    <a:gs pos="100000">
                      <a:srgbClr val="FFFFFF"/>
                    </a:gs>
                  </a:gsLst>
                  <a:lin ang="5400000" scaled="0"/>
                </a:gradFill>
              </a:rPr>
              <a:t>identity</a:t>
            </a:r>
          </a:p>
        </p:txBody>
      </p:sp>
      <p:sp>
        <p:nvSpPr>
          <p:cNvPr id="2562" name="Rectangle 2561"/>
          <p:cNvSpPr/>
          <p:nvPr/>
        </p:nvSpPr>
        <p:spPr bwMode="auto">
          <a:xfrm>
            <a:off x="5392775"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service bus</a:t>
            </a:r>
          </a:p>
        </p:txBody>
      </p:sp>
      <p:sp>
        <p:nvSpPr>
          <p:cNvPr id="2503" name="Rectangle 2502"/>
          <p:cNvSpPr/>
          <p:nvPr/>
        </p:nvSpPr>
        <p:spPr bwMode="auto">
          <a:xfrm>
            <a:off x="3501658" y="2498513"/>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web sites</a:t>
            </a:r>
          </a:p>
        </p:txBody>
      </p:sp>
      <p:sp>
        <p:nvSpPr>
          <p:cNvPr id="2507" name="Mobile Services - Label"/>
          <p:cNvSpPr/>
          <p:nvPr/>
        </p:nvSpPr>
        <p:spPr bwMode="auto">
          <a:xfrm>
            <a:off x="2568399" y="2509375"/>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mobile services</a:t>
            </a:r>
          </a:p>
        </p:txBody>
      </p:sp>
      <p:sp>
        <p:nvSpPr>
          <p:cNvPr id="2501" name="Rectangle 2500"/>
          <p:cNvSpPr/>
          <p:nvPr/>
        </p:nvSpPr>
        <p:spPr bwMode="auto">
          <a:xfrm>
            <a:off x="2568851" y="157238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975" y="1674856"/>
            <a:ext cx="422583" cy="418829"/>
          </a:xfrm>
          <a:prstGeom prst="rect">
            <a:avLst/>
          </a:prstGeom>
        </p:spPr>
      </p:pic>
      <p:sp>
        <p:nvSpPr>
          <p:cNvPr id="5102" name="L-Shape 5101"/>
          <p:cNvSpPr/>
          <p:nvPr/>
        </p:nvSpPr>
        <p:spPr bwMode="auto">
          <a:xfrm>
            <a:off x="3572656" y="1618341"/>
            <a:ext cx="842407" cy="808220"/>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772" y="1713315"/>
            <a:ext cx="367593" cy="367592"/>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244996" y="1618341"/>
            <a:ext cx="969836" cy="808220"/>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689280" y="2627227"/>
            <a:ext cx="340864" cy="341258"/>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539" tIns="40270" rIns="80539" bIns="40270" numCol="1" anchor="t" anchorCtr="0" compatLnSpc="1">
            <a:prstTxWarp prst="textNoShape">
              <a:avLst/>
            </a:prstTxWarp>
          </a:bodyPr>
          <a:lstStyle/>
          <a:p>
            <a:pPr defTabSz="912465"/>
            <a:endParaRPr lang="en-US" sz="1565">
              <a:solidFill>
                <a:srgbClr val="505050"/>
              </a:solidFill>
            </a:endParaRPr>
          </a:p>
        </p:txBody>
      </p:sp>
      <p:sp>
        <p:nvSpPr>
          <p:cNvPr id="5104" name="L-Shape 5103"/>
          <p:cNvSpPr/>
          <p:nvPr/>
        </p:nvSpPr>
        <p:spPr bwMode="auto">
          <a:xfrm flipH="1" flipV="1">
            <a:off x="4225919" y="2522590"/>
            <a:ext cx="987529" cy="751617"/>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663162" y="1683415"/>
            <a:ext cx="376294" cy="425868"/>
          </a:xfrm>
          <a:prstGeom prst="rect">
            <a:avLst/>
          </a:prstGeom>
        </p:spPr>
      </p:pic>
      <p:sp>
        <p:nvSpPr>
          <p:cNvPr id="5148" name="L-Shape 5147"/>
          <p:cNvSpPr/>
          <p:nvPr/>
        </p:nvSpPr>
        <p:spPr bwMode="auto">
          <a:xfrm flipV="1">
            <a:off x="5450898" y="1621653"/>
            <a:ext cx="948957" cy="808220"/>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637631" y="1667888"/>
            <a:ext cx="423014" cy="42318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0" tIns="44731" rIns="89460" bIns="44731" numCol="1" anchor="t" anchorCtr="0" compatLnSpc="1">
            <a:prstTxWarp prst="textNoShape">
              <a:avLst/>
            </a:prstTxWarp>
          </a:bodyPr>
          <a:lstStyle/>
          <a:p>
            <a:pPr defTabSz="894542"/>
            <a:endParaRPr lang="en-US" sz="1762" dirty="0">
              <a:solidFill>
                <a:srgbClr val="000000"/>
              </a:solidFill>
            </a:endParaRPr>
          </a:p>
        </p:txBody>
      </p:sp>
      <p:sp>
        <p:nvSpPr>
          <p:cNvPr id="5161" name="L-Shape 5160"/>
          <p:cNvSpPr/>
          <p:nvPr/>
        </p:nvSpPr>
        <p:spPr bwMode="auto">
          <a:xfrm flipH="1">
            <a:off x="6345474" y="1621653"/>
            <a:ext cx="819645" cy="808220"/>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561212" y="2476349"/>
            <a:ext cx="607193" cy="607278"/>
          </a:xfrm>
          <a:prstGeom prst="rect">
            <a:avLst/>
          </a:prstGeom>
          <a:noFill/>
          <a:ln>
            <a:noFill/>
          </a:ln>
        </p:spPr>
      </p:pic>
      <p:sp>
        <p:nvSpPr>
          <p:cNvPr id="5164" name="L-Shape 5163"/>
          <p:cNvSpPr/>
          <p:nvPr/>
        </p:nvSpPr>
        <p:spPr bwMode="auto">
          <a:xfrm>
            <a:off x="5450898" y="2522590"/>
            <a:ext cx="842407" cy="751617"/>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669086" y="2674230"/>
            <a:ext cx="332942" cy="29358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1662" tIns="60830" rIns="121662" bIns="60830" numCol="1" anchor="t" anchorCtr="0" compatLnSpc="1">
            <a:prstTxWarp prst="textNoShape">
              <a:avLst/>
            </a:prstTxWarp>
          </a:bodyPr>
          <a:lstStyle/>
          <a:p>
            <a:pPr defTabSz="1188440"/>
            <a:endParaRPr lang="en-US" sz="2349" dirty="0">
              <a:solidFill>
                <a:srgbClr val="292929"/>
              </a:solidFill>
            </a:endParaRPr>
          </a:p>
        </p:txBody>
      </p:sp>
      <p:sp>
        <p:nvSpPr>
          <p:cNvPr id="5168" name="Analytics - blue"/>
          <p:cNvSpPr/>
          <p:nvPr/>
        </p:nvSpPr>
        <p:spPr bwMode="auto">
          <a:xfrm flipH="1" flipV="1">
            <a:off x="6241487" y="2522590"/>
            <a:ext cx="923633" cy="762771"/>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2509" name="Rectangle 2508"/>
          <p:cNvSpPr/>
          <p:nvPr/>
        </p:nvSpPr>
        <p:spPr bwMode="auto">
          <a:xfrm>
            <a:off x="-9590" y="4696028"/>
            <a:ext cx="7384507" cy="1163211"/>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68433" tIns="402649" rIns="121657" bIns="0" numCol="1" rtlCol="0" anchor="ctr" anchorCtr="0" compatLnSpc="1">
            <a:prstTxWarp prst="textNoShape">
              <a:avLst/>
            </a:prstTxWarp>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infrastructure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387475" y="4860631"/>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cdn</a:t>
            </a:r>
            <a:endParaRPr lang="en-US" sz="1044" dirty="0">
              <a:gradFill>
                <a:gsLst>
                  <a:gs pos="0">
                    <a:srgbClr val="FFFFFF"/>
                  </a:gs>
                  <a:gs pos="100000">
                    <a:srgbClr val="FFFFFF"/>
                  </a:gs>
                </a:gsLst>
                <a:lin ang="5400000" scaled="0"/>
              </a:gradFill>
            </a:endParaRPr>
          </a:p>
        </p:txBody>
      </p:sp>
      <p:sp>
        <p:nvSpPr>
          <p:cNvPr id="2505" name="Virtual Machines - Label"/>
          <p:cNvSpPr/>
          <p:nvPr/>
        </p:nvSpPr>
        <p:spPr bwMode="auto">
          <a:xfrm>
            <a:off x="2568399"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virtual machines</a:t>
            </a:r>
          </a:p>
        </p:txBody>
      </p:sp>
      <p:sp>
        <p:nvSpPr>
          <p:cNvPr id="2518" name="Rectangle 2517"/>
          <p:cNvSpPr/>
          <p:nvPr/>
        </p:nvSpPr>
        <p:spPr bwMode="auto">
          <a:xfrm>
            <a:off x="3501658"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virtual network</a:t>
            </a:r>
          </a:p>
        </p:txBody>
      </p:sp>
      <p:sp>
        <p:nvSpPr>
          <p:cNvPr id="2520" name="Rectangle 2519"/>
          <p:cNvSpPr/>
          <p:nvPr/>
        </p:nvSpPr>
        <p:spPr bwMode="auto">
          <a:xfrm>
            <a:off x="4397281"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vpn</a:t>
            </a:r>
            <a:endParaRPr lang="en-US" sz="1044" dirty="0">
              <a:gradFill>
                <a:gsLst>
                  <a:gs pos="0">
                    <a:srgbClr val="FFFFFF"/>
                  </a:gs>
                  <a:gs pos="100000">
                    <a:srgbClr val="FFFFFF"/>
                  </a:gs>
                </a:gsLst>
                <a:lin ang="5400000" scaled="0"/>
              </a:gradFill>
            </a:endParaRPr>
          </a:p>
        </p:txBody>
      </p:sp>
      <p:sp>
        <p:nvSpPr>
          <p:cNvPr id="2516" name="Rectangle 2515"/>
          <p:cNvSpPr/>
          <p:nvPr/>
        </p:nvSpPr>
        <p:spPr bwMode="auto">
          <a:xfrm>
            <a:off x="5392776"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27836" y="4941843"/>
            <a:ext cx="375700" cy="339894"/>
          </a:xfrm>
          <a:prstGeom prst="rect">
            <a:avLst/>
          </a:prstGeom>
          <a:noFill/>
          <a:ln>
            <a:noFill/>
          </a:ln>
        </p:spPr>
      </p:pic>
      <p:sp>
        <p:nvSpPr>
          <p:cNvPr id="5174" name="L-Shape 5173"/>
          <p:cNvSpPr/>
          <p:nvPr/>
        </p:nvSpPr>
        <p:spPr bwMode="auto">
          <a:xfrm flipV="1">
            <a:off x="2620108" y="4873523"/>
            <a:ext cx="842407" cy="80530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0774" y="2590624"/>
            <a:ext cx="375701" cy="375753"/>
          </a:xfrm>
          <a:prstGeom prst="rect">
            <a:avLst/>
          </a:prstGeom>
          <a:noFill/>
        </p:spPr>
      </p:pic>
      <p:sp>
        <p:nvSpPr>
          <p:cNvPr id="5175" name="L-Shape 5174"/>
          <p:cNvSpPr/>
          <p:nvPr/>
        </p:nvSpPr>
        <p:spPr bwMode="auto">
          <a:xfrm>
            <a:off x="3570594" y="2527556"/>
            <a:ext cx="770242" cy="753988"/>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95663" y="2603485"/>
            <a:ext cx="240048" cy="347557"/>
          </a:xfrm>
          <a:prstGeom prst="rect">
            <a:avLst/>
          </a:prstGeom>
          <a:noFill/>
        </p:spPr>
      </p:pic>
      <p:sp>
        <p:nvSpPr>
          <p:cNvPr id="5176" name="L-Shape 5175"/>
          <p:cNvSpPr/>
          <p:nvPr/>
        </p:nvSpPr>
        <p:spPr bwMode="auto">
          <a:xfrm rot="5400000" flipH="1">
            <a:off x="2629542" y="2485713"/>
            <a:ext cx="788863" cy="802797"/>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797061" y="1650088"/>
            <a:ext cx="438157" cy="370801"/>
          </a:xfrm>
          <a:prstGeom prst="rect">
            <a:avLst/>
          </a:prstGeom>
          <a:noFill/>
        </p:spPr>
      </p:pic>
      <p:sp>
        <p:nvSpPr>
          <p:cNvPr id="5177" name="L-Shape 5176"/>
          <p:cNvSpPr/>
          <p:nvPr/>
        </p:nvSpPr>
        <p:spPr bwMode="auto">
          <a:xfrm rot="5400000" flipV="1">
            <a:off x="2609335" y="1610525"/>
            <a:ext cx="817367" cy="814710"/>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756152" y="4921728"/>
            <a:ext cx="385584" cy="36906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dirty="0">
              <a:solidFill>
                <a:srgbClr val="FFFFFF"/>
              </a:solidFill>
            </a:endParaRPr>
          </a:p>
        </p:txBody>
      </p:sp>
      <p:sp>
        <p:nvSpPr>
          <p:cNvPr id="5178" name="L-Shape 5177"/>
          <p:cNvSpPr/>
          <p:nvPr/>
        </p:nvSpPr>
        <p:spPr bwMode="auto">
          <a:xfrm flipH="1">
            <a:off x="3468799" y="4873523"/>
            <a:ext cx="835783" cy="80530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656901" y="4963530"/>
            <a:ext cx="375332" cy="4023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a:solidFill>
                <a:srgbClr val="FFFFFF"/>
              </a:solidFill>
            </a:endParaRPr>
          </a:p>
        </p:txBody>
      </p:sp>
      <p:sp>
        <p:nvSpPr>
          <p:cNvPr id="5179" name="L-Shape 5178"/>
          <p:cNvSpPr/>
          <p:nvPr/>
        </p:nvSpPr>
        <p:spPr bwMode="auto">
          <a:xfrm flipV="1">
            <a:off x="4501439" y="4873523"/>
            <a:ext cx="860960" cy="80530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653306" y="4938718"/>
            <a:ext cx="373515" cy="373569"/>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179072" y="4873523"/>
            <a:ext cx="969547" cy="80530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91457" y="4913866"/>
            <a:ext cx="485022" cy="480711"/>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344475" y="4879557"/>
            <a:ext cx="817367" cy="80530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nvGrpSpPr>
          <p:cNvPr id="5183" name="Group 5182"/>
          <p:cNvGrpSpPr/>
          <p:nvPr/>
        </p:nvGrpSpPr>
        <p:grpSpPr>
          <a:xfrm>
            <a:off x="8015962" y="3879076"/>
            <a:ext cx="814710" cy="817367"/>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186" name="Group 5185"/>
          <p:cNvGrpSpPr/>
          <p:nvPr/>
        </p:nvGrpSpPr>
        <p:grpSpPr>
          <a:xfrm>
            <a:off x="7609704" y="4699972"/>
            <a:ext cx="802797" cy="788863"/>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197" name="Group 5196"/>
          <p:cNvGrpSpPr/>
          <p:nvPr/>
        </p:nvGrpSpPr>
        <p:grpSpPr>
          <a:xfrm>
            <a:off x="8509729" y="5123235"/>
            <a:ext cx="842407" cy="808220"/>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00" name="Group 5199"/>
          <p:cNvGrpSpPr/>
          <p:nvPr/>
        </p:nvGrpSpPr>
        <p:grpSpPr>
          <a:xfrm>
            <a:off x="9185953" y="4512729"/>
            <a:ext cx="770242" cy="753988"/>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03" name="Group 5202"/>
          <p:cNvGrpSpPr/>
          <p:nvPr/>
        </p:nvGrpSpPr>
        <p:grpSpPr>
          <a:xfrm>
            <a:off x="8900518" y="3601575"/>
            <a:ext cx="969836" cy="808220"/>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12" name="Group 5211"/>
          <p:cNvGrpSpPr/>
          <p:nvPr/>
        </p:nvGrpSpPr>
        <p:grpSpPr>
          <a:xfrm>
            <a:off x="10498638" y="5390349"/>
            <a:ext cx="842407" cy="797860"/>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15" name="Group 5214"/>
          <p:cNvGrpSpPr/>
          <p:nvPr/>
        </p:nvGrpSpPr>
        <p:grpSpPr>
          <a:xfrm>
            <a:off x="10285906" y="4582144"/>
            <a:ext cx="923633" cy="762771"/>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1662" tIns="60830" rIns="121662" bIns="60830" numCol="1" anchor="t" anchorCtr="0" compatLnSpc="1">
              <a:prstTxWarp prst="textNoShape">
                <a:avLst/>
              </a:prstTxWarp>
            </a:bodyPr>
            <a:lstStyle/>
            <a:p>
              <a:pPr defTabSz="1188440"/>
              <a:endParaRPr lang="en-US" sz="2349"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22" name="Group 5221"/>
          <p:cNvGrpSpPr/>
          <p:nvPr/>
        </p:nvGrpSpPr>
        <p:grpSpPr>
          <a:xfrm>
            <a:off x="9407398" y="5325272"/>
            <a:ext cx="987529" cy="751617"/>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539" tIns="40270" rIns="80539" bIns="40270" numCol="1" anchor="t" anchorCtr="0" compatLnSpc="1">
              <a:prstTxWarp prst="textNoShape">
                <a:avLst/>
              </a:prstTxWarp>
            </a:bodyPr>
            <a:lstStyle/>
            <a:p>
              <a:pPr defTabSz="912465"/>
              <a:endParaRPr lang="en-US" sz="1565">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25" name="Group 5224"/>
          <p:cNvGrpSpPr/>
          <p:nvPr/>
        </p:nvGrpSpPr>
        <p:grpSpPr>
          <a:xfrm>
            <a:off x="9929096" y="3704509"/>
            <a:ext cx="948957" cy="808220"/>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28" name="Group 5227"/>
          <p:cNvGrpSpPr/>
          <p:nvPr/>
        </p:nvGrpSpPr>
        <p:grpSpPr>
          <a:xfrm>
            <a:off x="10884052" y="3710905"/>
            <a:ext cx="819645" cy="808220"/>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0" tIns="44731" rIns="89460" bIns="44731" numCol="1" anchor="t" anchorCtr="0" compatLnSpc="1">
              <a:prstTxWarp prst="textNoShape">
                <a:avLst/>
              </a:prstTxWarp>
            </a:bodyPr>
            <a:lstStyle/>
            <a:p>
              <a:pPr defTabSz="894542"/>
              <a:endParaRPr lang="en-US" sz="1762"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31" name="Group 5230"/>
          <p:cNvGrpSpPr/>
          <p:nvPr/>
        </p:nvGrpSpPr>
        <p:grpSpPr>
          <a:xfrm>
            <a:off x="8914467" y="4637648"/>
            <a:ext cx="842407" cy="808220"/>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89478" tIns="44738" rIns="89478" bIns="44738" numCol="1" anchor="t" anchorCtr="0" compatLnSpc="1">
              <a:prstTxWarp prst="textNoShape">
                <a:avLst/>
              </a:prstTxWarp>
            </a:bodyPr>
            <a:lstStyle/>
            <a:p>
              <a:pPr defTabSz="912465"/>
              <a:endParaRPr lang="en-US" sz="1762">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34" name="Group 5233"/>
          <p:cNvGrpSpPr/>
          <p:nvPr/>
        </p:nvGrpSpPr>
        <p:grpSpPr>
          <a:xfrm>
            <a:off x="9877505" y="5406257"/>
            <a:ext cx="996656" cy="808220"/>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37" name="Group 5236"/>
          <p:cNvGrpSpPr/>
          <p:nvPr/>
        </p:nvGrpSpPr>
        <p:grpSpPr>
          <a:xfrm>
            <a:off x="9115844" y="5546889"/>
            <a:ext cx="842407" cy="802797"/>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40" name="Group 5239"/>
          <p:cNvGrpSpPr/>
          <p:nvPr/>
        </p:nvGrpSpPr>
        <p:grpSpPr>
          <a:xfrm>
            <a:off x="9635802" y="4354066"/>
            <a:ext cx="842407" cy="80530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881494" y="3743941"/>
            <a:ext cx="268382" cy="29676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9478" tIns="44738" rIns="89478" bIns="44738" numCol="1" anchor="t" anchorCtr="0" compatLnSpc="1">
            <a:prstTxWarp prst="textNoShape">
              <a:avLst/>
            </a:prstTxWarp>
          </a:bodyPr>
          <a:lstStyle/>
          <a:p>
            <a:pPr defTabSz="912465"/>
            <a:endParaRPr lang="en-US" sz="1762">
              <a:solidFill>
                <a:srgbClr val="505050"/>
              </a:solidFill>
            </a:endParaRPr>
          </a:p>
        </p:txBody>
      </p:sp>
      <p:sp>
        <p:nvSpPr>
          <p:cNvPr id="5169" name="L-Shape 5168"/>
          <p:cNvSpPr/>
          <p:nvPr/>
        </p:nvSpPr>
        <p:spPr bwMode="auto">
          <a:xfrm>
            <a:off x="2620108" y="3652577"/>
            <a:ext cx="842407" cy="808220"/>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736255" y="3681519"/>
            <a:ext cx="425381" cy="421602"/>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332645" y="3652577"/>
            <a:ext cx="996656" cy="808220"/>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643948" y="3691675"/>
            <a:ext cx="401239" cy="401296"/>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517426" y="3655290"/>
            <a:ext cx="842407" cy="802797"/>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647761" y="3718092"/>
            <a:ext cx="384604" cy="348455"/>
          </a:xfrm>
          <a:prstGeom prst="rect">
            <a:avLst/>
          </a:prstGeom>
        </p:spPr>
      </p:pic>
      <p:sp>
        <p:nvSpPr>
          <p:cNvPr id="5173" name="L-Shape 5172"/>
          <p:cNvSpPr/>
          <p:nvPr/>
        </p:nvSpPr>
        <p:spPr bwMode="auto">
          <a:xfrm flipH="1" flipV="1">
            <a:off x="5308015" y="3652786"/>
            <a:ext cx="842407" cy="80530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nvGrpSpPr>
          <p:cNvPr id="5243" name="Group 5242"/>
          <p:cNvGrpSpPr/>
          <p:nvPr/>
        </p:nvGrpSpPr>
        <p:grpSpPr>
          <a:xfrm>
            <a:off x="10434947" y="4554749"/>
            <a:ext cx="842407" cy="80530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46" name="Group 5245"/>
          <p:cNvGrpSpPr/>
          <p:nvPr/>
        </p:nvGrpSpPr>
        <p:grpSpPr>
          <a:xfrm>
            <a:off x="9364965" y="4610938"/>
            <a:ext cx="835783" cy="80530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0510" tIns="40255" rIns="80510" bIns="40255" numCol="1" anchor="t" anchorCtr="0" compatLnSpc="1">
              <a:prstTxWarp prst="textNoShape">
                <a:avLst/>
              </a:prstTxWarp>
            </a:bodyPr>
            <a:lstStyle/>
            <a:p>
              <a:pPr defTabSz="669827"/>
              <a:endParaRPr lang="en-US" sz="91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49" name="Group 5248"/>
          <p:cNvGrpSpPr/>
          <p:nvPr/>
        </p:nvGrpSpPr>
        <p:grpSpPr>
          <a:xfrm>
            <a:off x="8433188" y="4593229"/>
            <a:ext cx="860960" cy="80530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0510" tIns="40255" rIns="80510" bIns="40255" numCol="1" anchor="t" anchorCtr="0" compatLnSpc="1">
              <a:prstTxWarp prst="textNoShape">
                <a:avLst/>
              </a:prstTxWarp>
            </a:bodyPr>
            <a:lstStyle/>
            <a:p>
              <a:pPr defTabSz="669827"/>
              <a:endParaRPr lang="en-US" sz="91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52" name="Group 5251"/>
          <p:cNvGrpSpPr/>
          <p:nvPr/>
        </p:nvGrpSpPr>
        <p:grpSpPr>
          <a:xfrm>
            <a:off x="8913505" y="3681861"/>
            <a:ext cx="969547" cy="80530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255" name="Group 5254"/>
          <p:cNvGrpSpPr/>
          <p:nvPr/>
        </p:nvGrpSpPr>
        <p:grpSpPr>
          <a:xfrm>
            <a:off x="10049767" y="3634554"/>
            <a:ext cx="805300" cy="817367"/>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3" name="Title 2"/>
          <p:cNvSpPr>
            <a:spLocks noGrp="1"/>
          </p:cNvSpPr>
          <p:nvPr>
            <p:ph type="title"/>
          </p:nvPr>
        </p:nvSpPr>
        <p:spPr/>
        <p:txBody>
          <a:bodyPr/>
          <a:lstStyle/>
          <a:p>
            <a:r>
              <a:rPr lang="en-US" dirty="0"/>
              <a:t>Microsoft Azure</a:t>
            </a:r>
          </a:p>
        </p:txBody>
      </p:sp>
    </p:spTree>
    <p:extLst>
      <p:ext uri="{BB962C8B-B14F-4D97-AF65-F5344CB8AC3E}">
        <p14:creationId xmlns:p14="http://schemas.microsoft.com/office/powerpoint/2010/main" val="522075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52801" y="1266624"/>
            <a:ext cx="10201354" cy="5005225"/>
          </a:xfrm>
          <a:prstGeom prst="rect">
            <a:avLst/>
          </a:prstGeom>
        </p:spPr>
      </p:pic>
      <p:sp>
        <p:nvSpPr>
          <p:cNvPr id="2" name="Rectangle 1"/>
          <p:cNvSpPr/>
          <p:nvPr/>
        </p:nvSpPr>
        <p:spPr bwMode="auto">
          <a:xfrm>
            <a:off x="86" y="1086116"/>
            <a:ext cx="12436984" cy="5765101"/>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5081" name="Virtual Network label in cloud"/>
          <p:cNvSpPr/>
          <p:nvPr/>
        </p:nvSpPr>
        <p:spPr>
          <a:xfrm>
            <a:off x="9625318" y="4559316"/>
            <a:ext cx="579005" cy="309187"/>
          </a:xfrm>
          <a:prstGeom prst="rect">
            <a:avLst/>
          </a:prstGeom>
        </p:spPr>
        <p:txBody>
          <a:bodyPr wrap="none">
            <a:spAutoFit/>
          </a:bodyPr>
          <a:lstStyle/>
          <a:p>
            <a:pPr algn="ctr" defTabSz="894061" fontAlgn="base">
              <a:lnSpc>
                <a:spcPct val="80000"/>
              </a:lnSpc>
              <a:spcBef>
                <a:spcPct val="0"/>
              </a:spcBef>
              <a:spcAft>
                <a:spcPct val="0"/>
              </a:spcAft>
            </a:pPr>
            <a:r>
              <a:rPr lang="en-US" sz="881" dirty="0">
                <a:gradFill>
                  <a:gsLst>
                    <a:gs pos="0">
                      <a:srgbClr val="FFFFFF"/>
                    </a:gs>
                    <a:gs pos="100000">
                      <a:srgbClr val="FFFFFF"/>
                    </a:gs>
                  </a:gsLst>
                  <a:lin ang="5400000" scaled="0"/>
                </a:gradFill>
              </a:rPr>
              <a:t>virtual </a:t>
            </a:r>
            <a:br>
              <a:rPr lang="en-US" sz="881" dirty="0">
                <a:gradFill>
                  <a:gsLst>
                    <a:gs pos="0">
                      <a:srgbClr val="FFFFFF"/>
                    </a:gs>
                    <a:gs pos="100000">
                      <a:srgbClr val="FFFFFF"/>
                    </a:gs>
                  </a:gsLst>
                  <a:lin ang="5400000" scaled="0"/>
                </a:gradFill>
              </a:rPr>
            </a:br>
            <a:r>
              <a:rPr lang="en-US" sz="881" dirty="0">
                <a:gradFill>
                  <a:gsLst>
                    <a:gs pos="0">
                      <a:srgbClr val="FFFFFF"/>
                    </a:gs>
                    <a:gs pos="100000">
                      <a:srgbClr val="FFFFFF"/>
                    </a:gs>
                  </a:gsLst>
                  <a:lin ang="5400000" scaled="0"/>
                </a:gradFill>
              </a:rPr>
              <a:t>network</a:t>
            </a:r>
          </a:p>
        </p:txBody>
      </p:sp>
      <p:sp>
        <p:nvSpPr>
          <p:cNvPr id="5188" name="Rectangle 5187"/>
          <p:cNvSpPr/>
          <p:nvPr/>
        </p:nvSpPr>
        <p:spPr bwMode="auto">
          <a:xfrm>
            <a:off x="89" y="3475082"/>
            <a:ext cx="7374830" cy="11632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433" tIns="402649" rIns="178930" bIns="0" numCol="1" spcCol="0" rtlCol="0" fromWordArt="0" anchor="ctr" anchorCtr="0" forceAA="0" compatLnSpc="1">
            <a:prstTxWarp prst="textNoShape">
              <a:avLst/>
            </a:prstTxWarp>
            <a:noAutofit/>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data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397281"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table</a:t>
            </a:r>
          </a:p>
        </p:txBody>
      </p:sp>
      <p:sp>
        <p:nvSpPr>
          <p:cNvPr id="5190" name="Rectangle 5189"/>
          <p:cNvSpPr/>
          <p:nvPr/>
        </p:nvSpPr>
        <p:spPr bwMode="auto">
          <a:xfrm>
            <a:off x="3501658"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HDInsight</a:t>
            </a:r>
            <a:endParaRPr lang="en-US" sz="1044" dirty="0">
              <a:gradFill>
                <a:gsLst>
                  <a:gs pos="0">
                    <a:srgbClr val="FFFFFF"/>
                  </a:gs>
                  <a:gs pos="100000">
                    <a:srgbClr val="FFFFFF"/>
                  </a:gs>
                </a:gsLst>
                <a:lin ang="5400000" scaled="0"/>
              </a:gradFill>
            </a:endParaRPr>
          </a:p>
        </p:txBody>
      </p:sp>
      <p:sp>
        <p:nvSpPr>
          <p:cNvPr id="5191" name="Rectangle 5190"/>
          <p:cNvSpPr/>
          <p:nvPr/>
        </p:nvSpPr>
        <p:spPr bwMode="auto">
          <a:xfrm>
            <a:off x="5392776" y="3640381"/>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blob storage</a:t>
            </a:r>
          </a:p>
        </p:txBody>
      </p:sp>
      <p:sp>
        <p:nvSpPr>
          <p:cNvPr id="5192" name="Rectangle 5191"/>
          <p:cNvSpPr/>
          <p:nvPr/>
        </p:nvSpPr>
        <p:spPr bwMode="auto">
          <a:xfrm>
            <a:off x="2568399" y="3617308"/>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SQL database</a:t>
            </a:r>
          </a:p>
        </p:txBody>
      </p:sp>
      <p:sp>
        <p:nvSpPr>
          <p:cNvPr id="5193" name="Rectangle 5192"/>
          <p:cNvSpPr/>
          <p:nvPr/>
        </p:nvSpPr>
        <p:spPr bwMode="auto">
          <a:xfrm>
            <a:off x="-26259" y="1475507"/>
            <a:ext cx="7401177" cy="1941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68433" tIns="1252690" rIns="121657" bIns="60827" numCol="1" rtlCol="0" anchor="ctr" anchorCtr="0" compatLnSpc="1">
            <a:prstTxWarp prst="textNoShape">
              <a:avLst/>
            </a:prstTxWarp>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app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94" name="Rectangle 5193"/>
          <p:cNvSpPr/>
          <p:nvPr/>
        </p:nvSpPr>
        <p:spPr bwMode="auto">
          <a:xfrm>
            <a:off x="6388270"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media</a:t>
            </a:r>
          </a:p>
        </p:txBody>
      </p:sp>
      <p:sp>
        <p:nvSpPr>
          <p:cNvPr id="5195" name="Rectangle 5194"/>
          <p:cNvSpPr/>
          <p:nvPr/>
        </p:nvSpPr>
        <p:spPr bwMode="auto">
          <a:xfrm>
            <a:off x="5392776" y="2475691"/>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hpc</a:t>
            </a:r>
            <a:endParaRPr lang="en-US" sz="1044" dirty="0">
              <a:gradFill>
                <a:gsLst>
                  <a:gs pos="0">
                    <a:srgbClr val="FFFFFF"/>
                  </a:gs>
                  <a:gs pos="100000">
                    <a:srgbClr val="FFFFFF"/>
                  </a:gs>
                </a:gsLst>
                <a:lin ang="5400000" scaled="0"/>
              </a:gradFill>
            </a:endParaRPr>
          </a:p>
        </p:txBody>
      </p:sp>
      <p:sp>
        <p:nvSpPr>
          <p:cNvPr id="5196" name="Rectangle 5195"/>
          <p:cNvSpPr/>
          <p:nvPr/>
        </p:nvSpPr>
        <p:spPr bwMode="auto">
          <a:xfrm>
            <a:off x="4397281" y="2476390"/>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integration</a:t>
            </a:r>
          </a:p>
        </p:txBody>
      </p:sp>
      <p:sp>
        <p:nvSpPr>
          <p:cNvPr id="5206" name="Rectangle 5205"/>
          <p:cNvSpPr/>
          <p:nvPr/>
        </p:nvSpPr>
        <p:spPr bwMode="auto">
          <a:xfrm>
            <a:off x="6387475" y="2475692"/>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analytics</a:t>
            </a:r>
          </a:p>
        </p:txBody>
      </p:sp>
      <p:sp>
        <p:nvSpPr>
          <p:cNvPr id="5207" name="Rectangle 5206"/>
          <p:cNvSpPr/>
          <p:nvPr/>
        </p:nvSpPr>
        <p:spPr bwMode="auto">
          <a:xfrm>
            <a:off x="3441999"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spcBef>
                <a:spcPct val="0"/>
              </a:spcBef>
              <a:spcAft>
                <a:spcPct val="0"/>
              </a:spcAft>
            </a:pPr>
            <a:r>
              <a:rPr lang="en-US" sz="1044" dirty="0">
                <a:gradFill>
                  <a:gsLst>
                    <a:gs pos="0">
                      <a:srgbClr val="FFFFFF"/>
                    </a:gs>
                    <a:gs pos="100000">
                      <a:srgbClr val="FFFFFF"/>
                    </a:gs>
                  </a:gsLst>
                  <a:lin ang="5400000" scaled="0"/>
                </a:gradFill>
              </a:rPr>
              <a:t>caching</a:t>
            </a:r>
          </a:p>
        </p:txBody>
      </p:sp>
      <p:sp>
        <p:nvSpPr>
          <p:cNvPr id="5208" name="Rectangle 5207"/>
          <p:cNvSpPr/>
          <p:nvPr/>
        </p:nvSpPr>
        <p:spPr bwMode="auto">
          <a:xfrm>
            <a:off x="4397281" y="1586300"/>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spcBef>
                <a:spcPct val="0"/>
              </a:spcBef>
              <a:spcAft>
                <a:spcPct val="0"/>
              </a:spcAft>
            </a:pPr>
            <a:r>
              <a:rPr lang="en-US" sz="1044" dirty="0">
                <a:gradFill>
                  <a:gsLst>
                    <a:gs pos="0">
                      <a:srgbClr val="FFFFFF"/>
                    </a:gs>
                    <a:gs pos="100000">
                      <a:srgbClr val="FFFFFF"/>
                    </a:gs>
                  </a:gsLst>
                  <a:lin ang="5400000" scaled="0"/>
                </a:gradFill>
              </a:rPr>
              <a:t>identity</a:t>
            </a:r>
          </a:p>
        </p:txBody>
      </p:sp>
      <p:sp>
        <p:nvSpPr>
          <p:cNvPr id="5209" name="Rectangle 5208"/>
          <p:cNvSpPr/>
          <p:nvPr/>
        </p:nvSpPr>
        <p:spPr bwMode="auto">
          <a:xfrm>
            <a:off x="5392775" y="1573988"/>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service bus</a:t>
            </a:r>
          </a:p>
        </p:txBody>
      </p:sp>
      <p:sp>
        <p:nvSpPr>
          <p:cNvPr id="5210" name="Rectangle 5209"/>
          <p:cNvSpPr/>
          <p:nvPr/>
        </p:nvSpPr>
        <p:spPr bwMode="auto">
          <a:xfrm>
            <a:off x="3501658" y="2498513"/>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web sites</a:t>
            </a:r>
          </a:p>
        </p:txBody>
      </p:sp>
      <p:sp>
        <p:nvSpPr>
          <p:cNvPr id="5211" name="Mobile Services - Label"/>
          <p:cNvSpPr/>
          <p:nvPr/>
        </p:nvSpPr>
        <p:spPr bwMode="auto">
          <a:xfrm>
            <a:off x="2568399" y="2509375"/>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mobile services</a:t>
            </a:r>
          </a:p>
        </p:txBody>
      </p:sp>
      <p:sp>
        <p:nvSpPr>
          <p:cNvPr id="5212" name="Rectangle 5211"/>
          <p:cNvSpPr/>
          <p:nvPr/>
        </p:nvSpPr>
        <p:spPr bwMode="auto">
          <a:xfrm>
            <a:off x="2568851" y="157238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975" y="1674856"/>
            <a:ext cx="422583" cy="418829"/>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772" y="1713315"/>
            <a:ext cx="367593" cy="367592"/>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689280" y="2627227"/>
            <a:ext cx="340864" cy="341258"/>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539" tIns="40270" rIns="80539" bIns="40270" numCol="1" anchor="t" anchorCtr="0" compatLnSpc="1">
            <a:prstTxWarp prst="textNoShape">
              <a:avLst/>
            </a:prstTxWarp>
          </a:bodyPr>
          <a:lstStyle/>
          <a:p>
            <a:pPr defTabSz="912465"/>
            <a:endParaRPr lang="en-US" sz="1565">
              <a:solidFill>
                <a:srgbClr val="505050"/>
              </a:solidFill>
            </a:endParaRPr>
          </a:p>
        </p:txBody>
      </p:sp>
      <p:pic>
        <p:nvPicPr>
          <p:cNvPr id="5219" name="Picture 5218"/>
          <p:cNvPicPr>
            <a:picLocks noChangeAspect="1"/>
          </p:cNvPicPr>
          <p:nvPr/>
        </p:nvPicPr>
        <p:blipFill>
          <a:blip r:embed="rId6"/>
          <a:stretch>
            <a:fillRect/>
          </a:stretch>
        </p:blipFill>
        <p:spPr>
          <a:xfrm>
            <a:off x="5663162" y="1683415"/>
            <a:ext cx="376294" cy="425868"/>
          </a:xfrm>
          <a:prstGeom prst="rect">
            <a:avLst/>
          </a:prstGeom>
        </p:spPr>
      </p:pic>
      <p:sp>
        <p:nvSpPr>
          <p:cNvPr id="5221" name="Freeform 25"/>
          <p:cNvSpPr>
            <a:spLocks noEditPoints="1"/>
          </p:cNvSpPr>
          <p:nvPr/>
        </p:nvSpPr>
        <p:spPr bwMode="black">
          <a:xfrm flipH="1">
            <a:off x="6637631" y="1667888"/>
            <a:ext cx="423014" cy="42318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60" tIns="44731" rIns="89460" bIns="44731" numCol="1" anchor="t" anchorCtr="0" compatLnSpc="1">
            <a:prstTxWarp prst="textNoShape">
              <a:avLst/>
            </a:prstTxWarp>
          </a:bodyPr>
          <a:lstStyle/>
          <a:p>
            <a:pPr defTabSz="894542"/>
            <a:endParaRPr lang="en-US" sz="1762"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561212" y="2476349"/>
            <a:ext cx="607193" cy="607278"/>
          </a:xfrm>
          <a:prstGeom prst="rect">
            <a:avLst/>
          </a:prstGeom>
          <a:noFill/>
          <a:ln>
            <a:noFill/>
          </a:ln>
        </p:spPr>
      </p:pic>
      <p:sp>
        <p:nvSpPr>
          <p:cNvPr id="5225" name="Freeform 5224"/>
          <p:cNvSpPr>
            <a:spLocks noEditPoints="1"/>
          </p:cNvSpPr>
          <p:nvPr/>
        </p:nvSpPr>
        <p:spPr bwMode="auto">
          <a:xfrm>
            <a:off x="6669086" y="2674230"/>
            <a:ext cx="332942" cy="29358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1662" tIns="60830" rIns="121662" bIns="60830" numCol="1" anchor="t" anchorCtr="0" compatLnSpc="1">
            <a:prstTxWarp prst="textNoShape">
              <a:avLst/>
            </a:prstTxWarp>
          </a:bodyPr>
          <a:lstStyle/>
          <a:p>
            <a:pPr defTabSz="1188440"/>
            <a:endParaRPr lang="en-US" sz="2349" dirty="0">
              <a:solidFill>
                <a:srgbClr val="292929"/>
              </a:solidFill>
            </a:endParaRPr>
          </a:p>
        </p:txBody>
      </p:sp>
      <p:sp>
        <p:nvSpPr>
          <p:cNvPr id="5227" name="Rectangle 5226"/>
          <p:cNvSpPr/>
          <p:nvPr/>
        </p:nvSpPr>
        <p:spPr bwMode="auto">
          <a:xfrm>
            <a:off x="-9590" y="4696028"/>
            <a:ext cx="7384507" cy="1163211"/>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68433" tIns="402649" rIns="121657" bIns="0" numCol="1" rtlCol="0" anchor="ctr" anchorCtr="0" compatLnSpc="1">
            <a:prstTxWarp prst="textNoShape">
              <a:avLst/>
            </a:prstTxWarp>
          </a:bodyPr>
          <a:lstStyle/>
          <a:p>
            <a:pPr defTabSz="760281">
              <a:defRPr/>
            </a:pPr>
            <a:r>
              <a:rPr lang="en-US" sz="4697" kern="0" baseline="30000" dirty="0">
                <a:gradFill>
                  <a:gsLst>
                    <a:gs pos="0">
                      <a:srgbClr val="00188F">
                        <a:lumMod val="5000"/>
                        <a:lumOff val="95000"/>
                      </a:srgbClr>
                    </a:gs>
                    <a:gs pos="100000">
                      <a:srgbClr val="EFEFEF"/>
                    </a:gs>
                  </a:gsLst>
                  <a:lin ang="5400000" scaled="1"/>
                </a:gradFill>
                <a:latin typeface="Segoe UI Light"/>
              </a:rPr>
              <a:t>infrastructure </a:t>
            </a:r>
            <a:br>
              <a:rPr lang="en-US" sz="4697" kern="0" baseline="30000" dirty="0">
                <a:gradFill>
                  <a:gsLst>
                    <a:gs pos="0">
                      <a:srgbClr val="00188F">
                        <a:lumMod val="5000"/>
                        <a:lumOff val="95000"/>
                      </a:srgbClr>
                    </a:gs>
                    <a:gs pos="100000">
                      <a:srgbClr val="EFEFEF"/>
                    </a:gs>
                  </a:gsLst>
                  <a:lin ang="5400000" scaled="1"/>
                </a:gradFill>
                <a:latin typeface="Segoe UI Light"/>
              </a:rPr>
            </a:br>
            <a:r>
              <a:rPr lang="en-US" sz="4697"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387475" y="4860631"/>
            <a:ext cx="894575" cy="813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cdn</a:t>
            </a:r>
            <a:endParaRPr lang="en-US" sz="1044" dirty="0">
              <a:gradFill>
                <a:gsLst>
                  <a:gs pos="0">
                    <a:srgbClr val="FFFFFF"/>
                  </a:gs>
                  <a:gs pos="100000">
                    <a:srgbClr val="FFFFFF"/>
                  </a:gs>
                </a:gsLst>
                <a:lin ang="5400000" scaled="0"/>
              </a:gradFill>
            </a:endParaRPr>
          </a:p>
        </p:txBody>
      </p:sp>
      <p:sp>
        <p:nvSpPr>
          <p:cNvPr id="5229" name="Virtual Machines - Label"/>
          <p:cNvSpPr/>
          <p:nvPr/>
        </p:nvSpPr>
        <p:spPr bwMode="auto">
          <a:xfrm>
            <a:off x="2568399"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virtual machines</a:t>
            </a:r>
          </a:p>
        </p:txBody>
      </p:sp>
      <p:sp>
        <p:nvSpPr>
          <p:cNvPr id="5230" name="Rectangle 5229"/>
          <p:cNvSpPr/>
          <p:nvPr/>
        </p:nvSpPr>
        <p:spPr bwMode="auto">
          <a:xfrm>
            <a:off x="3501658"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virtual network</a:t>
            </a:r>
          </a:p>
        </p:txBody>
      </p:sp>
      <p:sp>
        <p:nvSpPr>
          <p:cNvPr id="5231" name="Rectangle 5230"/>
          <p:cNvSpPr/>
          <p:nvPr/>
        </p:nvSpPr>
        <p:spPr bwMode="auto">
          <a:xfrm>
            <a:off x="4397281"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err="1">
                <a:gradFill>
                  <a:gsLst>
                    <a:gs pos="0">
                      <a:srgbClr val="FFFFFF"/>
                    </a:gs>
                    <a:gs pos="100000">
                      <a:srgbClr val="FFFFFF"/>
                    </a:gs>
                  </a:gsLst>
                  <a:lin ang="5400000" scaled="0"/>
                </a:gradFill>
              </a:rPr>
              <a:t>vpn</a:t>
            </a:r>
            <a:endParaRPr lang="en-US" sz="1044" dirty="0">
              <a:gradFill>
                <a:gsLst>
                  <a:gs pos="0">
                    <a:srgbClr val="FFFFFF"/>
                  </a:gs>
                  <a:gs pos="100000">
                    <a:srgbClr val="FFFFFF"/>
                  </a:gs>
                </a:gsLst>
                <a:lin ang="5400000" scaled="0"/>
              </a:gradFill>
            </a:endParaRPr>
          </a:p>
        </p:txBody>
      </p:sp>
      <p:sp>
        <p:nvSpPr>
          <p:cNvPr id="5232" name="Rectangle 5231"/>
          <p:cNvSpPr/>
          <p:nvPr/>
        </p:nvSpPr>
        <p:spPr bwMode="auto">
          <a:xfrm>
            <a:off x="5392776" y="4860630"/>
            <a:ext cx="894575" cy="8137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1044"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0774" y="2590624"/>
            <a:ext cx="375701" cy="37575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95663" y="2603485"/>
            <a:ext cx="240048" cy="347557"/>
          </a:xfrm>
          <a:prstGeom prst="rect">
            <a:avLst/>
          </a:prstGeom>
          <a:noFill/>
        </p:spPr>
      </p:pic>
      <p:pic>
        <p:nvPicPr>
          <p:cNvPr id="5239" name="Picture 5238"/>
          <p:cNvPicPr>
            <a:picLocks noChangeAspect="1"/>
          </p:cNvPicPr>
          <p:nvPr/>
        </p:nvPicPr>
        <p:blipFill>
          <a:blip r:embed="rId10"/>
          <a:stretch>
            <a:fillRect/>
          </a:stretch>
        </p:blipFill>
        <p:spPr>
          <a:xfrm>
            <a:off x="2797061" y="1650088"/>
            <a:ext cx="438157" cy="370801"/>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653306" y="4938718"/>
            <a:ext cx="373515" cy="373569"/>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91457" y="4913866"/>
            <a:ext cx="485022" cy="480711"/>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881494" y="3743941"/>
            <a:ext cx="268382" cy="296760"/>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9478" tIns="44738" rIns="89478" bIns="44738" numCol="1" anchor="t" anchorCtr="0" compatLnSpc="1">
            <a:prstTxWarp prst="textNoShape">
              <a:avLst/>
            </a:prstTxWarp>
          </a:bodyPr>
          <a:lstStyle/>
          <a:p>
            <a:pPr defTabSz="912465"/>
            <a:endParaRPr lang="en-US" sz="1762">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36255" y="3681519"/>
            <a:ext cx="425381" cy="421602"/>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43948" y="3691675"/>
            <a:ext cx="401239" cy="401296"/>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47761" y="3718092"/>
            <a:ext cx="384604" cy="348455"/>
          </a:xfrm>
          <a:prstGeom prst="rect">
            <a:avLst/>
          </a:prstGeom>
        </p:spPr>
      </p:pic>
      <p:sp>
        <p:nvSpPr>
          <p:cNvPr id="2550" name="Clpoud Icon"/>
          <p:cNvSpPr>
            <a:spLocks noChangeAspect="1"/>
          </p:cNvSpPr>
          <p:nvPr/>
        </p:nvSpPr>
        <p:spPr bwMode="black">
          <a:xfrm>
            <a:off x="7882293" y="1809077"/>
            <a:ext cx="3680123" cy="20796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478" tIns="44738" rIns="89478" bIns="44738" numCol="1" anchor="t" anchorCtr="0" compatLnSpc="1">
            <a:prstTxWarp prst="textNoShape">
              <a:avLst/>
            </a:prstTxWarp>
          </a:bodyPr>
          <a:lstStyle/>
          <a:p>
            <a:pPr defTabSz="912465"/>
            <a:endParaRPr lang="en-US" sz="1762">
              <a:solidFill>
                <a:srgbClr val="505050"/>
              </a:solidFill>
            </a:endParaRPr>
          </a:p>
        </p:txBody>
      </p:sp>
      <p:sp>
        <p:nvSpPr>
          <p:cNvPr id="2551" name="Data Cloud title"/>
          <p:cNvSpPr txBox="1"/>
          <p:nvPr/>
        </p:nvSpPr>
        <p:spPr>
          <a:xfrm>
            <a:off x="7364522" y="818850"/>
            <a:ext cx="4871965" cy="1063297"/>
          </a:xfrm>
          <a:prstGeom prst="rect">
            <a:avLst/>
          </a:prstGeom>
          <a:noFill/>
        </p:spPr>
        <p:txBody>
          <a:bodyPr wrap="square" lIns="178956" tIns="143164" rIns="178956" bIns="143164" rtlCol="0">
            <a:spAutoFit/>
          </a:bodyPr>
          <a:lstStyle/>
          <a:p>
            <a:pPr algn="ctr" defTabSz="912465">
              <a:lnSpc>
                <a:spcPct val="90000"/>
              </a:lnSpc>
            </a:pPr>
            <a:r>
              <a:rPr lang="en-US" sz="2740" spc="-49" dirty="0">
                <a:gradFill>
                  <a:gsLst>
                    <a:gs pos="2917">
                      <a:srgbClr val="00188F"/>
                    </a:gs>
                    <a:gs pos="30000">
                      <a:srgbClr val="00188F"/>
                    </a:gs>
                  </a:gsLst>
                  <a:lin ang="5400000" scaled="0"/>
                </a:gradFill>
                <a:latin typeface="Segoe UI Light"/>
              </a:rPr>
              <a:t>Azure datacenters,</a:t>
            </a:r>
          </a:p>
          <a:p>
            <a:pPr algn="ctr" defTabSz="912465">
              <a:lnSpc>
                <a:spcPct val="90000"/>
              </a:lnSpc>
            </a:pPr>
            <a:r>
              <a:rPr lang="en-US" sz="2740" spc="-49" dirty="0">
                <a:gradFill>
                  <a:gsLst>
                    <a:gs pos="2917">
                      <a:srgbClr val="00188F"/>
                    </a:gs>
                    <a:gs pos="30000">
                      <a:srgbClr val="00188F"/>
                    </a:gs>
                  </a:gsLst>
                  <a:lin ang="5400000" scaled="0"/>
                </a:gradFill>
                <a:latin typeface="Segoe UI Ligh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209475" y="3384831"/>
            <a:ext cx="2068804" cy="3180490"/>
          </a:xfrm>
          <a:prstGeom prst="rect">
            <a:avLst/>
          </a:prstGeom>
        </p:spPr>
      </p:pic>
      <p:cxnSp>
        <p:nvCxnSpPr>
          <p:cNvPr id="2553" name="Straight Arrow Connector 2552"/>
          <p:cNvCxnSpPr/>
          <p:nvPr/>
        </p:nvCxnSpPr>
        <p:spPr>
          <a:xfrm>
            <a:off x="9834813" y="3825961"/>
            <a:ext cx="0" cy="1366174"/>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27836" y="4941843"/>
            <a:ext cx="375700" cy="339894"/>
          </a:xfrm>
          <a:prstGeom prst="rect">
            <a:avLst/>
          </a:prstGeom>
          <a:noFill/>
          <a:ln>
            <a:noFill/>
          </a:ln>
        </p:spPr>
      </p:pic>
      <p:sp>
        <p:nvSpPr>
          <p:cNvPr id="5241" name="Freeform 78"/>
          <p:cNvSpPr>
            <a:spLocks noEditPoints="1"/>
          </p:cNvSpPr>
          <p:nvPr/>
        </p:nvSpPr>
        <p:spPr bwMode="black">
          <a:xfrm>
            <a:off x="3756152" y="4921728"/>
            <a:ext cx="385584" cy="36906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dirty="0">
              <a:solidFill>
                <a:srgbClr val="FFFFFF"/>
              </a:solidFill>
            </a:endParaRPr>
          </a:p>
        </p:txBody>
      </p:sp>
      <p:sp>
        <p:nvSpPr>
          <p:cNvPr id="2566" name="Rectangle 2565"/>
          <p:cNvSpPr/>
          <p:nvPr/>
        </p:nvSpPr>
        <p:spPr bwMode="auto">
          <a:xfrm>
            <a:off x="9456875" y="3098601"/>
            <a:ext cx="758272" cy="6897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881" dirty="0" err="1">
                <a:gradFill>
                  <a:gsLst>
                    <a:gs pos="0">
                      <a:srgbClr val="FFFFFF"/>
                    </a:gs>
                    <a:gs pos="100000">
                      <a:srgbClr val="FFFFFF"/>
                    </a:gs>
                  </a:gsLst>
                  <a:lin ang="5400000" scaled="0"/>
                </a:gradFill>
              </a:rPr>
              <a:t>vpn</a:t>
            </a:r>
            <a:endParaRPr lang="en-US" sz="881" dirty="0">
              <a:gradFill>
                <a:gsLst>
                  <a:gs pos="0">
                    <a:srgbClr val="FFFFFF"/>
                  </a:gs>
                  <a:gs pos="100000">
                    <a:srgbClr val="FFFFFF"/>
                  </a:gs>
                </a:gsLst>
                <a:lin ang="5400000" scaled="0"/>
              </a:gradFill>
            </a:endParaRPr>
          </a:p>
        </p:txBody>
      </p:sp>
      <p:grpSp>
        <p:nvGrpSpPr>
          <p:cNvPr id="17" name="Group 16"/>
          <p:cNvGrpSpPr/>
          <p:nvPr/>
        </p:nvGrpSpPr>
        <p:grpSpPr>
          <a:xfrm>
            <a:off x="9568353" y="3109529"/>
            <a:ext cx="706589" cy="682601"/>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2571" name="Rectangle 2570"/>
          <p:cNvSpPr/>
          <p:nvPr/>
        </p:nvSpPr>
        <p:spPr bwMode="auto">
          <a:xfrm>
            <a:off x="9602946" y="2369119"/>
            <a:ext cx="758272" cy="689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881" dirty="0">
                <a:gradFill>
                  <a:gsLst>
                    <a:gs pos="0">
                      <a:srgbClr val="FFFFFF"/>
                    </a:gs>
                    <a:gs pos="100000">
                      <a:srgbClr val="FFFFFF"/>
                    </a:gs>
                  </a:gsLst>
                  <a:lin ang="5400000" scaled="0"/>
                </a:gradFill>
              </a:rPr>
              <a:t>virtual network</a:t>
            </a:r>
          </a:p>
        </p:txBody>
      </p:sp>
      <p:grpSp>
        <p:nvGrpSpPr>
          <p:cNvPr id="15" name="Group 14"/>
          <p:cNvGrpSpPr/>
          <p:nvPr/>
        </p:nvGrpSpPr>
        <p:grpSpPr>
          <a:xfrm>
            <a:off x="9575093" y="2380048"/>
            <a:ext cx="708438" cy="682600"/>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2574" name="Virtual Machines - Label"/>
          <p:cNvSpPr/>
          <p:nvPr/>
        </p:nvSpPr>
        <p:spPr bwMode="auto">
          <a:xfrm>
            <a:off x="8826532" y="2372714"/>
            <a:ext cx="758273" cy="689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656" tIns="60828" rIns="121656" bIns="60828" numCol="1" rtlCol="0" anchor="b" anchorCtr="0" compatLnSpc="1">
            <a:prstTxWarp prst="textNoShape">
              <a:avLst/>
            </a:prstTxWarp>
          </a:bodyPr>
          <a:lstStyle/>
          <a:p>
            <a:pPr algn="ctr" defTabSz="894061" fontAlgn="base">
              <a:lnSpc>
                <a:spcPct val="80000"/>
              </a:lnSpc>
              <a:spcBef>
                <a:spcPct val="0"/>
              </a:spcBef>
              <a:spcAft>
                <a:spcPct val="0"/>
              </a:spcAft>
            </a:pPr>
            <a:r>
              <a:rPr lang="en-US" sz="881" dirty="0">
                <a:gradFill>
                  <a:gsLst>
                    <a:gs pos="0">
                      <a:srgbClr val="FFFFFF"/>
                    </a:gs>
                    <a:gs pos="100000">
                      <a:srgbClr val="FFFFFF"/>
                    </a:gs>
                  </a:gsLst>
                  <a:lin ang="5400000" scaled="0"/>
                </a:gradFill>
              </a:rPr>
              <a:t>virtual machines</a:t>
            </a:r>
          </a:p>
        </p:txBody>
      </p:sp>
      <p:grpSp>
        <p:nvGrpSpPr>
          <p:cNvPr id="16" name="Group 15"/>
          <p:cNvGrpSpPr/>
          <p:nvPr/>
        </p:nvGrpSpPr>
        <p:grpSpPr>
          <a:xfrm>
            <a:off x="8870363" y="2383643"/>
            <a:ext cx="714053" cy="682600"/>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656901" y="4963530"/>
            <a:ext cx="375332" cy="4023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510" tIns="40255" rIns="80510" bIns="40255" numCol="1" anchor="t" anchorCtr="0" compatLnSpc="1">
            <a:prstTxWarp prst="textNoShape">
              <a:avLst/>
            </a:prstTxWarp>
          </a:bodyPr>
          <a:lstStyle/>
          <a:p>
            <a:pPr defTabSz="669827"/>
            <a:endParaRPr lang="en-US" sz="913">
              <a:solidFill>
                <a:srgbClr val="FFFFFF"/>
              </a:solidFill>
            </a:endParaRPr>
          </a:p>
        </p:txBody>
      </p:sp>
      <p:grpSp>
        <p:nvGrpSpPr>
          <p:cNvPr id="2589" name="Group 2588"/>
          <p:cNvGrpSpPr/>
          <p:nvPr/>
        </p:nvGrpSpPr>
        <p:grpSpPr>
          <a:xfrm>
            <a:off x="9475101" y="5242973"/>
            <a:ext cx="719424" cy="719425"/>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89478" tIns="44738" rIns="89478" bIns="44738" numCol="1" anchor="t" anchorCtr="0" compatLnSpc="1">
              <a:prstTxWarp prst="textNoShape">
                <a:avLst/>
              </a:prstTxWarp>
            </a:bodyPr>
            <a:lstStyle/>
            <a:p>
              <a:pPr defTabSz="912465"/>
              <a:endParaRPr lang="en-US" sz="1762">
                <a:solidFill>
                  <a:srgbClr val="505050"/>
                </a:solidFill>
              </a:endParaRPr>
            </a:p>
          </p:txBody>
        </p:sp>
        <p:sp>
          <p:nvSpPr>
            <p:cNvPr id="5055" name="Rectangle 5054"/>
            <p:cNvSpPr/>
            <p:nvPr/>
          </p:nvSpPr>
          <p:spPr>
            <a:xfrm>
              <a:off x="8653844" y="5659109"/>
              <a:ext cx="496425" cy="332180"/>
            </a:xfrm>
            <a:prstGeom prst="rect">
              <a:avLst/>
            </a:prstGeom>
          </p:spPr>
          <p:txBody>
            <a:bodyPr wrap="none">
              <a:spAutoFit/>
            </a:bodyPr>
            <a:lstStyle/>
            <a:p>
              <a:pPr algn="ctr" defTabSz="912465"/>
              <a:r>
                <a:rPr lang="en-US" sz="881" b="1" spc="-49" dirty="0" err="1">
                  <a:solidFill>
                    <a:srgbClr val="00188F"/>
                  </a:solidFill>
                  <a:latin typeface="Segoe UI Light"/>
                </a:rPr>
                <a:t>vpn</a:t>
              </a:r>
              <a:endParaRPr lang="en-US" sz="881" dirty="0">
                <a:solidFill>
                  <a:srgbClr val="00188F"/>
                </a:solidFill>
              </a:endParaRPr>
            </a:p>
          </p:txBody>
        </p:sp>
      </p:grpSp>
      <p:grpSp>
        <p:nvGrpSpPr>
          <p:cNvPr id="5056" name="Group 5055"/>
          <p:cNvGrpSpPr/>
          <p:nvPr/>
        </p:nvGrpSpPr>
        <p:grpSpPr>
          <a:xfrm>
            <a:off x="3468799" y="4873523"/>
            <a:ext cx="835783" cy="80530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0510" tIns="40255" rIns="80510" bIns="40255" numCol="1" anchor="t" anchorCtr="0" compatLnSpc="1">
              <a:prstTxWarp prst="textNoShape">
                <a:avLst/>
              </a:prstTxWarp>
            </a:bodyPr>
            <a:lstStyle/>
            <a:p>
              <a:pPr defTabSz="669827"/>
              <a:endParaRPr lang="en-US" sz="91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5059" name="Group 5058"/>
          <p:cNvGrpSpPr/>
          <p:nvPr/>
        </p:nvGrpSpPr>
        <p:grpSpPr>
          <a:xfrm>
            <a:off x="2620108" y="4873523"/>
            <a:ext cx="842407" cy="80530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grpSp>
        <p:nvGrpSpPr>
          <p:cNvPr id="21" name="Group 20"/>
          <p:cNvGrpSpPr/>
          <p:nvPr/>
        </p:nvGrpSpPr>
        <p:grpSpPr>
          <a:xfrm>
            <a:off x="4527233" y="4874176"/>
            <a:ext cx="833549" cy="80530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0510" tIns="40255" rIns="80510" bIns="40255" numCol="1" anchor="t" anchorCtr="0" compatLnSpc="1">
              <a:prstTxWarp prst="textNoShape">
                <a:avLst/>
              </a:prstTxWarp>
            </a:bodyPr>
            <a:lstStyle/>
            <a:p>
              <a:pPr defTabSz="669827"/>
              <a:endParaRPr lang="en-US" sz="91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8956" tIns="143164" rIns="178956" bIns="143164" numCol="1" spcCol="0" rtlCol="0" fromWordArt="0" anchor="t" anchorCtr="0" forceAA="0" compatLnSpc="1">
              <a:prstTxWarp prst="textNoShape">
                <a:avLst/>
              </a:prstTxWarp>
              <a:noAutofit/>
            </a:bodyPr>
            <a:lstStyle/>
            <a:p>
              <a:pPr algn="ctr" defTabSz="894456" fontAlgn="base">
                <a:lnSpc>
                  <a:spcPct val="90000"/>
                </a:lnSpc>
                <a:spcBef>
                  <a:spcPct val="0"/>
                </a:spcBef>
                <a:spcAft>
                  <a:spcPct val="0"/>
                </a:spcAft>
              </a:pPr>
              <a:endParaRPr lang="en-US" sz="1957" spc="-49" dirty="0">
                <a:gradFill>
                  <a:gsLst>
                    <a:gs pos="1250">
                      <a:srgbClr val="EFEFEF"/>
                    </a:gs>
                    <a:gs pos="10417">
                      <a:srgbClr val="EFEFEF"/>
                    </a:gs>
                  </a:gsLst>
                  <a:lin ang="5400000" scaled="0"/>
                </a:gradFill>
              </a:endParaRPr>
            </a:p>
          </p:txBody>
        </p:sp>
      </p:grpSp>
      <p:sp>
        <p:nvSpPr>
          <p:cNvPr id="3" name="Title 2"/>
          <p:cNvSpPr>
            <a:spLocks noGrp="1"/>
          </p:cNvSpPr>
          <p:nvPr>
            <p:ph type="title"/>
          </p:nvPr>
        </p:nvSpPr>
        <p:spPr/>
        <p:txBody>
          <a:bodyPr/>
          <a:lstStyle/>
          <a:p>
            <a:r>
              <a:rPr lang="en-US" dirty="0"/>
              <a:t>Microsoft Azure</a:t>
            </a:r>
          </a:p>
        </p:txBody>
      </p:sp>
    </p:spTree>
    <p:extLst>
      <p:ext uri="{BB962C8B-B14F-4D97-AF65-F5344CB8AC3E}">
        <p14:creationId xmlns:p14="http://schemas.microsoft.com/office/powerpoint/2010/main" val="1326619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1C55895-BBDE-49A9-A51C-B1488599A003}" type="datetime1">
              <a:rPr lang="nl-NL" smtClean="0"/>
              <a:pPr/>
              <a:t>18-4-2017</a:t>
            </a:fld>
            <a:endParaRPr lang="nl-NL" dirty="0"/>
          </a:p>
        </p:txBody>
      </p:sp>
      <p:sp>
        <p:nvSpPr>
          <p:cNvPr id="4" name="Slide Number Placeholder 3"/>
          <p:cNvSpPr>
            <a:spLocks noGrp="1"/>
          </p:cNvSpPr>
          <p:nvPr>
            <p:ph type="sldNum" sz="quarter" idx="12"/>
          </p:nvPr>
        </p:nvSpPr>
        <p:spPr/>
        <p:txBody>
          <a:bodyPr/>
          <a:lstStyle/>
          <a:p>
            <a:fld id="{B312AE52-FDF5-433E-9C7C-6ECA2BDE0D9B}" type="slidenum">
              <a:rPr lang="nl-NL" smtClean="0"/>
              <a:pPr/>
              <a:t>6</a:t>
            </a:fld>
            <a:endParaRPr lang="nl-NL" dirty="0"/>
          </a:p>
        </p:txBody>
      </p:sp>
      <p:pic>
        <p:nvPicPr>
          <p:cNvPr id="8" name="Picture 7"/>
          <p:cNvPicPr>
            <a:picLocks noChangeAspect="1"/>
          </p:cNvPicPr>
          <p:nvPr/>
        </p:nvPicPr>
        <p:blipFill>
          <a:blip r:embed="rId3"/>
          <a:stretch>
            <a:fillRect/>
          </a:stretch>
        </p:blipFill>
        <p:spPr>
          <a:xfrm>
            <a:off x="0" y="-173727"/>
            <a:ext cx="12169775" cy="7031727"/>
          </a:xfrm>
          <a:prstGeom prst="rect">
            <a:avLst/>
          </a:prstGeom>
        </p:spPr>
      </p:pic>
    </p:spTree>
    <p:extLst>
      <p:ext uri="{BB962C8B-B14F-4D97-AF65-F5344CB8AC3E}">
        <p14:creationId xmlns:p14="http://schemas.microsoft.com/office/powerpoint/2010/main" val="29804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447-A404-4B1D-AC59-07E2F7695161}"/>
              </a:ext>
            </a:extLst>
          </p:cNvPr>
          <p:cNvSpPr>
            <a:spLocks noGrp="1"/>
          </p:cNvSpPr>
          <p:nvPr>
            <p:ph type="title"/>
          </p:nvPr>
        </p:nvSpPr>
        <p:spPr/>
        <p:txBody>
          <a:bodyPr/>
          <a:lstStyle/>
          <a:p>
            <a:r>
              <a:rPr lang="nl-NL" dirty="0" err="1"/>
              <a:t>Azure</a:t>
            </a:r>
            <a:r>
              <a:rPr lang="nl-NL" dirty="0"/>
              <a:t> – Hybride </a:t>
            </a:r>
            <a:r>
              <a:rPr lang="nl-NL" dirty="0" err="1"/>
              <a:t>cloud</a:t>
            </a:r>
            <a:endParaRPr lang="nl-NL" dirty="0"/>
          </a:p>
        </p:txBody>
      </p:sp>
      <p:sp>
        <p:nvSpPr>
          <p:cNvPr id="3" name="Vertical Text Placeholder 2">
            <a:extLst>
              <a:ext uri="{FF2B5EF4-FFF2-40B4-BE49-F238E27FC236}">
                <a16:creationId xmlns:a16="http://schemas.microsoft.com/office/drawing/2014/main" id="{43F56D59-E60D-4A6F-8B92-C7C9B928C9D3}"/>
              </a:ext>
            </a:extLst>
          </p:cNvPr>
          <p:cNvSpPr>
            <a:spLocks noGrp="1"/>
          </p:cNvSpPr>
          <p:nvPr>
            <p:ph type="body" orient="vert" idx="1"/>
          </p:nvPr>
        </p:nvSpPr>
        <p:spPr/>
        <p:txBody>
          <a:bodyPr/>
          <a:lstStyle/>
          <a:p>
            <a:endParaRPr lang="nl-NL"/>
          </a:p>
        </p:txBody>
      </p:sp>
      <p:sp>
        <p:nvSpPr>
          <p:cNvPr id="4" name="Date Placeholder 3">
            <a:extLst>
              <a:ext uri="{FF2B5EF4-FFF2-40B4-BE49-F238E27FC236}">
                <a16:creationId xmlns:a16="http://schemas.microsoft.com/office/drawing/2014/main" id="{EC685EF9-6024-4BE0-AF8D-E1F25F6F9DB9}"/>
              </a:ext>
            </a:extLst>
          </p:cNvPr>
          <p:cNvSpPr>
            <a:spLocks noGrp="1"/>
          </p:cNvSpPr>
          <p:nvPr>
            <p:ph type="dt" sz="half" idx="10"/>
          </p:nvPr>
        </p:nvSpPr>
        <p:spPr/>
        <p:txBody>
          <a:bodyPr/>
          <a:lstStyle/>
          <a:p>
            <a:fld id="{81C55895-BBDE-49A9-A51C-B1488599A003}" type="datetime1">
              <a:rPr lang="nl-NL" smtClean="0"/>
              <a:t>18-4-2017</a:t>
            </a:fld>
            <a:endParaRPr lang="nl-NL" dirty="0"/>
          </a:p>
        </p:txBody>
      </p:sp>
      <p:sp>
        <p:nvSpPr>
          <p:cNvPr id="5" name="Slide Number Placeholder 4">
            <a:extLst>
              <a:ext uri="{FF2B5EF4-FFF2-40B4-BE49-F238E27FC236}">
                <a16:creationId xmlns:a16="http://schemas.microsoft.com/office/drawing/2014/main" id="{D744D8C4-46A2-4BEF-829D-91E17806992C}"/>
              </a:ext>
            </a:extLst>
          </p:cNvPr>
          <p:cNvSpPr>
            <a:spLocks noGrp="1"/>
          </p:cNvSpPr>
          <p:nvPr>
            <p:ph type="sldNum" sz="quarter" idx="12"/>
          </p:nvPr>
        </p:nvSpPr>
        <p:spPr/>
        <p:txBody>
          <a:bodyPr/>
          <a:lstStyle/>
          <a:p>
            <a:fld id="{B312AE52-FDF5-433E-9C7C-6ECA2BDE0D9B}" type="slidenum">
              <a:rPr lang="nl-NL" smtClean="0"/>
              <a:t>7</a:t>
            </a:fld>
            <a:endParaRPr lang="nl-NL" dirty="0"/>
          </a:p>
        </p:txBody>
      </p:sp>
      <p:sp>
        <p:nvSpPr>
          <p:cNvPr id="6" name="Text Placeholder 5">
            <a:extLst>
              <a:ext uri="{FF2B5EF4-FFF2-40B4-BE49-F238E27FC236}">
                <a16:creationId xmlns:a16="http://schemas.microsoft.com/office/drawing/2014/main" id="{C3C18CF7-3295-4B15-98BD-A63D6A3FE831}"/>
              </a:ext>
            </a:extLst>
          </p:cNvPr>
          <p:cNvSpPr>
            <a:spLocks noGrp="1"/>
          </p:cNvSpPr>
          <p:nvPr>
            <p:ph type="body" sz="quarter" idx="13"/>
          </p:nvPr>
        </p:nvSpPr>
        <p:spPr/>
        <p:txBody>
          <a:bodyPr/>
          <a:lstStyle/>
          <a:p>
            <a:endParaRPr lang="nl-NL"/>
          </a:p>
        </p:txBody>
      </p:sp>
      <p:pic>
        <p:nvPicPr>
          <p:cNvPr id="10" name="Picture 9">
            <a:extLst>
              <a:ext uri="{FF2B5EF4-FFF2-40B4-BE49-F238E27FC236}">
                <a16:creationId xmlns:a16="http://schemas.microsoft.com/office/drawing/2014/main" id="{B1DF680C-3CDB-4945-91D7-0639A3B8E4E0}"/>
              </a:ext>
            </a:extLst>
          </p:cNvPr>
          <p:cNvPicPr>
            <a:picLocks noChangeAspect="1"/>
          </p:cNvPicPr>
          <p:nvPr/>
        </p:nvPicPr>
        <p:blipFill>
          <a:blip r:embed="rId3"/>
          <a:stretch>
            <a:fillRect/>
          </a:stretch>
        </p:blipFill>
        <p:spPr>
          <a:xfrm>
            <a:off x="1663390" y="1202213"/>
            <a:ext cx="8487776" cy="4782665"/>
          </a:xfrm>
          <a:prstGeom prst="rect">
            <a:avLst/>
          </a:prstGeom>
        </p:spPr>
      </p:pic>
    </p:spTree>
    <p:extLst>
      <p:ext uri="{BB962C8B-B14F-4D97-AF65-F5344CB8AC3E}">
        <p14:creationId xmlns:p14="http://schemas.microsoft.com/office/powerpoint/2010/main" val="316280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633377" y="968462"/>
            <a:ext cx="2708013" cy="1727945"/>
          </a:xfrm>
          <a:prstGeom prst="rect">
            <a:avLst/>
          </a:prstGeom>
          <a:solidFill>
            <a:schemeClr val="accent3"/>
          </a:solidFill>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r>
              <a:rPr lang="en-US" sz="2349" b="1" dirty="0">
                <a:solidFill>
                  <a:srgbClr val="FFFFFF"/>
                </a:solidFill>
                <a:latin typeface="Segoe UI"/>
              </a:rPr>
              <a:t>Administration</a:t>
            </a:r>
          </a:p>
        </p:txBody>
      </p:sp>
      <p:sp>
        <p:nvSpPr>
          <p:cNvPr id="11" name="Text Placeholder 3"/>
          <p:cNvSpPr txBox="1">
            <a:spLocks/>
          </p:cNvSpPr>
          <p:nvPr/>
        </p:nvSpPr>
        <p:spPr>
          <a:xfrm>
            <a:off x="3317367" y="968462"/>
            <a:ext cx="2687307" cy="1727945"/>
          </a:xfrm>
          <a:prstGeom prst="rect">
            <a:avLst/>
          </a:prstGeom>
          <a:solidFill>
            <a:srgbClr val="9B4F96"/>
          </a:solidFill>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r>
              <a:rPr lang="en-US" sz="2349" b="1" dirty="0">
                <a:solidFill>
                  <a:srgbClr val="FFFFFF"/>
                </a:solidFill>
                <a:latin typeface="Segoe UI"/>
              </a:rPr>
              <a:t>Authentication</a:t>
            </a:r>
          </a:p>
        </p:txBody>
      </p:sp>
      <p:sp>
        <p:nvSpPr>
          <p:cNvPr id="12" name="Text Placeholder 4"/>
          <p:cNvSpPr txBox="1">
            <a:spLocks/>
          </p:cNvSpPr>
          <p:nvPr/>
        </p:nvSpPr>
        <p:spPr>
          <a:xfrm>
            <a:off x="5980835" y="968462"/>
            <a:ext cx="2708012" cy="1727945"/>
          </a:xfrm>
          <a:prstGeom prst="rect">
            <a:avLst/>
          </a:prstGeom>
          <a:solidFill>
            <a:srgbClr val="3EBC7D"/>
          </a:solidFill>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r>
              <a:rPr lang="en-US" sz="2349" b="1" dirty="0">
                <a:solidFill>
                  <a:srgbClr val="FFFFFF"/>
                </a:solidFill>
                <a:latin typeface="Segoe UI"/>
              </a:rPr>
              <a:t>Authorization</a:t>
            </a:r>
          </a:p>
        </p:txBody>
      </p:sp>
      <p:sp>
        <p:nvSpPr>
          <p:cNvPr id="13" name="Text Placeholder 25"/>
          <p:cNvSpPr txBox="1">
            <a:spLocks/>
          </p:cNvSpPr>
          <p:nvPr/>
        </p:nvSpPr>
        <p:spPr>
          <a:xfrm>
            <a:off x="8664827" y="967612"/>
            <a:ext cx="2728718" cy="1727945"/>
          </a:xfrm>
          <a:prstGeom prst="rect">
            <a:avLst/>
          </a:prstGeom>
          <a:solidFill>
            <a:schemeClr val="accent4"/>
          </a:solidFill>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r>
              <a:rPr lang="en-US" sz="2349" b="1" dirty="0">
                <a:solidFill>
                  <a:srgbClr val="FFFFFF"/>
                </a:solidFill>
                <a:latin typeface="Segoe UI"/>
              </a:rPr>
              <a:t>Audit</a:t>
            </a:r>
          </a:p>
        </p:txBody>
      </p:sp>
      <p:sp>
        <p:nvSpPr>
          <p:cNvPr id="14" name="Freeform 13"/>
          <p:cNvSpPr>
            <a:spLocks/>
          </p:cNvSpPr>
          <p:nvPr/>
        </p:nvSpPr>
        <p:spPr bwMode="black">
          <a:xfrm>
            <a:off x="1478366" y="1571033"/>
            <a:ext cx="789780" cy="81701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endParaRPr lang="en-US" sz="2129" dirty="0">
              <a:solidFill>
                <a:prstClr val="white"/>
              </a:solidFill>
              <a:latin typeface="Segoe UI"/>
            </a:endParaRPr>
          </a:p>
        </p:txBody>
      </p:sp>
      <p:sp>
        <p:nvSpPr>
          <p:cNvPr id="15" name="Freeform 14"/>
          <p:cNvSpPr>
            <a:spLocks noEditPoints="1"/>
          </p:cNvSpPr>
          <p:nvPr/>
        </p:nvSpPr>
        <p:spPr bwMode="black">
          <a:xfrm>
            <a:off x="4212263" y="1573656"/>
            <a:ext cx="694175" cy="80620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6" name="Freeform 15"/>
          <p:cNvSpPr>
            <a:spLocks noEditPoints="1"/>
          </p:cNvSpPr>
          <p:nvPr/>
        </p:nvSpPr>
        <p:spPr bwMode="black">
          <a:xfrm>
            <a:off x="6691430" y="1599584"/>
            <a:ext cx="1003351" cy="69942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7" name="Freeform 16"/>
          <p:cNvSpPr>
            <a:spLocks noEditPoints="1"/>
          </p:cNvSpPr>
          <p:nvPr/>
        </p:nvSpPr>
        <p:spPr bwMode="black">
          <a:xfrm rot="900000">
            <a:off x="9515807" y="1557491"/>
            <a:ext cx="723055" cy="74281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8" name="Rectangle 17"/>
          <p:cNvSpPr/>
          <p:nvPr/>
        </p:nvSpPr>
        <p:spPr>
          <a:xfrm>
            <a:off x="25794" y="3123793"/>
            <a:ext cx="3504102" cy="3288410"/>
          </a:xfrm>
          <a:prstGeom prst="rect">
            <a:avLst/>
          </a:prstGeom>
          <a:solidFill>
            <a:schemeClr val="accent3"/>
          </a:solidFill>
        </p:spPr>
        <p:txBody>
          <a:bodyPr vert="horz" lIns="243326" tIns="182494" rIns="121664" bIns="60832" rtlCol="0">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endParaRPr lang="en-US" sz="2129" dirty="0">
              <a:solidFill>
                <a:prstClr val="white"/>
              </a:solidFill>
              <a:latin typeface="Segoe UI"/>
              <a:cs typeface="Segoe Pro Light"/>
            </a:endParaRPr>
          </a:p>
        </p:txBody>
      </p:sp>
      <p:sp>
        <p:nvSpPr>
          <p:cNvPr id="19" name="TextBox 174"/>
          <p:cNvSpPr txBox="1"/>
          <p:nvPr/>
        </p:nvSpPr>
        <p:spPr>
          <a:xfrm>
            <a:off x="821555" y="2641084"/>
            <a:ext cx="1888986" cy="620834"/>
          </a:xfrm>
          <a:prstGeom prst="rect">
            <a:avLst/>
          </a:prstGeom>
          <a:noFill/>
        </p:spPr>
        <p:txBody>
          <a:bodyPr wrap="square" lIns="178933" tIns="143146" rIns="178933" bIns="14314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lnSpc>
                <a:spcPct val="90000"/>
              </a:lnSpc>
              <a:spcAft>
                <a:spcPts val="587"/>
              </a:spcAft>
            </a:pPr>
            <a:r>
              <a:rPr lang="en-US" sz="2349" dirty="0">
                <a:gradFill>
                  <a:gsLst>
                    <a:gs pos="1250">
                      <a:srgbClr val="002050"/>
                    </a:gs>
                    <a:gs pos="99000">
                      <a:srgbClr val="002050"/>
                    </a:gs>
                  </a:gsLst>
                  <a:lin ang="5400000" scaled="0"/>
                </a:gradFill>
                <a:latin typeface="Segoe UI Light"/>
              </a:rPr>
              <a:t>Capabilities:</a:t>
            </a:r>
          </a:p>
        </p:txBody>
      </p:sp>
      <p:grpSp>
        <p:nvGrpSpPr>
          <p:cNvPr id="20" name="Group 19"/>
          <p:cNvGrpSpPr/>
          <p:nvPr/>
        </p:nvGrpSpPr>
        <p:grpSpPr>
          <a:xfrm>
            <a:off x="2026994" y="5921514"/>
            <a:ext cx="1327204" cy="460501"/>
            <a:chOff x="5832723" y="1012992"/>
            <a:chExt cx="1356481" cy="470661"/>
          </a:xfrm>
          <a:solidFill>
            <a:schemeClr val="accent3"/>
          </a:solidFill>
        </p:grpSpPr>
        <p:pic>
          <p:nvPicPr>
            <p:cNvPr id="69" name="Picture 68"/>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black">
            <a:xfrm>
              <a:off x="5832723" y="1075222"/>
              <a:ext cx="380778" cy="28847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p:nvPr/>
          </p:nvSpPr>
          <p:spPr>
            <a:xfrm>
              <a:off x="6218710" y="1012992"/>
              <a:ext cx="970494" cy="470661"/>
            </a:xfrm>
            <a:prstGeom prst="rect">
              <a:avLst/>
            </a:prstGeom>
            <a:grp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Change Control</a:t>
              </a:r>
            </a:p>
          </p:txBody>
        </p:sp>
      </p:grpSp>
      <p:grpSp>
        <p:nvGrpSpPr>
          <p:cNvPr id="21" name="Group 20"/>
          <p:cNvGrpSpPr/>
          <p:nvPr/>
        </p:nvGrpSpPr>
        <p:grpSpPr>
          <a:xfrm>
            <a:off x="211032" y="5169519"/>
            <a:ext cx="1565662" cy="460501"/>
            <a:chOff x="5791200" y="3481685"/>
            <a:chExt cx="1600200" cy="470660"/>
          </a:xfrm>
          <a:solidFill>
            <a:schemeClr val="accent1"/>
          </a:solidFill>
        </p:grpSpPr>
        <p:sp>
          <p:nvSpPr>
            <p:cNvPr id="67" name="Freeform 66"/>
            <p:cNvSpPr>
              <a:spLocks noEditPoints="1"/>
            </p:cNvSpPr>
            <p:nvPr/>
          </p:nvSpPr>
          <p:spPr bwMode="black">
            <a:xfrm>
              <a:off x="5791200" y="3536392"/>
              <a:ext cx="463825" cy="352250"/>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80528" tIns="40265" rIns="80528" bIns="402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1173" dirty="0">
                <a:solidFill>
                  <a:prstClr val="white"/>
                </a:solidFill>
                <a:latin typeface="Segoe UI"/>
              </a:endParaRPr>
            </a:p>
          </p:txBody>
        </p:sp>
        <p:sp>
          <p:nvSpPr>
            <p:cNvPr id="68" name="Rectangle 67"/>
            <p:cNvSpPr/>
            <p:nvPr/>
          </p:nvSpPr>
          <p:spPr>
            <a:xfrm>
              <a:off x="6218710" y="3481685"/>
              <a:ext cx="1172690" cy="470660"/>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Group Management</a:t>
              </a:r>
            </a:p>
          </p:txBody>
        </p:sp>
      </p:grpSp>
      <p:grpSp>
        <p:nvGrpSpPr>
          <p:cNvPr id="22" name="Group 21"/>
          <p:cNvGrpSpPr/>
          <p:nvPr/>
        </p:nvGrpSpPr>
        <p:grpSpPr>
          <a:xfrm>
            <a:off x="2026990" y="3948173"/>
            <a:ext cx="1279918" cy="460501"/>
            <a:chOff x="5862365" y="2247338"/>
            <a:chExt cx="1308153" cy="470660"/>
          </a:xfrm>
          <a:solidFill>
            <a:schemeClr val="accent1"/>
          </a:solidFill>
        </p:grpSpPr>
        <p:sp>
          <p:nvSpPr>
            <p:cNvPr id="65" name="Freeform 64"/>
            <p:cNvSpPr>
              <a:spLocks noEditPoints="1"/>
            </p:cNvSpPr>
            <p:nvPr/>
          </p:nvSpPr>
          <p:spPr bwMode="black">
            <a:xfrm>
              <a:off x="5862365" y="2247339"/>
              <a:ext cx="321494" cy="382564"/>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bg1"/>
            </a:solidFill>
            <a:ln>
              <a:noFill/>
            </a:ln>
          </p:spPr>
          <p:txBody>
            <a:bodyPr vert="horz" wrap="square" lIns="80528" tIns="40265" rIns="80528" bIns="402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1565" dirty="0">
                <a:solidFill>
                  <a:prstClr val="white"/>
                </a:solidFill>
                <a:latin typeface="Segoe UI"/>
              </a:endParaRPr>
            </a:p>
          </p:txBody>
        </p:sp>
        <p:sp>
          <p:nvSpPr>
            <p:cNvPr id="66" name="Rectangle 65"/>
            <p:cNvSpPr/>
            <p:nvPr/>
          </p:nvSpPr>
          <p:spPr>
            <a:xfrm>
              <a:off x="6218710" y="2247338"/>
              <a:ext cx="951808" cy="470660"/>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Identity Updates</a:t>
              </a:r>
            </a:p>
          </p:txBody>
        </p:sp>
      </p:grpSp>
      <p:grpSp>
        <p:nvGrpSpPr>
          <p:cNvPr id="23" name="Group 22"/>
          <p:cNvGrpSpPr/>
          <p:nvPr/>
        </p:nvGrpSpPr>
        <p:grpSpPr>
          <a:xfrm>
            <a:off x="211032" y="4574417"/>
            <a:ext cx="1648009" cy="345987"/>
            <a:chOff x="7264550" y="4170906"/>
            <a:chExt cx="1651253" cy="346668"/>
          </a:xfrm>
        </p:grpSpPr>
        <p:grpSp>
          <p:nvGrpSpPr>
            <p:cNvPr id="61" name="Group 60"/>
            <p:cNvGrpSpPr/>
            <p:nvPr/>
          </p:nvGrpSpPr>
          <p:grpSpPr bwMode="black">
            <a:xfrm>
              <a:off x="7264550" y="4223581"/>
              <a:ext cx="382355" cy="293993"/>
              <a:chOff x="8587169" y="5108012"/>
              <a:chExt cx="1184275" cy="1214438"/>
            </a:xfrm>
            <a:solidFill>
              <a:schemeClr val="bg1"/>
            </a:solidFill>
          </p:grpSpPr>
          <p:sp>
            <p:nvSpPr>
              <p:cNvPr id="63" name="Freeform 62"/>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89466" tIns="44733" rIns="89466" bIns="4473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1173" dirty="0">
                  <a:solidFill>
                    <a:prstClr val="white"/>
                  </a:solidFill>
                  <a:latin typeface="Segoe UI"/>
                </a:endParaRPr>
              </a:p>
            </p:txBody>
          </p:sp>
          <p:sp>
            <p:nvSpPr>
              <p:cNvPr id="64" name="Freeform 63"/>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89466" tIns="44733" rIns="89466" bIns="4473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1173" dirty="0">
                  <a:solidFill>
                    <a:prstClr val="white"/>
                  </a:solidFill>
                  <a:latin typeface="Segoe UI"/>
                </a:endParaRPr>
              </a:p>
            </p:txBody>
          </p:sp>
        </p:grpSp>
        <p:sp>
          <p:nvSpPr>
            <p:cNvPr id="62" name="Rectangle 61"/>
            <p:cNvSpPr/>
            <p:nvPr/>
          </p:nvSpPr>
          <p:spPr>
            <a:xfrm>
              <a:off x="7652316" y="4170906"/>
              <a:ext cx="1263487" cy="276871"/>
            </a:xfrm>
            <a:prstGeom prst="rect">
              <a:avLst/>
            </a:prstGeom>
            <a:solidFill>
              <a:schemeClr val="accent3"/>
            </a:solid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Synchronization</a:t>
              </a:r>
            </a:p>
          </p:txBody>
        </p:sp>
      </p:grpSp>
      <p:grpSp>
        <p:nvGrpSpPr>
          <p:cNvPr id="24" name="Group 23"/>
          <p:cNvGrpSpPr/>
          <p:nvPr/>
        </p:nvGrpSpPr>
        <p:grpSpPr>
          <a:xfrm>
            <a:off x="229799" y="3276262"/>
            <a:ext cx="407064" cy="331133"/>
            <a:chOff x="4090482" y="4439215"/>
            <a:chExt cx="556130" cy="415298"/>
          </a:xfrm>
          <a:solidFill>
            <a:schemeClr val="bg1"/>
          </a:solidFill>
        </p:grpSpPr>
        <p:grpSp>
          <p:nvGrpSpPr>
            <p:cNvPr id="46" name="Group 45"/>
            <p:cNvGrpSpPr/>
            <p:nvPr/>
          </p:nvGrpSpPr>
          <p:grpSpPr>
            <a:xfrm>
              <a:off x="4090482" y="4439215"/>
              <a:ext cx="178357" cy="190596"/>
              <a:chOff x="3220451" y="3038474"/>
              <a:chExt cx="388620" cy="415291"/>
            </a:xfrm>
            <a:grpFill/>
          </p:grpSpPr>
          <p:sp>
            <p:nvSpPr>
              <p:cNvPr id="59" name="Rounded Rectangle 1"/>
              <p:cNvSpPr/>
              <p:nvPr/>
            </p:nvSpPr>
            <p:spPr>
              <a:xfrm>
                <a:off x="3220451" y="3267074"/>
                <a:ext cx="388620" cy="186691"/>
              </a:xfrm>
              <a:custGeom>
                <a:avLst/>
                <a:gdLst>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50801 w 333278"/>
                  <a:gd name="connsiteY6" fmla="*/ 304800 h 304800"/>
                  <a:gd name="connsiteX7" fmla="*/ 0 w 333278"/>
                  <a:gd name="connsiteY7" fmla="*/ 253999 h 304800"/>
                  <a:gd name="connsiteX8" fmla="*/ 0 w 333278"/>
                  <a:gd name="connsiteY8" fmla="*/ 50801 h 304800"/>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0 w 333278"/>
                  <a:gd name="connsiteY6" fmla="*/ 253999 h 304800"/>
                  <a:gd name="connsiteX7" fmla="*/ 0 w 333278"/>
                  <a:gd name="connsiteY7" fmla="*/ 50801 h 304800"/>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68546"/>
                  <a:gd name="connsiteX1" fmla="*/ 50801 w 333278"/>
                  <a:gd name="connsiteY1" fmla="*/ 0 h 268546"/>
                  <a:gd name="connsiteX2" fmla="*/ 282477 w 333278"/>
                  <a:gd name="connsiteY2" fmla="*/ 0 h 268546"/>
                  <a:gd name="connsiteX3" fmla="*/ 333278 w 333278"/>
                  <a:gd name="connsiteY3" fmla="*/ 50801 h 268546"/>
                  <a:gd name="connsiteX4" fmla="*/ 333278 w 333278"/>
                  <a:gd name="connsiteY4" fmla="*/ 253999 h 268546"/>
                  <a:gd name="connsiteX5" fmla="*/ 0 w 333278"/>
                  <a:gd name="connsiteY5" fmla="*/ 253999 h 268546"/>
                  <a:gd name="connsiteX6" fmla="*/ 0 w 333278"/>
                  <a:gd name="connsiteY6" fmla="*/ 50801 h 268546"/>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109856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109856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8" h="253999">
                    <a:moveTo>
                      <a:pt x="0" y="92711"/>
                    </a:moveTo>
                    <a:cubicBezTo>
                      <a:pt x="1905" y="43699"/>
                      <a:pt x="30364" y="0"/>
                      <a:pt x="102236" y="0"/>
                    </a:cubicBezTo>
                    <a:lnTo>
                      <a:pt x="223422" y="0"/>
                    </a:lnTo>
                    <a:cubicBezTo>
                      <a:pt x="310534" y="0"/>
                      <a:pt x="331373" y="47509"/>
                      <a:pt x="333278" y="96521"/>
                    </a:cubicBezTo>
                    <a:lnTo>
                      <a:pt x="333278" y="253999"/>
                    </a:lnTo>
                    <a:cubicBezTo>
                      <a:pt x="331072" y="249765"/>
                      <a:pt x="301" y="251670"/>
                      <a:pt x="0" y="253999"/>
                    </a:cubicBezTo>
                    <a:lnTo>
                      <a:pt x="0" y="927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60" name="Oval 59"/>
              <p:cNvSpPr/>
              <p:nvPr/>
            </p:nvSpPr>
            <p:spPr>
              <a:xfrm>
                <a:off x="3300461" y="3038474"/>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grpSp>
          <p:nvGrpSpPr>
            <p:cNvPr id="47" name="Group 46"/>
            <p:cNvGrpSpPr/>
            <p:nvPr/>
          </p:nvGrpSpPr>
          <p:grpSpPr>
            <a:xfrm>
              <a:off x="4281963" y="4439215"/>
              <a:ext cx="178357" cy="190596"/>
              <a:chOff x="3220451" y="3038474"/>
              <a:chExt cx="388620" cy="415291"/>
            </a:xfrm>
            <a:grpFill/>
          </p:grpSpPr>
          <p:sp>
            <p:nvSpPr>
              <p:cNvPr id="57" name="Rounded Rectangle 1"/>
              <p:cNvSpPr/>
              <p:nvPr/>
            </p:nvSpPr>
            <p:spPr>
              <a:xfrm>
                <a:off x="3220451" y="3267074"/>
                <a:ext cx="388620" cy="186691"/>
              </a:xfrm>
              <a:custGeom>
                <a:avLst/>
                <a:gdLst>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50801 w 333278"/>
                  <a:gd name="connsiteY6" fmla="*/ 304800 h 304800"/>
                  <a:gd name="connsiteX7" fmla="*/ 0 w 333278"/>
                  <a:gd name="connsiteY7" fmla="*/ 253999 h 304800"/>
                  <a:gd name="connsiteX8" fmla="*/ 0 w 333278"/>
                  <a:gd name="connsiteY8" fmla="*/ 50801 h 304800"/>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0 w 333278"/>
                  <a:gd name="connsiteY6" fmla="*/ 253999 h 304800"/>
                  <a:gd name="connsiteX7" fmla="*/ 0 w 333278"/>
                  <a:gd name="connsiteY7" fmla="*/ 50801 h 304800"/>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68546"/>
                  <a:gd name="connsiteX1" fmla="*/ 50801 w 333278"/>
                  <a:gd name="connsiteY1" fmla="*/ 0 h 268546"/>
                  <a:gd name="connsiteX2" fmla="*/ 282477 w 333278"/>
                  <a:gd name="connsiteY2" fmla="*/ 0 h 268546"/>
                  <a:gd name="connsiteX3" fmla="*/ 333278 w 333278"/>
                  <a:gd name="connsiteY3" fmla="*/ 50801 h 268546"/>
                  <a:gd name="connsiteX4" fmla="*/ 333278 w 333278"/>
                  <a:gd name="connsiteY4" fmla="*/ 253999 h 268546"/>
                  <a:gd name="connsiteX5" fmla="*/ 0 w 333278"/>
                  <a:gd name="connsiteY5" fmla="*/ 253999 h 268546"/>
                  <a:gd name="connsiteX6" fmla="*/ 0 w 333278"/>
                  <a:gd name="connsiteY6" fmla="*/ 50801 h 268546"/>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109856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109856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8" h="253999">
                    <a:moveTo>
                      <a:pt x="0" y="92711"/>
                    </a:moveTo>
                    <a:cubicBezTo>
                      <a:pt x="1905" y="43699"/>
                      <a:pt x="30364" y="0"/>
                      <a:pt x="102236" y="0"/>
                    </a:cubicBezTo>
                    <a:lnTo>
                      <a:pt x="223422" y="0"/>
                    </a:lnTo>
                    <a:cubicBezTo>
                      <a:pt x="310534" y="0"/>
                      <a:pt x="331373" y="47509"/>
                      <a:pt x="333278" y="96521"/>
                    </a:cubicBezTo>
                    <a:lnTo>
                      <a:pt x="333278" y="253999"/>
                    </a:lnTo>
                    <a:cubicBezTo>
                      <a:pt x="331072" y="249765"/>
                      <a:pt x="301" y="251670"/>
                      <a:pt x="0" y="253999"/>
                    </a:cubicBezTo>
                    <a:lnTo>
                      <a:pt x="0" y="927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58" name="Oval 57"/>
              <p:cNvSpPr/>
              <p:nvPr/>
            </p:nvSpPr>
            <p:spPr>
              <a:xfrm>
                <a:off x="3300461" y="3038474"/>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grpSp>
          <p:nvGrpSpPr>
            <p:cNvPr id="48" name="Group 47"/>
            <p:cNvGrpSpPr/>
            <p:nvPr/>
          </p:nvGrpSpPr>
          <p:grpSpPr>
            <a:xfrm>
              <a:off x="4468255" y="4439215"/>
              <a:ext cx="178357" cy="190596"/>
              <a:chOff x="3220451" y="3038474"/>
              <a:chExt cx="388620" cy="415291"/>
            </a:xfrm>
            <a:grpFill/>
          </p:grpSpPr>
          <p:sp>
            <p:nvSpPr>
              <p:cNvPr id="55" name="Rounded Rectangle 1"/>
              <p:cNvSpPr/>
              <p:nvPr/>
            </p:nvSpPr>
            <p:spPr>
              <a:xfrm>
                <a:off x="3220451" y="3267074"/>
                <a:ext cx="388620" cy="186691"/>
              </a:xfrm>
              <a:custGeom>
                <a:avLst/>
                <a:gdLst>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50801 w 333278"/>
                  <a:gd name="connsiteY6" fmla="*/ 304800 h 304800"/>
                  <a:gd name="connsiteX7" fmla="*/ 0 w 333278"/>
                  <a:gd name="connsiteY7" fmla="*/ 253999 h 304800"/>
                  <a:gd name="connsiteX8" fmla="*/ 0 w 333278"/>
                  <a:gd name="connsiteY8" fmla="*/ 50801 h 304800"/>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0 w 333278"/>
                  <a:gd name="connsiteY6" fmla="*/ 253999 h 304800"/>
                  <a:gd name="connsiteX7" fmla="*/ 0 w 333278"/>
                  <a:gd name="connsiteY7" fmla="*/ 50801 h 304800"/>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68546"/>
                  <a:gd name="connsiteX1" fmla="*/ 50801 w 333278"/>
                  <a:gd name="connsiteY1" fmla="*/ 0 h 268546"/>
                  <a:gd name="connsiteX2" fmla="*/ 282477 w 333278"/>
                  <a:gd name="connsiteY2" fmla="*/ 0 h 268546"/>
                  <a:gd name="connsiteX3" fmla="*/ 333278 w 333278"/>
                  <a:gd name="connsiteY3" fmla="*/ 50801 h 268546"/>
                  <a:gd name="connsiteX4" fmla="*/ 333278 w 333278"/>
                  <a:gd name="connsiteY4" fmla="*/ 253999 h 268546"/>
                  <a:gd name="connsiteX5" fmla="*/ 0 w 333278"/>
                  <a:gd name="connsiteY5" fmla="*/ 253999 h 268546"/>
                  <a:gd name="connsiteX6" fmla="*/ 0 w 333278"/>
                  <a:gd name="connsiteY6" fmla="*/ 50801 h 268546"/>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109856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109856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8" h="253999">
                    <a:moveTo>
                      <a:pt x="0" y="92711"/>
                    </a:moveTo>
                    <a:cubicBezTo>
                      <a:pt x="1905" y="43699"/>
                      <a:pt x="30364" y="0"/>
                      <a:pt x="102236" y="0"/>
                    </a:cubicBezTo>
                    <a:lnTo>
                      <a:pt x="223422" y="0"/>
                    </a:lnTo>
                    <a:cubicBezTo>
                      <a:pt x="310534" y="0"/>
                      <a:pt x="331373" y="47509"/>
                      <a:pt x="333278" y="96521"/>
                    </a:cubicBezTo>
                    <a:lnTo>
                      <a:pt x="333278" y="253999"/>
                    </a:lnTo>
                    <a:cubicBezTo>
                      <a:pt x="331072" y="249765"/>
                      <a:pt x="301" y="251670"/>
                      <a:pt x="0" y="253999"/>
                    </a:cubicBezTo>
                    <a:lnTo>
                      <a:pt x="0" y="927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56" name="Oval 55"/>
              <p:cNvSpPr/>
              <p:nvPr/>
            </p:nvSpPr>
            <p:spPr>
              <a:xfrm>
                <a:off x="3300461" y="3038474"/>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grpSp>
          <p:nvGrpSpPr>
            <p:cNvPr id="49" name="Group 48"/>
            <p:cNvGrpSpPr/>
            <p:nvPr/>
          </p:nvGrpSpPr>
          <p:grpSpPr>
            <a:xfrm>
              <a:off x="4187317" y="4663909"/>
              <a:ext cx="178357" cy="190596"/>
              <a:chOff x="3220451" y="3038474"/>
              <a:chExt cx="388620" cy="415291"/>
            </a:xfrm>
            <a:grpFill/>
          </p:grpSpPr>
          <p:sp>
            <p:nvSpPr>
              <p:cNvPr id="53" name="Rounded Rectangle 1"/>
              <p:cNvSpPr/>
              <p:nvPr/>
            </p:nvSpPr>
            <p:spPr>
              <a:xfrm>
                <a:off x="3220451" y="3267074"/>
                <a:ext cx="388620" cy="186691"/>
              </a:xfrm>
              <a:custGeom>
                <a:avLst/>
                <a:gdLst>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50801 w 333278"/>
                  <a:gd name="connsiteY6" fmla="*/ 304800 h 304800"/>
                  <a:gd name="connsiteX7" fmla="*/ 0 w 333278"/>
                  <a:gd name="connsiteY7" fmla="*/ 253999 h 304800"/>
                  <a:gd name="connsiteX8" fmla="*/ 0 w 333278"/>
                  <a:gd name="connsiteY8" fmla="*/ 50801 h 304800"/>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0 w 333278"/>
                  <a:gd name="connsiteY6" fmla="*/ 253999 h 304800"/>
                  <a:gd name="connsiteX7" fmla="*/ 0 w 333278"/>
                  <a:gd name="connsiteY7" fmla="*/ 50801 h 304800"/>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68546"/>
                  <a:gd name="connsiteX1" fmla="*/ 50801 w 333278"/>
                  <a:gd name="connsiteY1" fmla="*/ 0 h 268546"/>
                  <a:gd name="connsiteX2" fmla="*/ 282477 w 333278"/>
                  <a:gd name="connsiteY2" fmla="*/ 0 h 268546"/>
                  <a:gd name="connsiteX3" fmla="*/ 333278 w 333278"/>
                  <a:gd name="connsiteY3" fmla="*/ 50801 h 268546"/>
                  <a:gd name="connsiteX4" fmla="*/ 333278 w 333278"/>
                  <a:gd name="connsiteY4" fmla="*/ 253999 h 268546"/>
                  <a:gd name="connsiteX5" fmla="*/ 0 w 333278"/>
                  <a:gd name="connsiteY5" fmla="*/ 253999 h 268546"/>
                  <a:gd name="connsiteX6" fmla="*/ 0 w 333278"/>
                  <a:gd name="connsiteY6" fmla="*/ 50801 h 268546"/>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109856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109856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8" h="253999">
                    <a:moveTo>
                      <a:pt x="0" y="92711"/>
                    </a:moveTo>
                    <a:cubicBezTo>
                      <a:pt x="1905" y="43699"/>
                      <a:pt x="30364" y="0"/>
                      <a:pt x="102236" y="0"/>
                    </a:cubicBezTo>
                    <a:lnTo>
                      <a:pt x="223422" y="0"/>
                    </a:lnTo>
                    <a:cubicBezTo>
                      <a:pt x="310534" y="0"/>
                      <a:pt x="331373" y="47509"/>
                      <a:pt x="333278" y="96521"/>
                    </a:cubicBezTo>
                    <a:lnTo>
                      <a:pt x="333278" y="253999"/>
                    </a:lnTo>
                    <a:cubicBezTo>
                      <a:pt x="331072" y="249765"/>
                      <a:pt x="301" y="251670"/>
                      <a:pt x="0" y="253999"/>
                    </a:cubicBezTo>
                    <a:lnTo>
                      <a:pt x="0" y="927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54" name="Oval 53"/>
              <p:cNvSpPr/>
              <p:nvPr/>
            </p:nvSpPr>
            <p:spPr>
              <a:xfrm>
                <a:off x="3300461" y="3038474"/>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grpSp>
          <p:nvGrpSpPr>
            <p:cNvPr id="50" name="Group 49"/>
            <p:cNvGrpSpPr/>
            <p:nvPr/>
          </p:nvGrpSpPr>
          <p:grpSpPr>
            <a:xfrm>
              <a:off x="4374638" y="4661295"/>
              <a:ext cx="178357" cy="193218"/>
              <a:chOff x="3220451" y="3038474"/>
              <a:chExt cx="388620" cy="421002"/>
            </a:xfrm>
            <a:grpFill/>
          </p:grpSpPr>
          <p:sp>
            <p:nvSpPr>
              <p:cNvPr id="51" name="Rounded Rectangle 1"/>
              <p:cNvSpPr/>
              <p:nvPr/>
            </p:nvSpPr>
            <p:spPr>
              <a:xfrm>
                <a:off x="3220451" y="3267073"/>
                <a:ext cx="388620" cy="192403"/>
              </a:xfrm>
              <a:custGeom>
                <a:avLst/>
                <a:gdLst>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50801 w 333278"/>
                  <a:gd name="connsiteY6" fmla="*/ 304800 h 304800"/>
                  <a:gd name="connsiteX7" fmla="*/ 0 w 333278"/>
                  <a:gd name="connsiteY7" fmla="*/ 253999 h 304800"/>
                  <a:gd name="connsiteX8" fmla="*/ 0 w 333278"/>
                  <a:gd name="connsiteY8" fmla="*/ 50801 h 304800"/>
                  <a:gd name="connsiteX0" fmla="*/ 0 w 333278"/>
                  <a:gd name="connsiteY0" fmla="*/ 50801 h 304800"/>
                  <a:gd name="connsiteX1" fmla="*/ 50801 w 333278"/>
                  <a:gd name="connsiteY1" fmla="*/ 0 h 304800"/>
                  <a:gd name="connsiteX2" fmla="*/ 282477 w 333278"/>
                  <a:gd name="connsiteY2" fmla="*/ 0 h 304800"/>
                  <a:gd name="connsiteX3" fmla="*/ 333278 w 333278"/>
                  <a:gd name="connsiteY3" fmla="*/ 50801 h 304800"/>
                  <a:gd name="connsiteX4" fmla="*/ 333278 w 333278"/>
                  <a:gd name="connsiteY4" fmla="*/ 253999 h 304800"/>
                  <a:gd name="connsiteX5" fmla="*/ 282477 w 333278"/>
                  <a:gd name="connsiteY5" fmla="*/ 304800 h 304800"/>
                  <a:gd name="connsiteX6" fmla="*/ 0 w 333278"/>
                  <a:gd name="connsiteY6" fmla="*/ 253999 h 304800"/>
                  <a:gd name="connsiteX7" fmla="*/ 0 w 333278"/>
                  <a:gd name="connsiteY7" fmla="*/ 50801 h 304800"/>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68546"/>
                  <a:gd name="connsiteX1" fmla="*/ 50801 w 333278"/>
                  <a:gd name="connsiteY1" fmla="*/ 0 h 268546"/>
                  <a:gd name="connsiteX2" fmla="*/ 282477 w 333278"/>
                  <a:gd name="connsiteY2" fmla="*/ 0 h 268546"/>
                  <a:gd name="connsiteX3" fmla="*/ 333278 w 333278"/>
                  <a:gd name="connsiteY3" fmla="*/ 50801 h 268546"/>
                  <a:gd name="connsiteX4" fmla="*/ 333278 w 333278"/>
                  <a:gd name="connsiteY4" fmla="*/ 253999 h 268546"/>
                  <a:gd name="connsiteX5" fmla="*/ 0 w 333278"/>
                  <a:gd name="connsiteY5" fmla="*/ 253999 h 268546"/>
                  <a:gd name="connsiteX6" fmla="*/ 0 w 333278"/>
                  <a:gd name="connsiteY6" fmla="*/ 50801 h 268546"/>
                  <a:gd name="connsiteX0" fmla="*/ 0 w 333278"/>
                  <a:gd name="connsiteY0" fmla="*/ 50801 h 253999"/>
                  <a:gd name="connsiteX1" fmla="*/ 50801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82477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5080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5080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50801 h 253999"/>
                  <a:gd name="connsiteX0" fmla="*/ 0 w 333278"/>
                  <a:gd name="connsiteY0" fmla="*/ 109856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109856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 name="connsiteX0" fmla="*/ 0 w 333278"/>
                  <a:gd name="connsiteY0" fmla="*/ 92711 h 253999"/>
                  <a:gd name="connsiteX1" fmla="*/ 102236 w 333278"/>
                  <a:gd name="connsiteY1" fmla="*/ 0 h 253999"/>
                  <a:gd name="connsiteX2" fmla="*/ 223422 w 333278"/>
                  <a:gd name="connsiteY2" fmla="*/ 0 h 253999"/>
                  <a:gd name="connsiteX3" fmla="*/ 333278 w 333278"/>
                  <a:gd name="connsiteY3" fmla="*/ 96521 h 253999"/>
                  <a:gd name="connsiteX4" fmla="*/ 333278 w 333278"/>
                  <a:gd name="connsiteY4" fmla="*/ 253999 h 253999"/>
                  <a:gd name="connsiteX5" fmla="*/ 0 w 333278"/>
                  <a:gd name="connsiteY5" fmla="*/ 253999 h 253999"/>
                  <a:gd name="connsiteX6" fmla="*/ 0 w 333278"/>
                  <a:gd name="connsiteY6" fmla="*/ 92711 h 25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8" h="253999">
                    <a:moveTo>
                      <a:pt x="0" y="92711"/>
                    </a:moveTo>
                    <a:cubicBezTo>
                      <a:pt x="1905" y="43699"/>
                      <a:pt x="30364" y="0"/>
                      <a:pt x="102236" y="0"/>
                    </a:cubicBezTo>
                    <a:lnTo>
                      <a:pt x="223422" y="0"/>
                    </a:lnTo>
                    <a:cubicBezTo>
                      <a:pt x="310534" y="0"/>
                      <a:pt x="331373" y="47509"/>
                      <a:pt x="333278" y="96521"/>
                    </a:cubicBezTo>
                    <a:lnTo>
                      <a:pt x="333278" y="253999"/>
                    </a:lnTo>
                    <a:cubicBezTo>
                      <a:pt x="331072" y="249765"/>
                      <a:pt x="301" y="251670"/>
                      <a:pt x="0" y="253999"/>
                    </a:cubicBezTo>
                    <a:lnTo>
                      <a:pt x="0" y="927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52" name="Oval 51"/>
              <p:cNvSpPr/>
              <p:nvPr/>
            </p:nvSpPr>
            <p:spPr>
              <a:xfrm>
                <a:off x="3300461" y="3038474"/>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grpSp>
      <p:sp>
        <p:nvSpPr>
          <p:cNvPr id="25" name="Rectangle 24"/>
          <p:cNvSpPr/>
          <p:nvPr/>
        </p:nvSpPr>
        <p:spPr>
          <a:xfrm>
            <a:off x="624708" y="3222859"/>
            <a:ext cx="1141082" cy="460501"/>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Identity Proliferation</a:t>
            </a:r>
          </a:p>
        </p:txBody>
      </p:sp>
      <p:grpSp>
        <p:nvGrpSpPr>
          <p:cNvPr id="26" name="Group 25"/>
          <p:cNvGrpSpPr/>
          <p:nvPr/>
        </p:nvGrpSpPr>
        <p:grpSpPr>
          <a:xfrm>
            <a:off x="211031" y="6027296"/>
            <a:ext cx="338842" cy="240143"/>
            <a:chOff x="2565133" y="4398838"/>
            <a:chExt cx="487980" cy="461119"/>
          </a:xfrm>
          <a:solidFill>
            <a:schemeClr val="bg1"/>
          </a:solidFill>
        </p:grpSpPr>
        <p:sp>
          <p:nvSpPr>
            <p:cNvPr id="38" name="Freeform 37"/>
            <p:cNvSpPr/>
            <p:nvPr/>
          </p:nvSpPr>
          <p:spPr>
            <a:xfrm>
              <a:off x="2565133" y="4398838"/>
              <a:ext cx="487980" cy="461119"/>
            </a:xfrm>
            <a:custGeom>
              <a:avLst/>
              <a:gdLst>
                <a:gd name="connsiteX0" fmla="*/ 394335 w 615315"/>
                <a:gd name="connsiteY0" fmla="*/ 571500 h 571500"/>
                <a:gd name="connsiteX1" fmla="*/ 615315 w 615315"/>
                <a:gd name="connsiteY1" fmla="*/ 118110 h 571500"/>
                <a:gd name="connsiteX2" fmla="*/ 110490 w 615315"/>
                <a:gd name="connsiteY2" fmla="*/ 0 h 571500"/>
                <a:gd name="connsiteX3" fmla="*/ 0 w 615315"/>
                <a:gd name="connsiteY3" fmla="*/ 243840 h 571500"/>
                <a:gd name="connsiteX4" fmla="*/ 394335 w 615315"/>
                <a:gd name="connsiteY4" fmla="*/ 571500 h 571500"/>
                <a:gd name="connsiteX0" fmla="*/ 394335 w 609600"/>
                <a:gd name="connsiteY0" fmla="*/ 571500 h 571500"/>
                <a:gd name="connsiteX1" fmla="*/ 609600 w 609600"/>
                <a:gd name="connsiteY1" fmla="*/ 104775 h 571500"/>
                <a:gd name="connsiteX2" fmla="*/ 110490 w 609600"/>
                <a:gd name="connsiteY2" fmla="*/ 0 h 571500"/>
                <a:gd name="connsiteX3" fmla="*/ 0 w 609600"/>
                <a:gd name="connsiteY3" fmla="*/ 243840 h 571500"/>
                <a:gd name="connsiteX4" fmla="*/ 394335 w 609600"/>
                <a:gd name="connsiteY4" fmla="*/ 571500 h 571500"/>
                <a:gd name="connsiteX0" fmla="*/ 388620 w 609600"/>
                <a:gd name="connsiteY0" fmla="*/ 581025 h 581025"/>
                <a:gd name="connsiteX1" fmla="*/ 609600 w 609600"/>
                <a:gd name="connsiteY1" fmla="*/ 104775 h 581025"/>
                <a:gd name="connsiteX2" fmla="*/ 110490 w 609600"/>
                <a:gd name="connsiteY2" fmla="*/ 0 h 581025"/>
                <a:gd name="connsiteX3" fmla="*/ 0 w 609600"/>
                <a:gd name="connsiteY3" fmla="*/ 243840 h 581025"/>
                <a:gd name="connsiteX4" fmla="*/ 388620 w 609600"/>
                <a:gd name="connsiteY4" fmla="*/ 581025 h 581025"/>
                <a:gd name="connsiteX0" fmla="*/ 388620 w 611505"/>
                <a:gd name="connsiteY0" fmla="*/ 581025 h 581025"/>
                <a:gd name="connsiteX1" fmla="*/ 611505 w 611505"/>
                <a:gd name="connsiteY1" fmla="*/ 99060 h 581025"/>
                <a:gd name="connsiteX2" fmla="*/ 110490 w 611505"/>
                <a:gd name="connsiteY2" fmla="*/ 0 h 581025"/>
                <a:gd name="connsiteX3" fmla="*/ 0 w 611505"/>
                <a:gd name="connsiteY3" fmla="*/ 243840 h 581025"/>
                <a:gd name="connsiteX4" fmla="*/ 388620 w 611505"/>
                <a:gd name="connsiteY4" fmla="*/ 581025 h 581025"/>
                <a:gd name="connsiteX0" fmla="*/ 388620 w 621030"/>
                <a:gd name="connsiteY0" fmla="*/ 581025 h 581025"/>
                <a:gd name="connsiteX1" fmla="*/ 621030 w 621030"/>
                <a:gd name="connsiteY1" fmla="*/ 104775 h 581025"/>
                <a:gd name="connsiteX2" fmla="*/ 110490 w 621030"/>
                <a:gd name="connsiteY2" fmla="*/ 0 h 581025"/>
                <a:gd name="connsiteX3" fmla="*/ 0 w 621030"/>
                <a:gd name="connsiteY3" fmla="*/ 243840 h 581025"/>
                <a:gd name="connsiteX4" fmla="*/ 388620 w 621030"/>
                <a:gd name="connsiteY4" fmla="*/ 581025 h 581025"/>
                <a:gd name="connsiteX0" fmla="*/ 390525 w 621030"/>
                <a:gd name="connsiteY0" fmla="*/ 588645 h 588645"/>
                <a:gd name="connsiteX1" fmla="*/ 621030 w 621030"/>
                <a:gd name="connsiteY1" fmla="*/ 104775 h 588645"/>
                <a:gd name="connsiteX2" fmla="*/ 110490 w 621030"/>
                <a:gd name="connsiteY2" fmla="*/ 0 h 588645"/>
                <a:gd name="connsiteX3" fmla="*/ 0 w 621030"/>
                <a:gd name="connsiteY3" fmla="*/ 243840 h 588645"/>
                <a:gd name="connsiteX4" fmla="*/ 390525 w 621030"/>
                <a:gd name="connsiteY4" fmla="*/ 588645 h 588645"/>
                <a:gd name="connsiteX0" fmla="*/ 392430 w 622935"/>
                <a:gd name="connsiteY0" fmla="*/ 588645 h 588645"/>
                <a:gd name="connsiteX1" fmla="*/ 622935 w 622935"/>
                <a:gd name="connsiteY1" fmla="*/ 104775 h 588645"/>
                <a:gd name="connsiteX2" fmla="*/ 112395 w 622935"/>
                <a:gd name="connsiteY2" fmla="*/ 0 h 588645"/>
                <a:gd name="connsiteX3" fmla="*/ 0 w 622935"/>
                <a:gd name="connsiteY3" fmla="*/ 249555 h 588645"/>
                <a:gd name="connsiteX4" fmla="*/ 392430 w 622935"/>
                <a:gd name="connsiteY4" fmla="*/ 588645 h 588645"/>
                <a:gd name="connsiteX0" fmla="*/ 392430 w 622935"/>
                <a:gd name="connsiteY0" fmla="*/ 588645 h 588645"/>
                <a:gd name="connsiteX1" fmla="*/ 622935 w 622935"/>
                <a:gd name="connsiteY1" fmla="*/ 104775 h 588645"/>
                <a:gd name="connsiteX2" fmla="*/ 112395 w 622935"/>
                <a:gd name="connsiteY2" fmla="*/ 0 h 588645"/>
                <a:gd name="connsiteX3" fmla="*/ 0 w 622935"/>
                <a:gd name="connsiteY3" fmla="*/ 243840 h 588645"/>
                <a:gd name="connsiteX4" fmla="*/ 392430 w 622935"/>
                <a:gd name="connsiteY4" fmla="*/ 588645 h 58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935" h="588645">
                  <a:moveTo>
                    <a:pt x="392430" y="588645"/>
                  </a:moveTo>
                  <a:lnTo>
                    <a:pt x="622935" y="104775"/>
                  </a:lnTo>
                  <a:lnTo>
                    <a:pt x="112395" y="0"/>
                  </a:lnTo>
                  <a:lnTo>
                    <a:pt x="0" y="243840"/>
                  </a:lnTo>
                  <a:lnTo>
                    <a:pt x="392430" y="588645"/>
                  </a:ln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39" name="Freeform 38"/>
            <p:cNvSpPr/>
            <p:nvPr/>
          </p:nvSpPr>
          <p:spPr>
            <a:xfrm>
              <a:off x="2605425" y="4435396"/>
              <a:ext cx="392959" cy="363374"/>
            </a:xfrm>
            <a:custGeom>
              <a:avLst/>
              <a:gdLst>
                <a:gd name="connsiteX0" fmla="*/ 394335 w 615315"/>
                <a:gd name="connsiteY0" fmla="*/ 571500 h 571500"/>
                <a:gd name="connsiteX1" fmla="*/ 615315 w 615315"/>
                <a:gd name="connsiteY1" fmla="*/ 118110 h 571500"/>
                <a:gd name="connsiteX2" fmla="*/ 110490 w 615315"/>
                <a:gd name="connsiteY2" fmla="*/ 0 h 571500"/>
                <a:gd name="connsiteX3" fmla="*/ 0 w 615315"/>
                <a:gd name="connsiteY3" fmla="*/ 243840 h 571500"/>
                <a:gd name="connsiteX4" fmla="*/ 394335 w 615315"/>
                <a:gd name="connsiteY4" fmla="*/ 571500 h 571500"/>
                <a:gd name="connsiteX0" fmla="*/ 394335 w 609600"/>
                <a:gd name="connsiteY0" fmla="*/ 571500 h 571500"/>
                <a:gd name="connsiteX1" fmla="*/ 609600 w 609600"/>
                <a:gd name="connsiteY1" fmla="*/ 104775 h 571500"/>
                <a:gd name="connsiteX2" fmla="*/ 110490 w 609600"/>
                <a:gd name="connsiteY2" fmla="*/ 0 h 571500"/>
                <a:gd name="connsiteX3" fmla="*/ 0 w 609600"/>
                <a:gd name="connsiteY3" fmla="*/ 243840 h 571500"/>
                <a:gd name="connsiteX4" fmla="*/ 394335 w 609600"/>
                <a:gd name="connsiteY4" fmla="*/ 571500 h 571500"/>
                <a:gd name="connsiteX0" fmla="*/ 388620 w 609600"/>
                <a:gd name="connsiteY0" fmla="*/ 581025 h 581025"/>
                <a:gd name="connsiteX1" fmla="*/ 609600 w 609600"/>
                <a:gd name="connsiteY1" fmla="*/ 104775 h 581025"/>
                <a:gd name="connsiteX2" fmla="*/ 110490 w 609600"/>
                <a:gd name="connsiteY2" fmla="*/ 0 h 581025"/>
                <a:gd name="connsiteX3" fmla="*/ 0 w 609600"/>
                <a:gd name="connsiteY3" fmla="*/ 243840 h 581025"/>
                <a:gd name="connsiteX4" fmla="*/ 388620 w 609600"/>
                <a:gd name="connsiteY4" fmla="*/ 581025 h 581025"/>
                <a:gd name="connsiteX0" fmla="*/ 388620 w 611505"/>
                <a:gd name="connsiteY0" fmla="*/ 581025 h 581025"/>
                <a:gd name="connsiteX1" fmla="*/ 611505 w 611505"/>
                <a:gd name="connsiteY1" fmla="*/ 99060 h 581025"/>
                <a:gd name="connsiteX2" fmla="*/ 110490 w 611505"/>
                <a:gd name="connsiteY2" fmla="*/ 0 h 581025"/>
                <a:gd name="connsiteX3" fmla="*/ 0 w 611505"/>
                <a:gd name="connsiteY3" fmla="*/ 243840 h 581025"/>
                <a:gd name="connsiteX4" fmla="*/ 388620 w 611505"/>
                <a:gd name="connsiteY4" fmla="*/ 581025 h 581025"/>
                <a:gd name="connsiteX0" fmla="*/ 388620 w 621030"/>
                <a:gd name="connsiteY0" fmla="*/ 581025 h 581025"/>
                <a:gd name="connsiteX1" fmla="*/ 621030 w 621030"/>
                <a:gd name="connsiteY1" fmla="*/ 104775 h 581025"/>
                <a:gd name="connsiteX2" fmla="*/ 110490 w 621030"/>
                <a:gd name="connsiteY2" fmla="*/ 0 h 581025"/>
                <a:gd name="connsiteX3" fmla="*/ 0 w 621030"/>
                <a:gd name="connsiteY3" fmla="*/ 243840 h 581025"/>
                <a:gd name="connsiteX4" fmla="*/ 388620 w 621030"/>
                <a:gd name="connsiteY4" fmla="*/ 581025 h 581025"/>
                <a:gd name="connsiteX0" fmla="*/ 390525 w 621030"/>
                <a:gd name="connsiteY0" fmla="*/ 588645 h 588645"/>
                <a:gd name="connsiteX1" fmla="*/ 621030 w 621030"/>
                <a:gd name="connsiteY1" fmla="*/ 104775 h 588645"/>
                <a:gd name="connsiteX2" fmla="*/ 110490 w 621030"/>
                <a:gd name="connsiteY2" fmla="*/ 0 h 588645"/>
                <a:gd name="connsiteX3" fmla="*/ 0 w 621030"/>
                <a:gd name="connsiteY3" fmla="*/ 243840 h 588645"/>
                <a:gd name="connsiteX4" fmla="*/ 390525 w 621030"/>
                <a:gd name="connsiteY4" fmla="*/ 588645 h 588645"/>
                <a:gd name="connsiteX0" fmla="*/ 392430 w 622935"/>
                <a:gd name="connsiteY0" fmla="*/ 588645 h 588645"/>
                <a:gd name="connsiteX1" fmla="*/ 622935 w 622935"/>
                <a:gd name="connsiteY1" fmla="*/ 104775 h 588645"/>
                <a:gd name="connsiteX2" fmla="*/ 112395 w 622935"/>
                <a:gd name="connsiteY2" fmla="*/ 0 h 588645"/>
                <a:gd name="connsiteX3" fmla="*/ 0 w 622935"/>
                <a:gd name="connsiteY3" fmla="*/ 249555 h 588645"/>
                <a:gd name="connsiteX4" fmla="*/ 392430 w 622935"/>
                <a:gd name="connsiteY4" fmla="*/ 588645 h 588645"/>
                <a:gd name="connsiteX0" fmla="*/ 392430 w 622935"/>
                <a:gd name="connsiteY0" fmla="*/ 588645 h 588645"/>
                <a:gd name="connsiteX1" fmla="*/ 622935 w 622935"/>
                <a:gd name="connsiteY1" fmla="*/ 104775 h 588645"/>
                <a:gd name="connsiteX2" fmla="*/ 112395 w 622935"/>
                <a:gd name="connsiteY2" fmla="*/ 0 h 588645"/>
                <a:gd name="connsiteX3" fmla="*/ 0 w 622935"/>
                <a:gd name="connsiteY3" fmla="*/ 243840 h 588645"/>
                <a:gd name="connsiteX4" fmla="*/ 392430 w 622935"/>
                <a:gd name="connsiteY4" fmla="*/ 588645 h 588645"/>
                <a:gd name="connsiteX0" fmla="*/ 392430 w 615996"/>
                <a:gd name="connsiteY0" fmla="*/ 588645 h 588645"/>
                <a:gd name="connsiteX1" fmla="*/ 615996 w 615996"/>
                <a:gd name="connsiteY1" fmla="*/ 116339 h 588645"/>
                <a:gd name="connsiteX2" fmla="*/ 112395 w 615996"/>
                <a:gd name="connsiteY2" fmla="*/ 0 h 588645"/>
                <a:gd name="connsiteX3" fmla="*/ 0 w 615996"/>
                <a:gd name="connsiteY3" fmla="*/ 243840 h 588645"/>
                <a:gd name="connsiteX4" fmla="*/ 392430 w 615996"/>
                <a:gd name="connsiteY4" fmla="*/ 588645 h 588645"/>
                <a:gd name="connsiteX0" fmla="*/ 392430 w 615996"/>
                <a:gd name="connsiteY0" fmla="*/ 581706 h 581706"/>
                <a:gd name="connsiteX1" fmla="*/ 615996 w 615996"/>
                <a:gd name="connsiteY1" fmla="*/ 109400 h 581706"/>
                <a:gd name="connsiteX2" fmla="*/ 114707 w 615996"/>
                <a:gd name="connsiteY2" fmla="*/ 0 h 581706"/>
                <a:gd name="connsiteX3" fmla="*/ 0 w 615996"/>
                <a:gd name="connsiteY3" fmla="*/ 236901 h 581706"/>
                <a:gd name="connsiteX4" fmla="*/ 392430 w 615996"/>
                <a:gd name="connsiteY4" fmla="*/ 581706 h 581706"/>
                <a:gd name="connsiteX0" fmla="*/ 390117 w 613683"/>
                <a:gd name="connsiteY0" fmla="*/ 581706 h 581706"/>
                <a:gd name="connsiteX1" fmla="*/ 613683 w 613683"/>
                <a:gd name="connsiteY1" fmla="*/ 109400 h 581706"/>
                <a:gd name="connsiteX2" fmla="*/ 112394 w 613683"/>
                <a:gd name="connsiteY2" fmla="*/ 0 h 581706"/>
                <a:gd name="connsiteX3" fmla="*/ 0 w 613683"/>
                <a:gd name="connsiteY3" fmla="*/ 223024 h 581706"/>
                <a:gd name="connsiteX4" fmla="*/ 390117 w 613683"/>
                <a:gd name="connsiteY4" fmla="*/ 581706 h 581706"/>
                <a:gd name="connsiteX0" fmla="*/ 394742 w 613683"/>
                <a:gd name="connsiteY0" fmla="*/ 570141 h 570141"/>
                <a:gd name="connsiteX1" fmla="*/ 613683 w 613683"/>
                <a:gd name="connsiteY1" fmla="*/ 109400 h 570141"/>
                <a:gd name="connsiteX2" fmla="*/ 112394 w 613683"/>
                <a:gd name="connsiteY2" fmla="*/ 0 h 570141"/>
                <a:gd name="connsiteX3" fmla="*/ 0 w 613683"/>
                <a:gd name="connsiteY3" fmla="*/ 223024 h 570141"/>
                <a:gd name="connsiteX4" fmla="*/ 394742 w 613683"/>
                <a:gd name="connsiteY4" fmla="*/ 570141 h 570141"/>
                <a:gd name="connsiteX0" fmla="*/ 399368 w 613683"/>
                <a:gd name="connsiteY0" fmla="*/ 563202 h 563202"/>
                <a:gd name="connsiteX1" fmla="*/ 613683 w 613683"/>
                <a:gd name="connsiteY1" fmla="*/ 109400 h 563202"/>
                <a:gd name="connsiteX2" fmla="*/ 112394 w 613683"/>
                <a:gd name="connsiteY2" fmla="*/ 0 h 563202"/>
                <a:gd name="connsiteX3" fmla="*/ 0 w 613683"/>
                <a:gd name="connsiteY3" fmla="*/ 223024 h 563202"/>
                <a:gd name="connsiteX4" fmla="*/ 399368 w 613683"/>
                <a:gd name="connsiteY4" fmla="*/ 563202 h 563202"/>
                <a:gd name="connsiteX0" fmla="*/ 394742 w 609057"/>
                <a:gd name="connsiteY0" fmla="*/ 563202 h 563202"/>
                <a:gd name="connsiteX1" fmla="*/ 609057 w 609057"/>
                <a:gd name="connsiteY1" fmla="*/ 109400 h 563202"/>
                <a:gd name="connsiteX2" fmla="*/ 107768 w 609057"/>
                <a:gd name="connsiteY2" fmla="*/ 0 h 563202"/>
                <a:gd name="connsiteX3" fmla="*/ 0 w 609057"/>
                <a:gd name="connsiteY3" fmla="*/ 227649 h 563202"/>
                <a:gd name="connsiteX4" fmla="*/ 394742 w 609057"/>
                <a:gd name="connsiteY4" fmla="*/ 563202 h 563202"/>
                <a:gd name="connsiteX0" fmla="*/ 394742 w 609057"/>
                <a:gd name="connsiteY0" fmla="*/ 553950 h 553950"/>
                <a:gd name="connsiteX1" fmla="*/ 609057 w 609057"/>
                <a:gd name="connsiteY1" fmla="*/ 100148 h 553950"/>
                <a:gd name="connsiteX2" fmla="*/ 105454 w 609057"/>
                <a:gd name="connsiteY2" fmla="*/ 0 h 553950"/>
                <a:gd name="connsiteX3" fmla="*/ 0 w 609057"/>
                <a:gd name="connsiteY3" fmla="*/ 218397 h 553950"/>
                <a:gd name="connsiteX4" fmla="*/ 394742 w 609057"/>
                <a:gd name="connsiteY4" fmla="*/ 553950 h 553950"/>
                <a:gd name="connsiteX0" fmla="*/ 394742 w 609057"/>
                <a:gd name="connsiteY0" fmla="*/ 560889 h 560889"/>
                <a:gd name="connsiteX1" fmla="*/ 609057 w 609057"/>
                <a:gd name="connsiteY1" fmla="*/ 107087 h 560889"/>
                <a:gd name="connsiteX2" fmla="*/ 107767 w 609057"/>
                <a:gd name="connsiteY2" fmla="*/ 0 h 560889"/>
                <a:gd name="connsiteX3" fmla="*/ 0 w 609057"/>
                <a:gd name="connsiteY3" fmla="*/ 225336 h 560889"/>
                <a:gd name="connsiteX4" fmla="*/ 394742 w 609057"/>
                <a:gd name="connsiteY4" fmla="*/ 560889 h 560889"/>
                <a:gd name="connsiteX0" fmla="*/ 394742 w 609057"/>
                <a:gd name="connsiteY0" fmla="*/ 563202 h 563202"/>
                <a:gd name="connsiteX1" fmla="*/ 609057 w 609057"/>
                <a:gd name="connsiteY1" fmla="*/ 109400 h 563202"/>
                <a:gd name="connsiteX2" fmla="*/ 103142 w 609057"/>
                <a:gd name="connsiteY2" fmla="*/ 0 h 563202"/>
                <a:gd name="connsiteX3" fmla="*/ 0 w 609057"/>
                <a:gd name="connsiteY3" fmla="*/ 227649 h 563202"/>
                <a:gd name="connsiteX4" fmla="*/ 394742 w 609057"/>
                <a:gd name="connsiteY4" fmla="*/ 563202 h 56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057" h="563202">
                  <a:moveTo>
                    <a:pt x="394742" y="563202"/>
                  </a:moveTo>
                  <a:lnTo>
                    <a:pt x="609057" y="109400"/>
                  </a:lnTo>
                  <a:lnTo>
                    <a:pt x="103142" y="0"/>
                  </a:lnTo>
                  <a:lnTo>
                    <a:pt x="0" y="227649"/>
                  </a:lnTo>
                  <a:lnTo>
                    <a:pt x="394742" y="563202"/>
                  </a:lnTo>
                  <a:close/>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0" name="Oval 39"/>
            <p:cNvSpPr/>
            <p:nvPr/>
          </p:nvSpPr>
          <p:spPr>
            <a:xfrm rot="17783023">
              <a:off x="2898444" y="4534676"/>
              <a:ext cx="55755" cy="35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1" name="Oval 40"/>
            <p:cNvSpPr/>
            <p:nvPr/>
          </p:nvSpPr>
          <p:spPr>
            <a:xfrm rot="17783023">
              <a:off x="2866323" y="4598679"/>
              <a:ext cx="55755" cy="35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2" name="Oval 41"/>
            <p:cNvSpPr/>
            <p:nvPr/>
          </p:nvSpPr>
          <p:spPr>
            <a:xfrm rot="17783023">
              <a:off x="2832312" y="4662934"/>
              <a:ext cx="55755" cy="35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3" name="Freeform 42"/>
            <p:cNvSpPr/>
            <p:nvPr/>
          </p:nvSpPr>
          <p:spPr>
            <a:xfrm>
              <a:off x="2668100" y="4470467"/>
              <a:ext cx="229813" cy="147737"/>
            </a:xfrm>
            <a:custGeom>
              <a:avLst/>
              <a:gdLst>
                <a:gd name="connsiteX0" fmla="*/ 19050 w 276225"/>
                <a:gd name="connsiteY0" fmla="*/ 0 h 182880"/>
                <a:gd name="connsiteX1" fmla="*/ 276225 w 276225"/>
                <a:gd name="connsiteY1" fmla="*/ 62865 h 182880"/>
                <a:gd name="connsiteX2" fmla="*/ 219075 w 276225"/>
                <a:gd name="connsiteY2" fmla="*/ 182880 h 182880"/>
                <a:gd name="connsiteX3" fmla="*/ 0 w 276225"/>
                <a:gd name="connsiteY3" fmla="*/ 57150 h 182880"/>
                <a:gd name="connsiteX4" fmla="*/ 19050 w 276225"/>
                <a:gd name="connsiteY4" fmla="*/ 0 h 182880"/>
                <a:gd name="connsiteX0" fmla="*/ 24765 w 281940"/>
                <a:gd name="connsiteY0" fmla="*/ 0 h 182880"/>
                <a:gd name="connsiteX1" fmla="*/ 281940 w 281940"/>
                <a:gd name="connsiteY1" fmla="*/ 62865 h 182880"/>
                <a:gd name="connsiteX2" fmla="*/ 224790 w 281940"/>
                <a:gd name="connsiteY2" fmla="*/ 182880 h 182880"/>
                <a:gd name="connsiteX3" fmla="*/ 0 w 281940"/>
                <a:gd name="connsiteY3" fmla="*/ 57150 h 182880"/>
                <a:gd name="connsiteX4" fmla="*/ 24765 w 281940"/>
                <a:gd name="connsiteY4" fmla="*/ 0 h 182880"/>
                <a:gd name="connsiteX0" fmla="*/ 15240 w 281940"/>
                <a:gd name="connsiteY0" fmla="*/ 0 h 188595"/>
                <a:gd name="connsiteX1" fmla="*/ 281940 w 281940"/>
                <a:gd name="connsiteY1" fmla="*/ 68580 h 188595"/>
                <a:gd name="connsiteX2" fmla="*/ 224790 w 281940"/>
                <a:gd name="connsiteY2" fmla="*/ 188595 h 188595"/>
                <a:gd name="connsiteX3" fmla="*/ 0 w 281940"/>
                <a:gd name="connsiteY3" fmla="*/ 62865 h 188595"/>
                <a:gd name="connsiteX4" fmla="*/ 15240 w 281940"/>
                <a:gd name="connsiteY4" fmla="*/ 0 h 188595"/>
                <a:gd name="connsiteX0" fmla="*/ 20955 w 287655"/>
                <a:gd name="connsiteY0" fmla="*/ 0 h 188595"/>
                <a:gd name="connsiteX1" fmla="*/ 287655 w 287655"/>
                <a:gd name="connsiteY1" fmla="*/ 68580 h 188595"/>
                <a:gd name="connsiteX2" fmla="*/ 230505 w 287655"/>
                <a:gd name="connsiteY2" fmla="*/ 188595 h 188595"/>
                <a:gd name="connsiteX3" fmla="*/ 0 w 287655"/>
                <a:gd name="connsiteY3" fmla="*/ 59055 h 188595"/>
                <a:gd name="connsiteX4" fmla="*/ 20955 w 287655"/>
                <a:gd name="connsiteY4" fmla="*/ 0 h 188595"/>
                <a:gd name="connsiteX0" fmla="*/ 26670 w 293370"/>
                <a:gd name="connsiteY0" fmla="*/ 0 h 188595"/>
                <a:gd name="connsiteX1" fmla="*/ 293370 w 293370"/>
                <a:gd name="connsiteY1" fmla="*/ 68580 h 188595"/>
                <a:gd name="connsiteX2" fmla="*/ 236220 w 293370"/>
                <a:gd name="connsiteY2" fmla="*/ 188595 h 188595"/>
                <a:gd name="connsiteX3" fmla="*/ 0 w 293370"/>
                <a:gd name="connsiteY3" fmla="*/ 57150 h 188595"/>
                <a:gd name="connsiteX4" fmla="*/ 26670 w 293370"/>
                <a:gd name="connsiteY4" fmla="*/ 0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0" h="188595">
                  <a:moveTo>
                    <a:pt x="26670" y="0"/>
                  </a:moveTo>
                  <a:lnTo>
                    <a:pt x="293370" y="68580"/>
                  </a:lnTo>
                  <a:lnTo>
                    <a:pt x="236220" y="188595"/>
                  </a:lnTo>
                  <a:lnTo>
                    <a:pt x="0" y="57150"/>
                  </a:lnTo>
                  <a:lnTo>
                    <a:pt x="2667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4" name="Freeform 43"/>
            <p:cNvSpPr/>
            <p:nvPr/>
          </p:nvSpPr>
          <p:spPr>
            <a:xfrm>
              <a:off x="2644191" y="4534631"/>
              <a:ext cx="88142" cy="94084"/>
            </a:xfrm>
            <a:custGeom>
              <a:avLst/>
              <a:gdLst>
                <a:gd name="connsiteX0" fmla="*/ 20955 w 95250"/>
                <a:gd name="connsiteY0" fmla="*/ 0 h 110490"/>
                <a:gd name="connsiteX1" fmla="*/ 95250 w 95250"/>
                <a:gd name="connsiteY1" fmla="*/ 43815 h 110490"/>
                <a:gd name="connsiteX2" fmla="*/ 59055 w 95250"/>
                <a:gd name="connsiteY2" fmla="*/ 110490 h 110490"/>
                <a:gd name="connsiteX3" fmla="*/ 0 w 95250"/>
                <a:gd name="connsiteY3" fmla="*/ 55245 h 110490"/>
                <a:gd name="connsiteX4" fmla="*/ 20955 w 95250"/>
                <a:gd name="connsiteY4" fmla="*/ 0 h 110490"/>
                <a:gd name="connsiteX0" fmla="*/ 24765 w 99060"/>
                <a:gd name="connsiteY0" fmla="*/ 0 h 110490"/>
                <a:gd name="connsiteX1" fmla="*/ 99060 w 99060"/>
                <a:gd name="connsiteY1" fmla="*/ 43815 h 110490"/>
                <a:gd name="connsiteX2" fmla="*/ 62865 w 99060"/>
                <a:gd name="connsiteY2" fmla="*/ 110490 h 110490"/>
                <a:gd name="connsiteX3" fmla="*/ 0 w 99060"/>
                <a:gd name="connsiteY3" fmla="*/ 55245 h 110490"/>
                <a:gd name="connsiteX4" fmla="*/ 24765 w 99060"/>
                <a:gd name="connsiteY4" fmla="*/ 0 h 110490"/>
                <a:gd name="connsiteX0" fmla="*/ 24765 w 99060"/>
                <a:gd name="connsiteY0" fmla="*/ 0 h 110490"/>
                <a:gd name="connsiteX1" fmla="*/ 99060 w 99060"/>
                <a:gd name="connsiteY1" fmla="*/ 43815 h 110490"/>
                <a:gd name="connsiteX2" fmla="*/ 62865 w 99060"/>
                <a:gd name="connsiteY2" fmla="*/ 110490 h 110490"/>
                <a:gd name="connsiteX3" fmla="*/ 64770 w 99060"/>
                <a:gd name="connsiteY3" fmla="*/ 104775 h 110490"/>
                <a:gd name="connsiteX4" fmla="*/ 0 w 99060"/>
                <a:gd name="connsiteY4" fmla="*/ 55245 h 110490"/>
                <a:gd name="connsiteX5" fmla="*/ 24765 w 99060"/>
                <a:gd name="connsiteY5" fmla="*/ 0 h 110490"/>
                <a:gd name="connsiteX0" fmla="*/ 24765 w 112395"/>
                <a:gd name="connsiteY0" fmla="*/ 0 h 110490"/>
                <a:gd name="connsiteX1" fmla="*/ 112395 w 112395"/>
                <a:gd name="connsiteY1" fmla="*/ 49530 h 110490"/>
                <a:gd name="connsiteX2" fmla="*/ 62865 w 112395"/>
                <a:gd name="connsiteY2" fmla="*/ 110490 h 110490"/>
                <a:gd name="connsiteX3" fmla="*/ 64770 w 112395"/>
                <a:gd name="connsiteY3" fmla="*/ 104775 h 110490"/>
                <a:gd name="connsiteX4" fmla="*/ 0 w 112395"/>
                <a:gd name="connsiteY4" fmla="*/ 55245 h 110490"/>
                <a:gd name="connsiteX5" fmla="*/ 24765 w 112395"/>
                <a:gd name="connsiteY5" fmla="*/ 0 h 110490"/>
                <a:gd name="connsiteX0" fmla="*/ 24765 w 112395"/>
                <a:gd name="connsiteY0" fmla="*/ 0 h 110490"/>
                <a:gd name="connsiteX1" fmla="*/ 112395 w 112395"/>
                <a:gd name="connsiteY1" fmla="*/ 49530 h 110490"/>
                <a:gd name="connsiteX2" fmla="*/ 62865 w 112395"/>
                <a:gd name="connsiteY2" fmla="*/ 110490 h 110490"/>
                <a:gd name="connsiteX3" fmla="*/ 32385 w 112395"/>
                <a:gd name="connsiteY3" fmla="*/ 83820 h 110490"/>
                <a:gd name="connsiteX4" fmla="*/ 0 w 112395"/>
                <a:gd name="connsiteY4" fmla="*/ 55245 h 110490"/>
                <a:gd name="connsiteX5" fmla="*/ 24765 w 112395"/>
                <a:gd name="connsiteY5" fmla="*/ 0 h 110490"/>
                <a:gd name="connsiteX0" fmla="*/ 24765 w 112395"/>
                <a:gd name="connsiteY0" fmla="*/ 0 h 110507"/>
                <a:gd name="connsiteX1" fmla="*/ 112395 w 112395"/>
                <a:gd name="connsiteY1" fmla="*/ 49530 h 110507"/>
                <a:gd name="connsiteX2" fmla="*/ 62865 w 112395"/>
                <a:gd name="connsiteY2" fmla="*/ 110490 h 110507"/>
                <a:gd name="connsiteX3" fmla="*/ 0 w 112395"/>
                <a:gd name="connsiteY3" fmla="*/ 55245 h 110507"/>
                <a:gd name="connsiteX4" fmla="*/ 24765 w 112395"/>
                <a:gd name="connsiteY4" fmla="*/ 0 h 110507"/>
                <a:gd name="connsiteX0" fmla="*/ 24765 w 112395"/>
                <a:gd name="connsiteY0" fmla="*/ 0 h 110636"/>
                <a:gd name="connsiteX1" fmla="*/ 112395 w 112395"/>
                <a:gd name="connsiteY1" fmla="*/ 49530 h 110636"/>
                <a:gd name="connsiteX2" fmla="*/ 62865 w 112395"/>
                <a:gd name="connsiteY2" fmla="*/ 110490 h 110636"/>
                <a:gd name="connsiteX3" fmla="*/ 0 w 112395"/>
                <a:gd name="connsiteY3" fmla="*/ 55245 h 110636"/>
                <a:gd name="connsiteX4" fmla="*/ 24765 w 112395"/>
                <a:gd name="connsiteY4" fmla="*/ 0 h 110636"/>
                <a:gd name="connsiteX0" fmla="*/ 24765 w 112395"/>
                <a:gd name="connsiteY0" fmla="*/ 0 h 110636"/>
                <a:gd name="connsiteX1" fmla="*/ 112395 w 112395"/>
                <a:gd name="connsiteY1" fmla="*/ 49530 h 110636"/>
                <a:gd name="connsiteX2" fmla="*/ 62865 w 112395"/>
                <a:gd name="connsiteY2" fmla="*/ 110490 h 110636"/>
                <a:gd name="connsiteX3" fmla="*/ 0 w 112395"/>
                <a:gd name="connsiteY3" fmla="*/ 55245 h 110636"/>
                <a:gd name="connsiteX4" fmla="*/ 24765 w 112395"/>
                <a:gd name="connsiteY4" fmla="*/ 0 h 110636"/>
                <a:gd name="connsiteX0" fmla="*/ 24765 w 112395"/>
                <a:gd name="connsiteY0" fmla="*/ 0 h 114434"/>
                <a:gd name="connsiteX1" fmla="*/ 112395 w 112395"/>
                <a:gd name="connsiteY1" fmla="*/ 49530 h 114434"/>
                <a:gd name="connsiteX2" fmla="*/ 74295 w 112395"/>
                <a:gd name="connsiteY2" fmla="*/ 114300 h 114434"/>
                <a:gd name="connsiteX3" fmla="*/ 0 w 112395"/>
                <a:gd name="connsiteY3" fmla="*/ 55245 h 114434"/>
                <a:gd name="connsiteX4" fmla="*/ 24765 w 112395"/>
                <a:gd name="connsiteY4" fmla="*/ 0 h 114434"/>
                <a:gd name="connsiteX0" fmla="*/ 24780 w 112410"/>
                <a:gd name="connsiteY0" fmla="*/ 0 h 114399"/>
                <a:gd name="connsiteX1" fmla="*/ 112410 w 112410"/>
                <a:gd name="connsiteY1" fmla="*/ 49530 h 114399"/>
                <a:gd name="connsiteX2" fmla="*/ 74310 w 112410"/>
                <a:gd name="connsiteY2" fmla="*/ 114300 h 114399"/>
                <a:gd name="connsiteX3" fmla="*/ 15 w 112410"/>
                <a:gd name="connsiteY3" fmla="*/ 55245 h 114399"/>
                <a:gd name="connsiteX4" fmla="*/ 24780 w 112410"/>
                <a:gd name="connsiteY4" fmla="*/ 0 h 114399"/>
                <a:gd name="connsiteX0" fmla="*/ 24829 w 112459"/>
                <a:gd name="connsiteY0" fmla="*/ 0 h 114399"/>
                <a:gd name="connsiteX1" fmla="*/ 112459 w 112459"/>
                <a:gd name="connsiteY1" fmla="*/ 49530 h 114399"/>
                <a:gd name="connsiteX2" fmla="*/ 74359 w 112459"/>
                <a:gd name="connsiteY2" fmla="*/ 114300 h 114399"/>
                <a:gd name="connsiteX3" fmla="*/ 64 w 112459"/>
                <a:gd name="connsiteY3" fmla="*/ 55245 h 114399"/>
                <a:gd name="connsiteX4" fmla="*/ 24829 w 112459"/>
                <a:gd name="connsiteY4" fmla="*/ 0 h 114399"/>
                <a:gd name="connsiteX0" fmla="*/ 24808 w 112438"/>
                <a:gd name="connsiteY0" fmla="*/ 5 h 114404"/>
                <a:gd name="connsiteX1" fmla="*/ 112438 w 112438"/>
                <a:gd name="connsiteY1" fmla="*/ 49535 h 114404"/>
                <a:gd name="connsiteX2" fmla="*/ 74338 w 112438"/>
                <a:gd name="connsiteY2" fmla="*/ 114305 h 114404"/>
                <a:gd name="connsiteX3" fmla="*/ 43 w 112438"/>
                <a:gd name="connsiteY3" fmla="*/ 55250 h 114404"/>
                <a:gd name="connsiteX4" fmla="*/ 24808 w 112438"/>
                <a:gd name="connsiteY4" fmla="*/ 5 h 114404"/>
                <a:gd name="connsiteX0" fmla="*/ 24808 w 112438"/>
                <a:gd name="connsiteY0" fmla="*/ 8 h 114407"/>
                <a:gd name="connsiteX1" fmla="*/ 112438 w 112438"/>
                <a:gd name="connsiteY1" fmla="*/ 49538 h 114407"/>
                <a:gd name="connsiteX2" fmla="*/ 74338 w 112438"/>
                <a:gd name="connsiteY2" fmla="*/ 114308 h 114407"/>
                <a:gd name="connsiteX3" fmla="*/ 43 w 112438"/>
                <a:gd name="connsiteY3" fmla="*/ 55253 h 114407"/>
                <a:gd name="connsiteX4" fmla="*/ 24808 w 112438"/>
                <a:gd name="connsiteY4" fmla="*/ 8 h 114407"/>
                <a:gd name="connsiteX0" fmla="*/ 24808 w 112438"/>
                <a:gd name="connsiteY0" fmla="*/ 8 h 120111"/>
                <a:gd name="connsiteX1" fmla="*/ 112438 w 112438"/>
                <a:gd name="connsiteY1" fmla="*/ 49538 h 120111"/>
                <a:gd name="connsiteX2" fmla="*/ 78148 w 112438"/>
                <a:gd name="connsiteY2" fmla="*/ 120023 h 120111"/>
                <a:gd name="connsiteX3" fmla="*/ 43 w 112438"/>
                <a:gd name="connsiteY3" fmla="*/ 55253 h 120111"/>
                <a:gd name="connsiteX4" fmla="*/ 24808 w 112438"/>
                <a:gd name="connsiteY4" fmla="*/ 8 h 120111"/>
                <a:gd name="connsiteX0" fmla="*/ 24808 w 112446"/>
                <a:gd name="connsiteY0" fmla="*/ 8 h 120105"/>
                <a:gd name="connsiteX1" fmla="*/ 112438 w 112446"/>
                <a:gd name="connsiteY1" fmla="*/ 49538 h 120105"/>
                <a:gd name="connsiteX2" fmla="*/ 78148 w 112446"/>
                <a:gd name="connsiteY2" fmla="*/ 120023 h 120105"/>
                <a:gd name="connsiteX3" fmla="*/ 43 w 112446"/>
                <a:gd name="connsiteY3" fmla="*/ 55253 h 120105"/>
                <a:gd name="connsiteX4" fmla="*/ 24808 w 112446"/>
                <a:gd name="connsiteY4" fmla="*/ 8 h 120105"/>
                <a:gd name="connsiteX0" fmla="*/ 24808 w 112519"/>
                <a:gd name="connsiteY0" fmla="*/ 7 h 120104"/>
                <a:gd name="connsiteX1" fmla="*/ 112438 w 112519"/>
                <a:gd name="connsiteY1" fmla="*/ 49537 h 120104"/>
                <a:gd name="connsiteX2" fmla="*/ 78148 w 112519"/>
                <a:gd name="connsiteY2" fmla="*/ 120022 h 120104"/>
                <a:gd name="connsiteX3" fmla="*/ 43 w 112519"/>
                <a:gd name="connsiteY3" fmla="*/ 55252 h 120104"/>
                <a:gd name="connsiteX4" fmla="*/ 24808 w 112519"/>
                <a:gd name="connsiteY4" fmla="*/ 7 h 120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19" h="120104">
                  <a:moveTo>
                    <a:pt x="24808" y="7"/>
                  </a:moveTo>
                  <a:cubicBezTo>
                    <a:pt x="25443" y="-628"/>
                    <a:pt x="115613" y="48267"/>
                    <a:pt x="112438" y="49537"/>
                  </a:cubicBezTo>
                  <a:cubicBezTo>
                    <a:pt x="113073" y="50807"/>
                    <a:pt x="79418" y="122562"/>
                    <a:pt x="78148" y="120022"/>
                  </a:cubicBezTo>
                  <a:cubicBezTo>
                    <a:pt x="80371" y="122879"/>
                    <a:pt x="-1227" y="50807"/>
                    <a:pt x="43" y="55252"/>
                  </a:cubicBezTo>
                  <a:cubicBezTo>
                    <a:pt x="-1227" y="50172"/>
                    <a:pt x="26078" y="-628"/>
                    <a:pt x="24808" y="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sp>
          <p:nvSpPr>
            <p:cNvPr id="45" name="Freeform 44"/>
            <p:cNvSpPr/>
            <p:nvPr/>
          </p:nvSpPr>
          <p:spPr>
            <a:xfrm>
              <a:off x="2721283" y="4583873"/>
              <a:ext cx="118619" cy="127147"/>
            </a:xfrm>
            <a:custGeom>
              <a:avLst/>
              <a:gdLst>
                <a:gd name="connsiteX0" fmla="*/ 20955 w 95250"/>
                <a:gd name="connsiteY0" fmla="*/ 0 h 110490"/>
                <a:gd name="connsiteX1" fmla="*/ 95250 w 95250"/>
                <a:gd name="connsiteY1" fmla="*/ 43815 h 110490"/>
                <a:gd name="connsiteX2" fmla="*/ 59055 w 95250"/>
                <a:gd name="connsiteY2" fmla="*/ 110490 h 110490"/>
                <a:gd name="connsiteX3" fmla="*/ 0 w 95250"/>
                <a:gd name="connsiteY3" fmla="*/ 55245 h 110490"/>
                <a:gd name="connsiteX4" fmla="*/ 20955 w 95250"/>
                <a:gd name="connsiteY4" fmla="*/ 0 h 110490"/>
                <a:gd name="connsiteX0" fmla="*/ 24765 w 99060"/>
                <a:gd name="connsiteY0" fmla="*/ 0 h 110490"/>
                <a:gd name="connsiteX1" fmla="*/ 99060 w 99060"/>
                <a:gd name="connsiteY1" fmla="*/ 43815 h 110490"/>
                <a:gd name="connsiteX2" fmla="*/ 62865 w 99060"/>
                <a:gd name="connsiteY2" fmla="*/ 110490 h 110490"/>
                <a:gd name="connsiteX3" fmla="*/ 0 w 99060"/>
                <a:gd name="connsiteY3" fmla="*/ 55245 h 110490"/>
                <a:gd name="connsiteX4" fmla="*/ 24765 w 99060"/>
                <a:gd name="connsiteY4" fmla="*/ 0 h 110490"/>
                <a:gd name="connsiteX0" fmla="*/ 24765 w 99060"/>
                <a:gd name="connsiteY0" fmla="*/ 0 h 110490"/>
                <a:gd name="connsiteX1" fmla="*/ 99060 w 99060"/>
                <a:gd name="connsiteY1" fmla="*/ 43815 h 110490"/>
                <a:gd name="connsiteX2" fmla="*/ 62865 w 99060"/>
                <a:gd name="connsiteY2" fmla="*/ 110490 h 110490"/>
                <a:gd name="connsiteX3" fmla="*/ 64770 w 99060"/>
                <a:gd name="connsiteY3" fmla="*/ 104775 h 110490"/>
                <a:gd name="connsiteX4" fmla="*/ 0 w 99060"/>
                <a:gd name="connsiteY4" fmla="*/ 55245 h 110490"/>
                <a:gd name="connsiteX5" fmla="*/ 24765 w 99060"/>
                <a:gd name="connsiteY5" fmla="*/ 0 h 110490"/>
                <a:gd name="connsiteX0" fmla="*/ 22362 w 99060"/>
                <a:gd name="connsiteY0" fmla="*/ 0 h 105684"/>
                <a:gd name="connsiteX1" fmla="*/ 99060 w 99060"/>
                <a:gd name="connsiteY1" fmla="*/ 39009 h 105684"/>
                <a:gd name="connsiteX2" fmla="*/ 62865 w 99060"/>
                <a:gd name="connsiteY2" fmla="*/ 105684 h 105684"/>
                <a:gd name="connsiteX3" fmla="*/ 64770 w 99060"/>
                <a:gd name="connsiteY3" fmla="*/ 99969 h 105684"/>
                <a:gd name="connsiteX4" fmla="*/ 0 w 99060"/>
                <a:gd name="connsiteY4" fmla="*/ 50439 h 105684"/>
                <a:gd name="connsiteX5" fmla="*/ 22362 w 99060"/>
                <a:gd name="connsiteY5" fmla="*/ 0 h 105684"/>
                <a:gd name="connsiteX0" fmla="*/ 22362 w 95455"/>
                <a:gd name="connsiteY0" fmla="*/ 0 h 105684"/>
                <a:gd name="connsiteX1" fmla="*/ 95455 w 95455"/>
                <a:gd name="connsiteY1" fmla="*/ 41412 h 105684"/>
                <a:gd name="connsiteX2" fmla="*/ 62865 w 95455"/>
                <a:gd name="connsiteY2" fmla="*/ 105684 h 105684"/>
                <a:gd name="connsiteX3" fmla="*/ 64770 w 95455"/>
                <a:gd name="connsiteY3" fmla="*/ 99969 h 105684"/>
                <a:gd name="connsiteX4" fmla="*/ 0 w 95455"/>
                <a:gd name="connsiteY4" fmla="*/ 50439 h 105684"/>
                <a:gd name="connsiteX5" fmla="*/ 22362 w 95455"/>
                <a:gd name="connsiteY5" fmla="*/ 0 h 105684"/>
                <a:gd name="connsiteX0" fmla="*/ 22456 w 95549"/>
                <a:gd name="connsiteY0" fmla="*/ 0 h 105684"/>
                <a:gd name="connsiteX1" fmla="*/ 95549 w 95549"/>
                <a:gd name="connsiteY1" fmla="*/ 41412 h 105684"/>
                <a:gd name="connsiteX2" fmla="*/ 62959 w 95549"/>
                <a:gd name="connsiteY2" fmla="*/ 105684 h 105684"/>
                <a:gd name="connsiteX3" fmla="*/ 64864 w 95549"/>
                <a:gd name="connsiteY3" fmla="*/ 99969 h 105684"/>
                <a:gd name="connsiteX4" fmla="*/ 94 w 95549"/>
                <a:gd name="connsiteY4" fmla="*/ 50439 h 105684"/>
                <a:gd name="connsiteX5" fmla="*/ 22456 w 95549"/>
                <a:gd name="connsiteY5" fmla="*/ 0 h 105684"/>
                <a:gd name="connsiteX0" fmla="*/ 22388 w 95481"/>
                <a:gd name="connsiteY0" fmla="*/ 0 h 105684"/>
                <a:gd name="connsiteX1" fmla="*/ 95481 w 95481"/>
                <a:gd name="connsiteY1" fmla="*/ 41412 h 105684"/>
                <a:gd name="connsiteX2" fmla="*/ 62891 w 95481"/>
                <a:gd name="connsiteY2" fmla="*/ 105684 h 105684"/>
                <a:gd name="connsiteX3" fmla="*/ 64796 w 95481"/>
                <a:gd name="connsiteY3" fmla="*/ 99969 h 105684"/>
                <a:gd name="connsiteX4" fmla="*/ 26 w 95481"/>
                <a:gd name="connsiteY4" fmla="*/ 50439 h 105684"/>
                <a:gd name="connsiteX5" fmla="*/ 22388 w 95481"/>
                <a:gd name="connsiteY5" fmla="*/ 0 h 105684"/>
                <a:gd name="connsiteX0" fmla="*/ 22403 w 95496"/>
                <a:gd name="connsiteY0" fmla="*/ 0 h 105684"/>
                <a:gd name="connsiteX1" fmla="*/ 95496 w 95496"/>
                <a:gd name="connsiteY1" fmla="*/ 41412 h 105684"/>
                <a:gd name="connsiteX2" fmla="*/ 62906 w 95496"/>
                <a:gd name="connsiteY2" fmla="*/ 105684 h 105684"/>
                <a:gd name="connsiteX3" fmla="*/ 64811 w 95496"/>
                <a:gd name="connsiteY3" fmla="*/ 99969 h 105684"/>
                <a:gd name="connsiteX4" fmla="*/ 41 w 95496"/>
                <a:gd name="connsiteY4" fmla="*/ 50439 h 105684"/>
                <a:gd name="connsiteX5" fmla="*/ 22403 w 95496"/>
                <a:gd name="connsiteY5" fmla="*/ 0 h 105684"/>
                <a:gd name="connsiteX0" fmla="*/ 22391 w 95484"/>
                <a:gd name="connsiteY0" fmla="*/ 0 h 105684"/>
                <a:gd name="connsiteX1" fmla="*/ 95484 w 95484"/>
                <a:gd name="connsiteY1" fmla="*/ 41412 h 105684"/>
                <a:gd name="connsiteX2" fmla="*/ 62894 w 95484"/>
                <a:gd name="connsiteY2" fmla="*/ 105684 h 105684"/>
                <a:gd name="connsiteX3" fmla="*/ 64799 w 95484"/>
                <a:gd name="connsiteY3" fmla="*/ 99969 h 105684"/>
                <a:gd name="connsiteX4" fmla="*/ 29 w 95484"/>
                <a:gd name="connsiteY4" fmla="*/ 50439 h 105684"/>
                <a:gd name="connsiteX5" fmla="*/ 22391 w 95484"/>
                <a:gd name="connsiteY5" fmla="*/ 0 h 105684"/>
                <a:gd name="connsiteX0" fmla="*/ 22391 w 95484"/>
                <a:gd name="connsiteY0" fmla="*/ 9 h 105693"/>
                <a:gd name="connsiteX1" fmla="*/ 95484 w 95484"/>
                <a:gd name="connsiteY1" fmla="*/ 41421 h 105693"/>
                <a:gd name="connsiteX2" fmla="*/ 62894 w 95484"/>
                <a:gd name="connsiteY2" fmla="*/ 105693 h 105693"/>
                <a:gd name="connsiteX3" fmla="*/ 64799 w 95484"/>
                <a:gd name="connsiteY3" fmla="*/ 99978 h 105693"/>
                <a:gd name="connsiteX4" fmla="*/ 29 w 95484"/>
                <a:gd name="connsiteY4" fmla="*/ 50448 h 105693"/>
                <a:gd name="connsiteX5" fmla="*/ 22391 w 95484"/>
                <a:gd name="connsiteY5" fmla="*/ 9 h 105693"/>
                <a:gd name="connsiteX0" fmla="*/ 22391 w 95525"/>
                <a:gd name="connsiteY0" fmla="*/ 9 h 105693"/>
                <a:gd name="connsiteX1" fmla="*/ 95484 w 95525"/>
                <a:gd name="connsiteY1" fmla="*/ 41421 h 105693"/>
                <a:gd name="connsiteX2" fmla="*/ 62894 w 95525"/>
                <a:gd name="connsiteY2" fmla="*/ 105693 h 105693"/>
                <a:gd name="connsiteX3" fmla="*/ 64799 w 95525"/>
                <a:gd name="connsiteY3" fmla="*/ 99978 h 105693"/>
                <a:gd name="connsiteX4" fmla="*/ 29 w 95525"/>
                <a:gd name="connsiteY4" fmla="*/ 50448 h 105693"/>
                <a:gd name="connsiteX5" fmla="*/ 22391 w 95525"/>
                <a:gd name="connsiteY5" fmla="*/ 9 h 105693"/>
                <a:gd name="connsiteX0" fmla="*/ 22391 w 95525"/>
                <a:gd name="connsiteY0" fmla="*/ 7 h 105691"/>
                <a:gd name="connsiteX1" fmla="*/ 95484 w 95525"/>
                <a:gd name="connsiteY1" fmla="*/ 41419 h 105691"/>
                <a:gd name="connsiteX2" fmla="*/ 62894 w 95525"/>
                <a:gd name="connsiteY2" fmla="*/ 105691 h 105691"/>
                <a:gd name="connsiteX3" fmla="*/ 64799 w 95525"/>
                <a:gd name="connsiteY3" fmla="*/ 99976 h 105691"/>
                <a:gd name="connsiteX4" fmla="*/ 29 w 95525"/>
                <a:gd name="connsiteY4" fmla="*/ 50446 h 105691"/>
                <a:gd name="connsiteX5" fmla="*/ 22391 w 95525"/>
                <a:gd name="connsiteY5" fmla="*/ 7 h 105691"/>
                <a:gd name="connsiteX0" fmla="*/ 22391 w 95544"/>
                <a:gd name="connsiteY0" fmla="*/ 7 h 100538"/>
                <a:gd name="connsiteX1" fmla="*/ 95484 w 95544"/>
                <a:gd name="connsiteY1" fmla="*/ 41419 h 100538"/>
                <a:gd name="connsiteX2" fmla="*/ 70104 w 95544"/>
                <a:gd name="connsiteY2" fmla="*/ 94877 h 100538"/>
                <a:gd name="connsiteX3" fmla="*/ 64799 w 95544"/>
                <a:gd name="connsiteY3" fmla="*/ 99976 h 100538"/>
                <a:gd name="connsiteX4" fmla="*/ 29 w 95544"/>
                <a:gd name="connsiteY4" fmla="*/ 50446 h 100538"/>
                <a:gd name="connsiteX5" fmla="*/ 22391 w 95544"/>
                <a:gd name="connsiteY5" fmla="*/ 7 h 100538"/>
                <a:gd name="connsiteX0" fmla="*/ 22391 w 95491"/>
                <a:gd name="connsiteY0" fmla="*/ 7 h 100538"/>
                <a:gd name="connsiteX1" fmla="*/ 95484 w 95491"/>
                <a:gd name="connsiteY1" fmla="*/ 41419 h 100538"/>
                <a:gd name="connsiteX2" fmla="*/ 70104 w 95491"/>
                <a:gd name="connsiteY2" fmla="*/ 94877 h 100538"/>
                <a:gd name="connsiteX3" fmla="*/ 64799 w 95491"/>
                <a:gd name="connsiteY3" fmla="*/ 99976 h 100538"/>
                <a:gd name="connsiteX4" fmla="*/ 29 w 95491"/>
                <a:gd name="connsiteY4" fmla="*/ 50446 h 100538"/>
                <a:gd name="connsiteX5" fmla="*/ 22391 w 95491"/>
                <a:gd name="connsiteY5" fmla="*/ 7 h 100538"/>
                <a:gd name="connsiteX0" fmla="*/ 22391 w 96851"/>
                <a:gd name="connsiteY0" fmla="*/ 7 h 99976"/>
                <a:gd name="connsiteX1" fmla="*/ 95484 w 96851"/>
                <a:gd name="connsiteY1" fmla="*/ 41419 h 99976"/>
                <a:gd name="connsiteX2" fmla="*/ 64799 w 96851"/>
                <a:gd name="connsiteY2" fmla="*/ 99976 h 99976"/>
                <a:gd name="connsiteX3" fmla="*/ 29 w 96851"/>
                <a:gd name="connsiteY3" fmla="*/ 50446 h 99976"/>
                <a:gd name="connsiteX4" fmla="*/ 22391 w 96851"/>
                <a:gd name="connsiteY4" fmla="*/ 7 h 99976"/>
                <a:gd name="connsiteX0" fmla="*/ 22391 w 96263"/>
                <a:gd name="connsiteY0" fmla="*/ 7 h 99976"/>
                <a:gd name="connsiteX1" fmla="*/ 95484 w 96263"/>
                <a:gd name="connsiteY1" fmla="*/ 41419 h 99976"/>
                <a:gd name="connsiteX2" fmla="*/ 64799 w 96263"/>
                <a:gd name="connsiteY2" fmla="*/ 99976 h 99976"/>
                <a:gd name="connsiteX3" fmla="*/ 29 w 96263"/>
                <a:gd name="connsiteY3" fmla="*/ 50446 h 99976"/>
                <a:gd name="connsiteX4" fmla="*/ 22391 w 96263"/>
                <a:gd name="connsiteY4" fmla="*/ 7 h 99976"/>
                <a:gd name="connsiteX0" fmla="*/ 22391 w 96192"/>
                <a:gd name="connsiteY0" fmla="*/ 7 h 98774"/>
                <a:gd name="connsiteX1" fmla="*/ 95484 w 96192"/>
                <a:gd name="connsiteY1" fmla="*/ 41419 h 98774"/>
                <a:gd name="connsiteX2" fmla="*/ 59993 w 96192"/>
                <a:gd name="connsiteY2" fmla="*/ 98774 h 98774"/>
                <a:gd name="connsiteX3" fmla="*/ 29 w 96192"/>
                <a:gd name="connsiteY3" fmla="*/ 50446 h 98774"/>
                <a:gd name="connsiteX4" fmla="*/ 22391 w 96192"/>
                <a:gd name="connsiteY4" fmla="*/ 7 h 98774"/>
                <a:gd name="connsiteX0" fmla="*/ 22391 w 96304"/>
                <a:gd name="connsiteY0" fmla="*/ 7 h 102379"/>
                <a:gd name="connsiteX1" fmla="*/ 95484 w 96304"/>
                <a:gd name="connsiteY1" fmla="*/ 41419 h 102379"/>
                <a:gd name="connsiteX2" fmla="*/ 67203 w 96304"/>
                <a:gd name="connsiteY2" fmla="*/ 102379 h 102379"/>
                <a:gd name="connsiteX3" fmla="*/ 29 w 96304"/>
                <a:gd name="connsiteY3" fmla="*/ 50446 h 102379"/>
                <a:gd name="connsiteX4" fmla="*/ 22391 w 96304"/>
                <a:gd name="connsiteY4" fmla="*/ 7 h 102379"/>
                <a:gd name="connsiteX0" fmla="*/ 22391 w 96453"/>
                <a:gd name="connsiteY0" fmla="*/ 7 h 102379"/>
                <a:gd name="connsiteX1" fmla="*/ 95484 w 96453"/>
                <a:gd name="connsiteY1" fmla="*/ 41419 h 102379"/>
                <a:gd name="connsiteX2" fmla="*/ 67203 w 96453"/>
                <a:gd name="connsiteY2" fmla="*/ 102379 h 102379"/>
                <a:gd name="connsiteX3" fmla="*/ 29 w 96453"/>
                <a:gd name="connsiteY3" fmla="*/ 50446 h 102379"/>
                <a:gd name="connsiteX4" fmla="*/ 22391 w 96453"/>
                <a:gd name="connsiteY4" fmla="*/ 7 h 102379"/>
                <a:gd name="connsiteX0" fmla="*/ 22391 w 96453"/>
                <a:gd name="connsiteY0" fmla="*/ 7 h 102380"/>
                <a:gd name="connsiteX1" fmla="*/ 95484 w 96453"/>
                <a:gd name="connsiteY1" fmla="*/ 41419 h 102380"/>
                <a:gd name="connsiteX2" fmla="*/ 67203 w 96453"/>
                <a:gd name="connsiteY2" fmla="*/ 102379 h 102380"/>
                <a:gd name="connsiteX3" fmla="*/ 29 w 96453"/>
                <a:gd name="connsiteY3" fmla="*/ 50446 h 102380"/>
                <a:gd name="connsiteX4" fmla="*/ 22391 w 96453"/>
                <a:gd name="connsiteY4" fmla="*/ 7 h 102380"/>
                <a:gd name="connsiteX0" fmla="*/ 22391 w 96453"/>
                <a:gd name="connsiteY0" fmla="*/ 7 h 102380"/>
                <a:gd name="connsiteX1" fmla="*/ 95484 w 96453"/>
                <a:gd name="connsiteY1" fmla="*/ 41419 h 102380"/>
                <a:gd name="connsiteX2" fmla="*/ 67203 w 96453"/>
                <a:gd name="connsiteY2" fmla="*/ 102379 h 102380"/>
                <a:gd name="connsiteX3" fmla="*/ 29 w 96453"/>
                <a:gd name="connsiteY3" fmla="*/ 50446 h 102380"/>
                <a:gd name="connsiteX4" fmla="*/ 22391 w 96453"/>
                <a:gd name="connsiteY4" fmla="*/ 7 h 102380"/>
                <a:gd name="connsiteX0" fmla="*/ 22391 w 95513"/>
                <a:gd name="connsiteY0" fmla="*/ 7 h 102380"/>
                <a:gd name="connsiteX1" fmla="*/ 95484 w 95513"/>
                <a:gd name="connsiteY1" fmla="*/ 41419 h 102380"/>
                <a:gd name="connsiteX2" fmla="*/ 67203 w 95513"/>
                <a:gd name="connsiteY2" fmla="*/ 102379 h 102380"/>
                <a:gd name="connsiteX3" fmla="*/ 29 w 95513"/>
                <a:gd name="connsiteY3" fmla="*/ 50446 h 102380"/>
                <a:gd name="connsiteX4" fmla="*/ 22391 w 95513"/>
                <a:gd name="connsiteY4" fmla="*/ 7 h 10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13" h="102380">
                  <a:moveTo>
                    <a:pt x="22391" y="7"/>
                  </a:moveTo>
                  <a:cubicBezTo>
                    <a:pt x="23924" y="-608"/>
                    <a:pt x="96354" y="43236"/>
                    <a:pt x="95484" y="41419"/>
                  </a:cubicBezTo>
                  <a:cubicBezTo>
                    <a:pt x="96544" y="40056"/>
                    <a:pt x="68693" y="102077"/>
                    <a:pt x="67203" y="102379"/>
                  </a:cubicBezTo>
                  <a:cubicBezTo>
                    <a:pt x="66041" y="102691"/>
                    <a:pt x="-1211" y="47730"/>
                    <a:pt x="29" y="50446"/>
                  </a:cubicBezTo>
                  <a:cubicBezTo>
                    <a:pt x="-928" y="48052"/>
                    <a:pt x="22147" y="-2"/>
                    <a:pt x="22391" y="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173" dirty="0">
                <a:solidFill>
                  <a:prstClr val="white"/>
                </a:solidFill>
                <a:latin typeface="Segoe UI"/>
              </a:endParaRPr>
            </a:p>
          </p:txBody>
        </p:sp>
      </p:grpSp>
      <p:sp>
        <p:nvSpPr>
          <p:cNvPr id="27" name="Rectangle 26"/>
          <p:cNvSpPr/>
          <p:nvPr/>
        </p:nvSpPr>
        <p:spPr>
          <a:xfrm>
            <a:off x="576655" y="6011859"/>
            <a:ext cx="1204174" cy="276327"/>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User Interface</a:t>
            </a:r>
          </a:p>
        </p:txBody>
      </p:sp>
      <p:grpSp>
        <p:nvGrpSpPr>
          <p:cNvPr id="28" name="Group 27"/>
          <p:cNvGrpSpPr/>
          <p:nvPr/>
        </p:nvGrpSpPr>
        <p:grpSpPr>
          <a:xfrm>
            <a:off x="211032" y="4003817"/>
            <a:ext cx="1474692" cy="460501"/>
            <a:chOff x="5852485" y="1630165"/>
            <a:chExt cx="1507223" cy="470660"/>
          </a:xfrm>
          <a:solidFill>
            <a:schemeClr val="accent1"/>
          </a:solidFill>
        </p:grpSpPr>
        <p:sp>
          <p:nvSpPr>
            <p:cNvPr id="36" name="Rectangle 35"/>
            <p:cNvSpPr/>
            <p:nvPr/>
          </p:nvSpPr>
          <p:spPr>
            <a:xfrm>
              <a:off x="6218710" y="1630165"/>
              <a:ext cx="1140998" cy="470660"/>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Provision &amp;</a:t>
              </a:r>
              <a:br>
                <a:rPr lang="en-US" sz="1173" kern="0" dirty="0">
                  <a:solidFill>
                    <a:srgbClr val="FFFFFF"/>
                  </a:solidFill>
                  <a:latin typeface="Segoe UI"/>
                </a:rPr>
              </a:br>
              <a:r>
                <a:rPr lang="en-US" sz="1173" kern="0" dirty="0">
                  <a:solidFill>
                    <a:srgbClr val="FFFFFF"/>
                  </a:solidFill>
                  <a:latin typeface="Segoe UI"/>
                </a:rPr>
                <a:t>De-provision</a:t>
              </a:r>
            </a:p>
          </p:txBody>
        </p:sp>
        <p:sp>
          <p:nvSpPr>
            <p:cNvPr id="37" name="Freeform 36"/>
            <p:cNvSpPr>
              <a:spLocks noEditPoints="1"/>
            </p:cNvSpPr>
            <p:nvPr/>
          </p:nvSpPr>
          <p:spPr bwMode="black">
            <a:xfrm>
              <a:off x="5852485" y="1630165"/>
              <a:ext cx="365950" cy="39212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0528" tIns="40265" rIns="80528" bIns="402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47330"/>
              <a:endParaRPr lang="en-US" sz="1565" dirty="0">
                <a:solidFill>
                  <a:prstClr val="white"/>
                </a:solidFill>
                <a:latin typeface="Segoe UI"/>
              </a:endParaRPr>
            </a:p>
          </p:txBody>
        </p:sp>
      </p:grpSp>
      <p:grpSp>
        <p:nvGrpSpPr>
          <p:cNvPr id="29" name="Group 28"/>
          <p:cNvGrpSpPr/>
          <p:nvPr/>
        </p:nvGrpSpPr>
        <p:grpSpPr>
          <a:xfrm>
            <a:off x="2026991" y="4521560"/>
            <a:ext cx="1717625" cy="460501"/>
            <a:chOff x="7373882" y="2876550"/>
            <a:chExt cx="1755516" cy="470660"/>
          </a:xfrm>
          <a:solidFill>
            <a:schemeClr val="accent1"/>
          </a:solidFill>
        </p:grpSpPr>
        <p:sp>
          <p:nvSpPr>
            <p:cNvPr id="34" name="Rectangle 33"/>
            <p:cNvSpPr/>
            <p:nvPr/>
          </p:nvSpPr>
          <p:spPr>
            <a:xfrm>
              <a:off x="7733982" y="2876550"/>
              <a:ext cx="1395416" cy="470660"/>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47330"/>
              <a:r>
                <a:rPr lang="en-US" sz="1173" dirty="0">
                  <a:solidFill>
                    <a:prstClr val="white"/>
                  </a:solidFill>
                  <a:latin typeface="Segoe UI"/>
                </a:rPr>
                <a:t>Password Management </a:t>
              </a:r>
            </a:p>
          </p:txBody>
        </p:sp>
        <p:sp>
          <p:nvSpPr>
            <p:cNvPr id="35" name="Freeform 34"/>
            <p:cNvSpPr>
              <a:spLocks noEditPoints="1"/>
            </p:cNvSpPr>
            <p:nvPr/>
          </p:nvSpPr>
          <p:spPr bwMode="black">
            <a:xfrm>
              <a:off x="7373882" y="2952067"/>
              <a:ext cx="363101" cy="290738"/>
            </a:xfrm>
            <a:custGeom>
              <a:avLst/>
              <a:gdLst>
                <a:gd name="T0" fmla="*/ 22 w 300"/>
                <a:gd name="T1" fmla="*/ 45 h 240"/>
                <a:gd name="T2" fmla="*/ 22 w 300"/>
                <a:gd name="T3" fmla="*/ 141 h 240"/>
                <a:gd name="T4" fmla="*/ 0 w 300"/>
                <a:gd name="T5" fmla="*/ 149 h 240"/>
                <a:gd name="T6" fmla="*/ 0 w 300"/>
                <a:gd name="T7" fmla="*/ 34 h 240"/>
                <a:gd name="T8" fmla="*/ 22 w 300"/>
                <a:gd name="T9" fmla="*/ 45 h 240"/>
                <a:gd name="T10" fmla="*/ 223 w 300"/>
                <a:gd name="T11" fmla="*/ 19 h 240"/>
                <a:gd name="T12" fmla="*/ 105 w 300"/>
                <a:gd name="T13" fmla="*/ 19 h 240"/>
                <a:gd name="T14" fmla="*/ 34 w 300"/>
                <a:gd name="T15" fmla="*/ 44 h 240"/>
                <a:gd name="T16" fmla="*/ 34 w 300"/>
                <a:gd name="T17" fmla="*/ 141 h 240"/>
                <a:gd name="T18" fmla="*/ 53 w 300"/>
                <a:gd name="T19" fmla="*/ 145 h 240"/>
                <a:gd name="T20" fmla="*/ 125 w 300"/>
                <a:gd name="T21" fmla="*/ 149 h 240"/>
                <a:gd name="T22" fmla="*/ 142 w 300"/>
                <a:gd name="T23" fmla="*/ 133 h 240"/>
                <a:gd name="T24" fmla="*/ 139 w 300"/>
                <a:gd name="T25" fmla="*/ 123 h 240"/>
                <a:gd name="T26" fmla="*/ 141 w 300"/>
                <a:gd name="T27" fmla="*/ 114 h 240"/>
                <a:gd name="T28" fmla="*/ 149 w 300"/>
                <a:gd name="T29" fmla="*/ 100 h 240"/>
                <a:gd name="T30" fmla="*/ 146 w 300"/>
                <a:gd name="T31" fmla="*/ 92 h 240"/>
                <a:gd name="T32" fmla="*/ 148 w 300"/>
                <a:gd name="T33" fmla="*/ 82 h 240"/>
                <a:gd name="T34" fmla="*/ 155 w 300"/>
                <a:gd name="T35" fmla="*/ 69 h 240"/>
                <a:gd name="T36" fmla="*/ 151 w 300"/>
                <a:gd name="T37" fmla="*/ 59 h 240"/>
                <a:gd name="T38" fmla="*/ 151 w 300"/>
                <a:gd name="T39" fmla="*/ 50 h 240"/>
                <a:gd name="T40" fmla="*/ 225 w 300"/>
                <a:gd name="T41" fmla="*/ 50 h 240"/>
                <a:gd name="T42" fmla="*/ 243 w 300"/>
                <a:gd name="T43" fmla="*/ 36 h 240"/>
                <a:gd name="T44" fmla="*/ 223 w 300"/>
                <a:gd name="T45" fmla="*/ 19 h 240"/>
                <a:gd name="T46" fmla="*/ 278 w 300"/>
                <a:gd name="T47" fmla="*/ 15 h 240"/>
                <a:gd name="T48" fmla="*/ 258 w 300"/>
                <a:gd name="T49" fmla="*/ 15 h 240"/>
                <a:gd name="T50" fmla="*/ 258 w 300"/>
                <a:gd name="T51" fmla="*/ 54 h 240"/>
                <a:gd name="T52" fmla="*/ 278 w 300"/>
                <a:gd name="T53" fmla="*/ 54 h 240"/>
                <a:gd name="T54" fmla="*/ 278 w 300"/>
                <a:gd name="T55" fmla="*/ 15 h 240"/>
                <a:gd name="T56" fmla="*/ 300 w 300"/>
                <a:gd name="T57" fmla="*/ 0 h 240"/>
                <a:gd name="T58" fmla="*/ 285 w 300"/>
                <a:gd name="T59" fmla="*/ 0 h 240"/>
                <a:gd name="T60" fmla="*/ 285 w 300"/>
                <a:gd name="T61" fmla="*/ 69 h 240"/>
                <a:gd name="T62" fmla="*/ 300 w 300"/>
                <a:gd name="T63" fmla="*/ 69 h 240"/>
                <a:gd name="T64" fmla="*/ 300 w 300"/>
                <a:gd name="T65" fmla="*/ 0 h 240"/>
                <a:gd name="T66" fmla="*/ 300 w 300"/>
                <a:gd name="T67" fmla="*/ 81 h 240"/>
                <a:gd name="T68" fmla="*/ 291 w 300"/>
                <a:gd name="T69" fmla="*/ 81 h 240"/>
                <a:gd name="T70" fmla="*/ 291 w 300"/>
                <a:gd name="T71" fmla="*/ 231 h 240"/>
                <a:gd name="T72" fmla="*/ 0 w 300"/>
                <a:gd name="T73" fmla="*/ 231 h 240"/>
                <a:gd name="T74" fmla="*/ 0 w 300"/>
                <a:gd name="T75" fmla="*/ 240 h 240"/>
                <a:gd name="T76" fmla="*/ 300 w 300"/>
                <a:gd name="T77" fmla="*/ 240 h 240"/>
                <a:gd name="T78" fmla="*/ 300 w 300"/>
                <a:gd name="T79" fmla="*/ 8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0" h="240">
                  <a:moveTo>
                    <a:pt x="22" y="45"/>
                  </a:moveTo>
                  <a:cubicBezTo>
                    <a:pt x="22" y="141"/>
                    <a:pt x="22" y="141"/>
                    <a:pt x="22" y="141"/>
                  </a:cubicBezTo>
                  <a:cubicBezTo>
                    <a:pt x="22" y="149"/>
                    <a:pt x="22" y="149"/>
                    <a:pt x="0" y="149"/>
                  </a:cubicBezTo>
                  <a:cubicBezTo>
                    <a:pt x="0" y="125"/>
                    <a:pt x="0" y="74"/>
                    <a:pt x="0" y="34"/>
                  </a:cubicBezTo>
                  <a:cubicBezTo>
                    <a:pt x="22" y="34"/>
                    <a:pt x="22" y="34"/>
                    <a:pt x="22" y="45"/>
                  </a:cubicBezTo>
                  <a:close/>
                  <a:moveTo>
                    <a:pt x="223" y="19"/>
                  </a:moveTo>
                  <a:cubicBezTo>
                    <a:pt x="105" y="19"/>
                    <a:pt x="105" y="19"/>
                    <a:pt x="105" y="19"/>
                  </a:cubicBezTo>
                  <a:cubicBezTo>
                    <a:pt x="80" y="19"/>
                    <a:pt x="60" y="40"/>
                    <a:pt x="34" y="44"/>
                  </a:cubicBezTo>
                  <a:cubicBezTo>
                    <a:pt x="34" y="141"/>
                    <a:pt x="34" y="141"/>
                    <a:pt x="34" y="141"/>
                  </a:cubicBezTo>
                  <a:cubicBezTo>
                    <a:pt x="41" y="141"/>
                    <a:pt x="46" y="142"/>
                    <a:pt x="53" y="145"/>
                  </a:cubicBezTo>
                  <a:cubicBezTo>
                    <a:pt x="73" y="152"/>
                    <a:pt x="125" y="149"/>
                    <a:pt x="125" y="149"/>
                  </a:cubicBezTo>
                  <a:cubicBezTo>
                    <a:pt x="135" y="149"/>
                    <a:pt x="142" y="142"/>
                    <a:pt x="142" y="133"/>
                  </a:cubicBezTo>
                  <a:cubicBezTo>
                    <a:pt x="142" y="129"/>
                    <a:pt x="141" y="126"/>
                    <a:pt x="139" y="123"/>
                  </a:cubicBezTo>
                  <a:cubicBezTo>
                    <a:pt x="140" y="120"/>
                    <a:pt x="140" y="117"/>
                    <a:pt x="141" y="114"/>
                  </a:cubicBezTo>
                  <a:cubicBezTo>
                    <a:pt x="146" y="111"/>
                    <a:pt x="149" y="106"/>
                    <a:pt x="149" y="100"/>
                  </a:cubicBezTo>
                  <a:cubicBezTo>
                    <a:pt x="149" y="97"/>
                    <a:pt x="148" y="94"/>
                    <a:pt x="146" y="92"/>
                  </a:cubicBezTo>
                  <a:cubicBezTo>
                    <a:pt x="147" y="88"/>
                    <a:pt x="148" y="85"/>
                    <a:pt x="148" y="82"/>
                  </a:cubicBezTo>
                  <a:cubicBezTo>
                    <a:pt x="153" y="79"/>
                    <a:pt x="155" y="75"/>
                    <a:pt x="155" y="69"/>
                  </a:cubicBezTo>
                  <a:cubicBezTo>
                    <a:pt x="155" y="63"/>
                    <a:pt x="153" y="62"/>
                    <a:pt x="151" y="59"/>
                  </a:cubicBezTo>
                  <a:cubicBezTo>
                    <a:pt x="151" y="56"/>
                    <a:pt x="151" y="53"/>
                    <a:pt x="151" y="50"/>
                  </a:cubicBezTo>
                  <a:cubicBezTo>
                    <a:pt x="151" y="49"/>
                    <a:pt x="218" y="50"/>
                    <a:pt x="225" y="50"/>
                  </a:cubicBezTo>
                  <a:cubicBezTo>
                    <a:pt x="232" y="50"/>
                    <a:pt x="243" y="47"/>
                    <a:pt x="243" y="36"/>
                  </a:cubicBezTo>
                  <a:cubicBezTo>
                    <a:pt x="243" y="24"/>
                    <a:pt x="232" y="19"/>
                    <a:pt x="223" y="19"/>
                  </a:cubicBezTo>
                  <a:close/>
                  <a:moveTo>
                    <a:pt x="278" y="15"/>
                  </a:moveTo>
                  <a:cubicBezTo>
                    <a:pt x="258" y="15"/>
                    <a:pt x="258" y="15"/>
                    <a:pt x="258" y="15"/>
                  </a:cubicBezTo>
                  <a:cubicBezTo>
                    <a:pt x="258" y="54"/>
                    <a:pt x="258" y="54"/>
                    <a:pt x="258" y="54"/>
                  </a:cubicBezTo>
                  <a:cubicBezTo>
                    <a:pt x="278" y="54"/>
                    <a:pt x="278" y="54"/>
                    <a:pt x="278" y="54"/>
                  </a:cubicBezTo>
                  <a:lnTo>
                    <a:pt x="278" y="15"/>
                  </a:lnTo>
                  <a:close/>
                  <a:moveTo>
                    <a:pt x="300" y="0"/>
                  </a:moveTo>
                  <a:cubicBezTo>
                    <a:pt x="285" y="0"/>
                    <a:pt x="285" y="0"/>
                    <a:pt x="285" y="0"/>
                  </a:cubicBezTo>
                  <a:cubicBezTo>
                    <a:pt x="285" y="69"/>
                    <a:pt x="285" y="69"/>
                    <a:pt x="285" y="69"/>
                  </a:cubicBezTo>
                  <a:cubicBezTo>
                    <a:pt x="300" y="69"/>
                    <a:pt x="300" y="69"/>
                    <a:pt x="300" y="69"/>
                  </a:cubicBezTo>
                  <a:lnTo>
                    <a:pt x="300" y="0"/>
                  </a:lnTo>
                  <a:close/>
                  <a:moveTo>
                    <a:pt x="300" y="81"/>
                  </a:moveTo>
                  <a:cubicBezTo>
                    <a:pt x="291" y="81"/>
                    <a:pt x="291" y="81"/>
                    <a:pt x="291" y="81"/>
                  </a:cubicBezTo>
                  <a:cubicBezTo>
                    <a:pt x="291" y="231"/>
                    <a:pt x="291" y="231"/>
                    <a:pt x="291" y="231"/>
                  </a:cubicBezTo>
                  <a:cubicBezTo>
                    <a:pt x="0" y="231"/>
                    <a:pt x="0" y="231"/>
                    <a:pt x="0" y="231"/>
                  </a:cubicBezTo>
                  <a:cubicBezTo>
                    <a:pt x="0" y="240"/>
                    <a:pt x="0" y="240"/>
                    <a:pt x="0" y="240"/>
                  </a:cubicBezTo>
                  <a:cubicBezTo>
                    <a:pt x="300" y="240"/>
                    <a:pt x="300" y="240"/>
                    <a:pt x="300" y="240"/>
                  </a:cubicBezTo>
                  <a:lnTo>
                    <a:pt x="300" y="81"/>
                  </a:lnTo>
                  <a:close/>
                </a:path>
              </a:pathLst>
            </a:custGeom>
            <a:solidFill>
              <a:schemeClr val="bg1"/>
            </a:solidFill>
            <a:ln>
              <a:noFill/>
            </a:ln>
          </p:spPr>
          <p:txBody>
            <a:bodyPr vert="horz" wrap="square" lIns="80528" tIns="40265" rIns="80528" bIns="4026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47330"/>
              <a:endParaRPr lang="en-US" sz="1565" dirty="0">
                <a:solidFill>
                  <a:prstClr val="white"/>
                </a:solidFill>
                <a:latin typeface="Segoe UI"/>
              </a:endParaRPr>
            </a:p>
          </p:txBody>
        </p:sp>
      </p:grpSp>
      <p:grpSp>
        <p:nvGrpSpPr>
          <p:cNvPr id="30" name="Group 29"/>
          <p:cNvGrpSpPr/>
          <p:nvPr/>
        </p:nvGrpSpPr>
        <p:grpSpPr>
          <a:xfrm>
            <a:off x="2026990" y="5235251"/>
            <a:ext cx="388409" cy="388409"/>
            <a:chOff x="4719637" y="2971800"/>
            <a:chExt cx="914400" cy="914400"/>
          </a:xfrm>
          <a:solidFill>
            <a:schemeClr val="accent3"/>
          </a:solidFill>
        </p:grpSpPr>
        <p:sp>
          <p:nvSpPr>
            <p:cNvPr id="31" name="Rounded Rectangle 30"/>
            <p:cNvSpPr/>
            <p:nvPr/>
          </p:nvSpPr>
          <p:spPr>
            <a:xfrm>
              <a:off x="4719637" y="2971800"/>
              <a:ext cx="914400" cy="914400"/>
            </a:xfrm>
            <a:prstGeom prst="roundRect">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762" dirty="0">
                <a:ln>
                  <a:solidFill>
                    <a:prstClr val="white"/>
                  </a:solidFill>
                </a:ln>
                <a:solidFill>
                  <a:prstClr val="white"/>
                </a:solidFill>
                <a:latin typeface="Segoe UI"/>
              </a:endParaRPr>
            </a:p>
          </p:txBody>
        </p:sp>
        <p:pic>
          <p:nvPicPr>
            <p:cNvPr id="32" name="Picture 31" descr="\\MAGNUM\Projects\Microsoft\Cloud Power FY12\Design\ICONS_PNG\Gears.png"/>
            <p:cNvPicPr>
              <a:picLocks noChangeAspect="1" noChangeArrowheads="1"/>
            </p:cNvPicPr>
            <p:nvPr/>
          </p:nvPicPr>
          <p:blipFill rotWithShape="1">
            <a:blip r:embed="rId4" cstate="print">
              <a:lum bright="100000"/>
              <a:extLst>
                <a:ext uri="{28A0092B-C50C-407E-A947-70E740481C1C}">
                  <a14:useLocalDpi xmlns:a14="http://schemas.microsoft.com/office/drawing/2010/main"/>
                </a:ext>
              </a:extLst>
            </a:blip>
            <a:srcRect/>
            <a:stretch/>
          </p:blipFill>
          <p:spPr bwMode="auto">
            <a:xfrm rot="16200000" flipH="1">
              <a:off x="4922321" y="3293546"/>
              <a:ext cx="626324" cy="501835"/>
            </a:xfrm>
            <a:prstGeom prst="rect">
              <a:avLst/>
            </a:prstGeom>
            <a:grpFill/>
          </p:spPr>
        </p:pic>
        <p:sp>
          <p:nvSpPr>
            <p:cNvPr id="33" name="Rounded Rectangle 32"/>
            <p:cNvSpPr/>
            <p:nvPr/>
          </p:nvSpPr>
          <p:spPr>
            <a:xfrm>
              <a:off x="4719637" y="2971800"/>
              <a:ext cx="914400" cy="228600"/>
            </a:xfrm>
            <a:prstGeom prst="roundRect">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47330"/>
              <a:endParaRPr lang="en-US" sz="1762" dirty="0">
                <a:ln>
                  <a:solidFill>
                    <a:prstClr val="white"/>
                  </a:solidFill>
                </a:ln>
                <a:solidFill>
                  <a:prstClr val="white"/>
                </a:solidFill>
                <a:latin typeface="Segoe UI"/>
              </a:endParaRPr>
            </a:p>
          </p:txBody>
        </p:sp>
      </p:grpSp>
      <p:sp>
        <p:nvSpPr>
          <p:cNvPr id="71" name="Rectangle 70"/>
          <p:cNvSpPr/>
          <p:nvPr/>
        </p:nvSpPr>
        <p:spPr>
          <a:xfrm>
            <a:off x="3725730" y="3137053"/>
            <a:ext cx="2143565" cy="3288410"/>
          </a:xfrm>
          <a:prstGeom prst="rect">
            <a:avLst/>
          </a:prstGeom>
          <a:solidFill>
            <a:srgbClr val="9B4F96"/>
          </a:solidFill>
        </p:spPr>
        <p:txBody>
          <a:bodyPr vert="horz" lIns="243326" tIns="182494" rIns="121664" bIns="60832" rtlCol="0">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endParaRPr lang="en-US" sz="2129" dirty="0">
              <a:solidFill>
                <a:prstClr val="white"/>
              </a:solidFill>
              <a:latin typeface="Segoe UI"/>
              <a:cs typeface="Segoe Pro Light"/>
            </a:endParaRPr>
          </a:p>
        </p:txBody>
      </p:sp>
      <p:sp>
        <p:nvSpPr>
          <p:cNvPr id="72" name="TextBox 174"/>
          <p:cNvSpPr txBox="1"/>
          <p:nvPr/>
        </p:nvSpPr>
        <p:spPr>
          <a:xfrm>
            <a:off x="3990655" y="2623141"/>
            <a:ext cx="1888986" cy="620834"/>
          </a:xfrm>
          <a:prstGeom prst="rect">
            <a:avLst/>
          </a:prstGeom>
          <a:noFill/>
        </p:spPr>
        <p:txBody>
          <a:bodyPr wrap="square" lIns="178933" tIns="143146" rIns="178933" bIns="14314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lnSpc>
                <a:spcPct val="90000"/>
              </a:lnSpc>
              <a:spcAft>
                <a:spcPts val="587"/>
              </a:spcAft>
            </a:pPr>
            <a:r>
              <a:rPr lang="en-US" sz="2349" dirty="0">
                <a:gradFill>
                  <a:gsLst>
                    <a:gs pos="1250">
                      <a:srgbClr val="002050"/>
                    </a:gs>
                    <a:gs pos="99000">
                      <a:srgbClr val="002050"/>
                    </a:gs>
                  </a:gsLst>
                  <a:lin ang="5400000" scaled="0"/>
                </a:gradFill>
                <a:latin typeface="Segoe UI Light"/>
              </a:rPr>
              <a:t>Capabilities:</a:t>
            </a:r>
          </a:p>
        </p:txBody>
      </p:sp>
      <p:sp>
        <p:nvSpPr>
          <p:cNvPr id="73" name="Rectangle 72"/>
          <p:cNvSpPr/>
          <p:nvPr/>
        </p:nvSpPr>
        <p:spPr>
          <a:xfrm>
            <a:off x="4551028" y="3356297"/>
            <a:ext cx="1152893" cy="34281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16651">
              <a:defRPr/>
            </a:pPr>
            <a:r>
              <a:rPr lang="en-US" sz="1173" dirty="0">
                <a:solidFill>
                  <a:prstClr val="white"/>
                </a:solidFill>
                <a:latin typeface="Segoe UI"/>
              </a:rPr>
              <a:t>Convenience</a:t>
            </a:r>
            <a:r>
              <a:rPr lang="en-US" sz="1597" kern="0" dirty="0">
                <a:solidFill>
                  <a:srgbClr val="FFFFFF"/>
                </a:solidFill>
                <a:latin typeface="Segoe UI"/>
              </a:rPr>
              <a:t> </a:t>
            </a:r>
          </a:p>
        </p:txBody>
      </p:sp>
      <p:sp>
        <p:nvSpPr>
          <p:cNvPr id="74" name="Freeform 73"/>
          <p:cNvSpPr>
            <a:spLocks noEditPoints="1"/>
          </p:cNvSpPr>
          <p:nvPr/>
        </p:nvSpPr>
        <p:spPr bwMode="black">
          <a:xfrm>
            <a:off x="3866655" y="3219585"/>
            <a:ext cx="499683" cy="560521"/>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4626">
              <a:defRPr/>
            </a:pPr>
            <a:endParaRPr lang="en-US" sz="2129" dirty="0">
              <a:solidFill>
                <a:prstClr val="white"/>
              </a:solidFill>
              <a:latin typeface="Segoe UI"/>
            </a:endParaRPr>
          </a:p>
        </p:txBody>
      </p:sp>
      <p:sp>
        <p:nvSpPr>
          <p:cNvPr id="75" name="Rectangle 74"/>
          <p:cNvSpPr/>
          <p:nvPr/>
        </p:nvSpPr>
        <p:spPr>
          <a:xfrm>
            <a:off x="4551028" y="4969503"/>
            <a:ext cx="1021341" cy="27632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16651">
              <a:defRPr/>
            </a:pPr>
            <a:r>
              <a:rPr lang="en-US" sz="1173" dirty="0">
                <a:solidFill>
                  <a:prstClr val="white"/>
                </a:solidFill>
                <a:latin typeface="Segoe UI"/>
              </a:rPr>
              <a:t>Protocols</a:t>
            </a:r>
          </a:p>
        </p:txBody>
      </p:sp>
      <p:grpSp>
        <p:nvGrpSpPr>
          <p:cNvPr id="76" name="Group 75"/>
          <p:cNvGrpSpPr/>
          <p:nvPr/>
        </p:nvGrpSpPr>
        <p:grpSpPr>
          <a:xfrm>
            <a:off x="3804796" y="4891973"/>
            <a:ext cx="586944" cy="350272"/>
            <a:chOff x="2491907" y="3179510"/>
            <a:chExt cx="662981" cy="487766"/>
          </a:xfrm>
        </p:grpSpPr>
        <p:cxnSp>
          <p:nvCxnSpPr>
            <p:cNvPr id="85" name="Straight Arrow Connector 84"/>
            <p:cNvCxnSpPr/>
            <p:nvPr/>
          </p:nvCxnSpPr>
          <p:spPr>
            <a:xfrm>
              <a:off x="2491907" y="3262744"/>
              <a:ext cx="662981" cy="0"/>
            </a:xfrm>
            <a:prstGeom prst="straightConnector1">
              <a:avLst/>
            </a:prstGeom>
            <a:solidFill>
              <a:sysClr val="window" lastClr="FFFFFF"/>
            </a:solidFill>
            <a:ln w="12700" cap="flat" cmpd="sng" algn="ctr">
              <a:solidFill>
                <a:sysClr val="window" lastClr="FFFFFF"/>
              </a:solidFill>
              <a:prstDash val="solid"/>
              <a:tailEnd type="arrow"/>
            </a:ln>
            <a:effectLst/>
          </p:spPr>
        </p:cxnSp>
        <p:cxnSp>
          <p:nvCxnSpPr>
            <p:cNvPr id="86" name="Straight Arrow Connector 85"/>
            <p:cNvCxnSpPr/>
            <p:nvPr/>
          </p:nvCxnSpPr>
          <p:spPr>
            <a:xfrm flipH="1">
              <a:off x="2491907" y="3383071"/>
              <a:ext cx="662981" cy="0"/>
            </a:xfrm>
            <a:prstGeom prst="straightConnector1">
              <a:avLst/>
            </a:prstGeom>
            <a:solidFill>
              <a:sysClr val="window" lastClr="FFFFFF"/>
            </a:solidFill>
            <a:ln w="12700" cap="flat" cmpd="sng" algn="ctr">
              <a:solidFill>
                <a:sysClr val="window" lastClr="FFFFFF"/>
              </a:solidFill>
              <a:prstDash val="solid"/>
              <a:tailEnd type="arrow"/>
            </a:ln>
            <a:effectLst/>
          </p:spPr>
        </p:cxnSp>
        <p:cxnSp>
          <p:nvCxnSpPr>
            <p:cNvPr id="87" name="Straight Arrow Connector 86"/>
            <p:cNvCxnSpPr/>
            <p:nvPr/>
          </p:nvCxnSpPr>
          <p:spPr>
            <a:xfrm>
              <a:off x="2491907" y="3503398"/>
              <a:ext cx="662981" cy="0"/>
            </a:xfrm>
            <a:prstGeom prst="straightConnector1">
              <a:avLst/>
            </a:prstGeom>
            <a:solidFill>
              <a:sysClr val="window" lastClr="FFFFFF"/>
            </a:solidFill>
            <a:ln w="12700" cap="flat" cmpd="sng" algn="ctr">
              <a:solidFill>
                <a:sysClr val="window" lastClr="FFFFFF"/>
              </a:solidFill>
              <a:prstDash val="solid"/>
              <a:tailEnd type="arrow"/>
            </a:ln>
            <a:effectLst/>
          </p:spPr>
        </p:cxnSp>
        <p:cxnSp>
          <p:nvCxnSpPr>
            <p:cNvPr id="88" name="Straight Arrow Connector 87"/>
            <p:cNvCxnSpPr/>
            <p:nvPr/>
          </p:nvCxnSpPr>
          <p:spPr>
            <a:xfrm flipH="1">
              <a:off x="2491907" y="3623725"/>
              <a:ext cx="662981" cy="0"/>
            </a:xfrm>
            <a:prstGeom prst="straightConnector1">
              <a:avLst/>
            </a:prstGeom>
            <a:solidFill>
              <a:sysClr val="window" lastClr="FFFFFF"/>
            </a:solidFill>
            <a:ln w="12700" cap="flat" cmpd="sng" algn="ctr">
              <a:solidFill>
                <a:sysClr val="window" lastClr="FFFFFF"/>
              </a:solidFill>
              <a:prstDash val="solid"/>
              <a:tailEnd type="arrow"/>
            </a:ln>
            <a:effectLst/>
          </p:spPr>
        </p:cxnSp>
        <p:sp>
          <p:nvSpPr>
            <p:cNvPr id="89" name="5-Point Star 88"/>
            <p:cNvSpPr/>
            <p:nvPr/>
          </p:nvSpPr>
          <p:spPr>
            <a:xfrm>
              <a:off x="2885507" y="3179510"/>
              <a:ext cx="138793" cy="138793"/>
            </a:xfrm>
            <a:prstGeom prst="star5">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sp>
          <p:nvSpPr>
            <p:cNvPr id="90" name="Isosceles Triangle 89"/>
            <p:cNvSpPr/>
            <p:nvPr/>
          </p:nvSpPr>
          <p:spPr>
            <a:xfrm>
              <a:off x="2862743" y="3555778"/>
              <a:ext cx="129338" cy="111498"/>
            </a:xfrm>
            <a:prstGeom prst="triangle">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sp>
          <p:nvSpPr>
            <p:cNvPr id="91" name="Hexagon 90"/>
            <p:cNvSpPr/>
            <p:nvPr/>
          </p:nvSpPr>
          <p:spPr>
            <a:xfrm>
              <a:off x="2598352" y="3441578"/>
              <a:ext cx="125116" cy="107858"/>
            </a:xfrm>
            <a:prstGeom prst="hexagon">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sp>
          <p:nvSpPr>
            <p:cNvPr id="92" name="Oval 91"/>
            <p:cNvSpPr/>
            <p:nvPr/>
          </p:nvSpPr>
          <p:spPr>
            <a:xfrm>
              <a:off x="2752183" y="3322419"/>
              <a:ext cx="107858" cy="107858"/>
            </a:xfrm>
            <a:prstGeom prst="ellipse">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grpSp>
      <p:sp>
        <p:nvSpPr>
          <p:cNvPr id="77" name="Rectangle 76"/>
          <p:cNvSpPr/>
          <p:nvPr/>
        </p:nvSpPr>
        <p:spPr>
          <a:xfrm>
            <a:off x="4551029" y="4226540"/>
            <a:ext cx="903315" cy="27632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16651">
              <a:defRPr/>
            </a:pPr>
            <a:r>
              <a:rPr lang="en-US" sz="1173" dirty="0">
                <a:solidFill>
                  <a:prstClr val="white"/>
                </a:solidFill>
                <a:latin typeface="Segoe UI"/>
              </a:rPr>
              <a:t>Sources</a:t>
            </a:r>
          </a:p>
        </p:txBody>
      </p:sp>
      <p:grpSp>
        <p:nvGrpSpPr>
          <p:cNvPr id="78" name="Group 77"/>
          <p:cNvGrpSpPr/>
          <p:nvPr/>
        </p:nvGrpSpPr>
        <p:grpSpPr>
          <a:xfrm>
            <a:off x="3835794" y="4088888"/>
            <a:ext cx="499518" cy="514531"/>
            <a:chOff x="4151208" y="3215795"/>
            <a:chExt cx="466650" cy="468709"/>
          </a:xfrm>
        </p:grpSpPr>
        <p:sp>
          <p:nvSpPr>
            <p:cNvPr id="81" name="Freeform 80"/>
            <p:cNvSpPr>
              <a:spLocks/>
            </p:cNvSpPr>
            <p:nvPr/>
          </p:nvSpPr>
          <p:spPr bwMode="black">
            <a:xfrm rot="2700000">
              <a:off x="4210815" y="3156188"/>
              <a:ext cx="347435" cy="466650"/>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rgbClr val="FFFFFF"/>
            </a:solidFill>
            <a:ln>
              <a:noFill/>
            </a:ln>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4626">
                <a:defRPr/>
              </a:pPr>
              <a:endParaRPr lang="en-US" sz="2396" dirty="0">
                <a:solidFill>
                  <a:srgbClr val="FFFFFF"/>
                </a:solidFill>
                <a:latin typeface="Segoe UI"/>
              </a:endParaRPr>
            </a:p>
          </p:txBody>
        </p:sp>
        <p:sp>
          <p:nvSpPr>
            <p:cNvPr id="82" name="Oval 81"/>
            <p:cNvSpPr/>
            <p:nvPr/>
          </p:nvSpPr>
          <p:spPr>
            <a:xfrm>
              <a:off x="4189412" y="3562946"/>
              <a:ext cx="121558" cy="121558"/>
            </a:xfrm>
            <a:prstGeom prst="ellipse">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sp>
          <p:nvSpPr>
            <p:cNvPr id="83" name="Oval 82"/>
            <p:cNvSpPr/>
            <p:nvPr/>
          </p:nvSpPr>
          <p:spPr>
            <a:xfrm>
              <a:off x="4327982" y="3562946"/>
              <a:ext cx="121558" cy="121558"/>
            </a:xfrm>
            <a:prstGeom prst="ellipse">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sp>
          <p:nvSpPr>
            <p:cNvPr id="84" name="Oval 83"/>
            <p:cNvSpPr/>
            <p:nvPr/>
          </p:nvSpPr>
          <p:spPr>
            <a:xfrm>
              <a:off x="4463732" y="3562946"/>
              <a:ext cx="121558" cy="121558"/>
            </a:xfrm>
            <a:prstGeom prst="ellipse">
              <a:avLst/>
            </a:prstGeom>
            <a:solidFill>
              <a:sysClr val="window" lastClr="FFFFFF"/>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08326">
                <a:defRPr/>
              </a:pPr>
              <a:endParaRPr lang="en-US" sz="2396" kern="0" dirty="0">
                <a:solidFill>
                  <a:prstClr val="white"/>
                </a:solidFill>
                <a:latin typeface="Segoe UI"/>
              </a:endParaRPr>
            </a:p>
          </p:txBody>
        </p:sp>
      </p:grpSp>
      <p:sp>
        <p:nvSpPr>
          <p:cNvPr id="79" name="Rectangle 78"/>
          <p:cNvSpPr/>
          <p:nvPr/>
        </p:nvSpPr>
        <p:spPr>
          <a:xfrm>
            <a:off x="4551028" y="5767996"/>
            <a:ext cx="1152894" cy="27632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216651">
              <a:defRPr/>
            </a:pPr>
            <a:r>
              <a:rPr lang="en-US" sz="1173" dirty="0">
                <a:solidFill>
                  <a:prstClr val="white"/>
                </a:solidFill>
                <a:latin typeface="Segoe UI"/>
              </a:rPr>
              <a:t>Assurance</a:t>
            </a:r>
          </a:p>
        </p:txBody>
      </p:sp>
      <p:pic>
        <p:nvPicPr>
          <p:cNvPr id="80" name="Picture 79" descr="C:\Users\sakuu\Documents\Ballmer MGX 2011\Tile Icons\Promote Ad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3894478" y="5530799"/>
            <a:ext cx="471858" cy="64886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6110950" y="3181335"/>
            <a:ext cx="2333670" cy="3288410"/>
          </a:xfrm>
          <a:prstGeom prst="rect">
            <a:avLst/>
          </a:prstGeom>
          <a:solidFill>
            <a:srgbClr val="46C284"/>
          </a:solidFill>
        </p:spPr>
        <p:txBody>
          <a:bodyPr vert="horz" lIns="243326" tIns="182494" rIns="121664" bIns="60832" rtlCol="0">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endParaRPr lang="en-US" sz="2129" dirty="0">
              <a:solidFill>
                <a:prstClr val="white"/>
              </a:solidFill>
              <a:latin typeface="Segoe UI"/>
              <a:cs typeface="Segoe Pro Light"/>
            </a:endParaRPr>
          </a:p>
        </p:txBody>
      </p:sp>
      <p:sp>
        <p:nvSpPr>
          <p:cNvPr id="94" name="TextBox 174"/>
          <p:cNvSpPr txBox="1"/>
          <p:nvPr/>
        </p:nvSpPr>
        <p:spPr>
          <a:xfrm>
            <a:off x="6404527" y="2667422"/>
            <a:ext cx="1888986" cy="620834"/>
          </a:xfrm>
          <a:prstGeom prst="rect">
            <a:avLst/>
          </a:prstGeom>
          <a:noFill/>
        </p:spPr>
        <p:txBody>
          <a:bodyPr wrap="square" lIns="178933" tIns="143146" rIns="178933" bIns="14314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0948">
              <a:lnSpc>
                <a:spcPct val="90000"/>
              </a:lnSpc>
              <a:spcAft>
                <a:spcPts val="587"/>
              </a:spcAft>
            </a:pPr>
            <a:r>
              <a:rPr lang="en-US" sz="2349" dirty="0">
                <a:gradFill>
                  <a:gsLst>
                    <a:gs pos="1250">
                      <a:srgbClr val="002050"/>
                    </a:gs>
                    <a:gs pos="99000">
                      <a:srgbClr val="002050"/>
                    </a:gs>
                  </a:gsLst>
                  <a:lin ang="5400000" scaled="0"/>
                </a:gradFill>
                <a:latin typeface="Segoe UI Light"/>
              </a:rPr>
              <a:t>Capabilities:</a:t>
            </a:r>
          </a:p>
        </p:txBody>
      </p:sp>
      <p:sp>
        <p:nvSpPr>
          <p:cNvPr id="95" name="Freeform 94"/>
          <p:cNvSpPr>
            <a:spLocks noEditPoints="1"/>
          </p:cNvSpPr>
          <p:nvPr/>
        </p:nvSpPr>
        <p:spPr bwMode="black">
          <a:xfrm>
            <a:off x="6233393" y="3486517"/>
            <a:ext cx="569437" cy="48162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96" name="Rectangle 95"/>
          <p:cNvSpPr/>
          <p:nvPr/>
        </p:nvSpPr>
        <p:spPr>
          <a:xfrm>
            <a:off x="6889484" y="3603772"/>
            <a:ext cx="1758436" cy="34281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Entitlement</a:t>
            </a:r>
            <a:r>
              <a:rPr lang="en-US" sz="1597" kern="0" dirty="0">
                <a:solidFill>
                  <a:srgbClr val="FFFFFF"/>
                </a:solidFill>
                <a:latin typeface="Segoe UI"/>
              </a:rPr>
              <a:t> </a:t>
            </a:r>
            <a:r>
              <a:rPr lang="en-US" sz="1177" kern="0" dirty="0">
                <a:solidFill>
                  <a:srgbClr val="FFFFFF"/>
                </a:solidFill>
                <a:latin typeface="Segoe UI"/>
              </a:rPr>
              <a:t>Type</a:t>
            </a:r>
          </a:p>
        </p:txBody>
      </p:sp>
      <p:grpSp>
        <p:nvGrpSpPr>
          <p:cNvPr id="97" name="Group 96"/>
          <p:cNvGrpSpPr/>
          <p:nvPr/>
        </p:nvGrpSpPr>
        <p:grpSpPr bwMode="black">
          <a:xfrm flipH="1">
            <a:off x="6187068" y="4571896"/>
            <a:ext cx="660605" cy="500156"/>
            <a:chOff x="6673850" y="4338638"/>
            <a:chExt cx="1403351" cy="1082675"/>
          </a:xfrm>
          <a:solidFill>
            <a:srgbClr val="FFFFFF"/>
          </a:solidFill>
        </p:grpSpPr>
        <p:sp>
          <p:nvSpPr>
            <p:cNvPr id="101" name="Freeform 100"/>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2" name="Freeform 101"/>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3" name="Freeform 102"/>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4" name="Oval 103"/>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5" name="Freeform 104"/>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6" name="Freeform 105"/>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7" name="Freeform 106"/>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8" name="Oval 107"/>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09" name="Freeform 108"/>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10" name="Freeform 109"/>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11" name="Freeform 110"/>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grpSp>
      <p:sp>
        <p:nvSpPr>
          <p:cNvPr id="98" name="Rectangle 97"/>
          <p:cNvSpPr/>
          <p:nvPr/>
        </p:nvSpPr>
        <p:spPr>
          <a:xfrm>
            <a:off x="6938962" y="4571887"/>
            <a:ext cx="1195411" cy="34281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7" kern="0" dirty="0">
                <a:solidFill>
                  <a:srgbClr val="FFFFFF"/>
                </a:solidFill>
                <a:latin typeface="Segoe UI"/>
              </a:rPr>
              <a:t>Access</a:t>
            </a:r>
            <a:r>
              <a:rPr lang="en-US" sz="1597" kern="0" dirty="0">
                <a:solidFill>
                  <a:srgbClr val="FFFFFF"/>
                </a:solidFill>
                <a:latin typeface="Segoe UI"/>
              </a:rPr>
              <a:t> </a:t>
            </a:r>
            <a:r>
              <a:rPr lang="en-US" sz="1173" dirty="0">
                <a:solidFill>
                  <a:prstClr val="white"/>
                </a:solidFill>
                <a:latin typeface="Segoe UI"/>
              </a:rPr>
              <a:t>Policies</a:t>
            </a:r>
          </a:p>
        </p:txBody>
      </p:sp>
      <p:sp>
        <p:nvSpPr>
          <p:cNvPr id="99" name="Flowchart: Stored Data 25"/>
          <p:cNvSpPr/>
          <p:nvPr/>
        </p:nvSpPr>
        <p:spPr>
          <a:xfrm rot="16200000">
            <a:off x="6319849" y="5522927"/>
            <a:ext cx="461144" cy="41634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892"/>
              <a:gd name="connsiteY0" fmla="*/ 0 h 10000"/>
              <a:gd name="connsiteX1" fmla="*/ 10000 w 10892"/>
              <a:gd name="connsiteY1" fmla="*/ 0 h 10000"/>
              <a:gd name="connsiteX2" fmla="*/ 10892 w 10892"/>
              <a:gd name="connsiteY2" fmla="*/ 4824 h 10000"/>
              <a:gd name="connsiteX3" fmla="*/ 10000 w 10892"/>
              <a:gd name="connsiteY3" fmla="*/ 10000 h 10000"/>
              <a:gd name="connsiteX4" fmla="*/ 1667 w 10892"/>
              <a:gd name="connsiteY4" fmla="*/ 10000 h 10000"/>
              <a:gd name="connsiteX5" fmla="*/ 0 w 10892"/>
              <a:gd name="connsiteY5" fmla="*/ 5000 h 10000"/>
              <a:gd name="connsiteX6" fmla="*/ 1667 w 10892"/>
              <a:gd name="connsiteY6" fmla="*/ 0 h 10000"/>
              <a:gd name="connsiteX0" fmla="*/ 1980 w 11205"/>
              <a:gd name="connsiteY0" fmla="*/ 0 h 10000"/>
              <a:gd name="connsiteX1" fmla="*/ 10313 w 11205"/>
              <a:gd name="connsiteY1" fmla="*/ 0 h 10000"/>
              <a:gd name="connsiteX2" fmla="*/ 11205 w 11205"/>
              <a:gd name="connsiteY2" fmla="*/ 4824 h 10000"/>
              <a:gd name="connsiteX3" fmla="*/ 10313 w 11205"/>
              <a:gd name="connsiteY3" fmla="*/ 10000 h 10000"/>
              <a:gd name="connsiteX4" fmla="*/ 1980 w 11205"/>
              <a:gd name="connsiteY4" fmla="*/ 10000 h 10000"/>
              <a:gd name="connsiteX5" fmla="*/ 313 w 11205"/>
              <a:gd name="connsiteY5" fmla="*/ 5000 h 10000"/>
              <a:gd name="connsiteX6" fmla="*/ 1980 w 11205"/>
              <a:gd name="connsiteY6" fmla="*/ 0 h 10000"/>
              <a:gd name="connsiteX0" fmla="*/ 1668 w 10893"/>
              <a:gd name="connsiteY0" fmla="*/ 0 h 10000"/>
              <a:gd name="connsiteX1" fmla="*/ 10001 w 10893"/>
              <a:gd name="connsiteY1" fmla="*/ 0 h 10000"/>
              <a:gd name="connsiteX2" fmla="*/ 10893 w 10893"/>
              <a:gd name="connsiteY2" fmla="*/ 4824 h 10000"/>
              <a:gd name="connsiteX3" fmla="*/ 10001 w 10893"/>
              <a:gd name="connsiteY3" fmla="*/ 10000 h 10000"/>
              <a:gd name="connsiteX4" fmla="*/ 1668 w 10893"/>
              <a:gd name="connsiteY4" fmla="*/ 10000 h 10000"/>
              <a:gd name="connsiteX5" fmla="*/ 1 w 10893"/>
              <a:gd name="connsiteY5" fmla="*/ 5000 h 10000"/>
              <a:gd name="connsiteX6" fmla="*/ 1668 w 10893"/>
              <a:gd name="connsiteY6" fmla="*/ 0 h 10000"/>
              <a:gd name="connsiteX0" fmla="*/ 1668 w 10893"/>
              <a:gd name="connsiteY0" fmla="*/ 0 h 10000"/>
              <a:gd name="connsiteX1" fmla="*/ 10001 w 10893"/>
              <a:gd name="connsiteY1" fmla="*/ 0 h 10000"/>
              <a:gd name="connsiteX2" fmla="*/ 10893 w 10893"/>
              <a:gd name="connsiteY2" fmla="*/ 4824 h 10000"/>
              <a:gd name="connsiteX3" fmla="*/ 10001 w 10893"/>
              <a:gd name="connsiteY3" fmla="*/ 10000 h 10000"/>
              <a:gd name="connsiteX4" fmla="*/ 1668 w 10893"/>
              <a:gd name="connsiteY4" fmla="*/ 10000 h 10000"/>
              <a:gd name="connsiteX5" fmla="*/ 1 w 10893"/>
              <a:gd name="connsiteY5" fmla="*/ 5000 h 10000"/>
              <a:gd name="connsiteX6" fmla="*/ 1668 w 10893"/>
              <a:gd name="connsiteY6" fmla="*/ 0 h 10000"/>
              <a:gd name="connsiteX0" fmla="*/ 1668 w 10893"/>
              <a:gd name="connsiteY0" fmla="*/ 0 h 10000"/>
              <a:gd name="connsiteX1" fmla="*/ 10001 w 10893"/>
              <a:gd name="connsiteY1" fmla="*/ 0 h 10000"/>
              <a:gd name="connsiteX2" fmla="*/ 10893 w 10893"/>
              <a:gd name="connsiteY2" fmla="*/ 4824 h 10000"/>
              <a:gd name="connsiteX3" fmla="*/ 10001 w 10893"/>
              <a:gd name="connsiteY3" fmla="*/ 10000 h 10000"/>
              <a:gd name="connsiteX4" fmla="*/ 1668 w 10893"/>
              <a:gd name="connsiteY4" fmla="*/ 10000 h 10000"/>
              <a:gd name="connsiteX5" fmla="*/ 1 w 10893"/>
              <a:gd name="connsiteY5" fmla="*/ 5000 h 10000"/>
              <a:gd name="connsiteX6" fmla="*/ 1668 w 10893"/>
              <a:gd name="connsiteY6" fmla="*/ 0 h 10000"/>
              <a:gd name="connsiteX0" fmla="*/ 1668 w 10895"/>
              <a:gd name="connsiteY0" fmla="*/ 0 h 10000"/>
              <a:gd name="connsiteX1" fmla="*/ 10001 w 10895"/>
              <a:gd name="connsiteY1" fmla="*/ 0 h 10000"/>
              <a:gd name="connsiteX2" fmla="*/ 10893 w 10895"/>
              <a:gd name="connsiteY2" fmla="*/ 4824 h 10000"/>
              <a:gd name="connsiteX3" fmla="*/ 10001 w 10895"/>
              <a:gd name="connsiteY3" fmla="*/ 10000 h 10000"/>
              <a:gd name="connsiteX4" fmla="*/ 1668 w 10895"/>
              <a:gd name="connsiteY4" fmla="*/ 10000 h 10000"/>
              <a:gd name="connsiteX5" fmla="*/ 1 w 10895"/>
              <a:gd name="connsiteY5" fmla="*/ 5000 h 10000"/>
              <a:gd name="connsiteX6" fmla="*/ 1668 w 10895"/>
              <a:gd name="connsiteY6" fmla="*/ 0 h 10000"/>
              <a:gd name="connsiteX0" fmla="*/ 1668 w 10895"/>
              <a:gd name="connsiteY0" fmla="*/ 0 h 10000"/>
              <a:gd name="connsiteX1" fmla="*/ 10001 w 10895"/>
              <a:gd name="connsiteY1" fmla="*/ 0 h 10000"/>
              <a:gd name="connsiteX2" fmla="*/ 10893 w 10895"/>
              <a:gd name="connsiteY2" fmla="*/ 4824 h 10000"/>
              <a:gd name="connsiteX3" fmla="*/ 10001 w 10895"/>
              <a:gd name="connsiteY3" fmla="*/ 10000 h 10000"/>
              <a:gd name="connsiteX4" fmla="*/ 1668 w 10895"/>
              <a:gd name="connsiteY4" fmla="*/ 10000 h 10000"/>
              <a:gd name="connsiteX5" fmla="*/ 1 w 10895"/>
              <a:gd name="connsiteY5" fmla="*/ 5000 h 10000"/>
              <a:gd name="connsiteX6" fmla="*/ 1668 w 10895"/>
              <a:gd name="connsiteY6" fmla="*/ 0 h 10000"/>
              <a:gd name="connsiteX0" fmla="*/ 1668 w 10894"/>
              <a:gd name="connsiteY0" fmla="*/ 0 h 10000"/>
              <a:gd name="connsiteX1" fmla="*/ 10001 w 10894"/>
              <a:gd name="connsiteY1" fmla="*/ 0 h 10000"/>
              <a:gd name="connsiteX2" fmla="*/ 10893 w 10894"/>
              <a:gd name="connsiteY2" fmla="*/ 4824 h 10000"/>
              <a:gd name="connsiteX3" fmla="*/ 10001 w 10894"/>
              <a:gd name="connsiteY3" fmla="*/ 10000 h 10000"/>
              <a:gd name="connsiteX4" fmla="*/ 1668 w 10894"/>
              <a:gd name="connsiteY4" fmla="*/ 10000 h 10000"/>
              <a:gd name="connsiteX5" fmla="*/ 1 w 10894"/>
              <a:gd name="connsiteY5" fmla="*/ 5000 h 10000"/>
              <a:gd name="connsiteX6" fmla="*/ 1668 w 10894"/>
              <a:gd name="connsiteY6" fmla="*/ 0 h 10000"/>
              <a:gd name="connsiteX0" fmla="*/ 1668 w 10894"/>
              <a:gd name="connsiteY0" fmla="*/ 0 h 10000"/>
              <a:gd name="connsiteX1" fmla="*/ 10001 w 10894"/>
              <a:gd name="connsiteY1" fmla="*/ 0 h 10000"/>
              <a:gd name="connsiteX2" fmla="*/ 10893 w 10894"/>
              <a:gd name="connsiteY2" fmla="*/ 4824 h 10000"/>
              <a:gd name="connsiteX3" fmla="*/ 10001 w 10894"/>
              <a:gd name="connsiteY3" fmla="*/ 10000 h 10000"/>
              <a:gd name="connsiteX4" fmla="*/ 1668 w 10894"/>
              <a:gd name="connsiteY4" fmla="*/ 10000 h 10000"/>
              <a:gd name="connsiteX5" fmla="*/ 1 w 10894"/>
              <a:gd name="connsiteY5" fmla="*/ 5000 h 10000"/>
              <a:gd name="connsiteX6" fmla="*/ 1668 w 10894"/>
              <a:gd name="connsiteY6" fmla="*/ 0 h 10000"/>
              <a:gd name="connsiteX0" fmla="*/ 2932 w 10914"/>
              <a:gd name="connsiteY0" fmla="*/ 0 h 10000"/>
              <a:gd name="connsiteX1" fmla="*/ 10021 w 10914"/>
              <a:gd name="connsiteY1" fmla="*/ 0 h 10000"/>
              <a:gd name="connsiteX2" fmla="*/ 10913 w 10914"/>
              <a:gd name="connsiteY2" fmla="*/ 4824 h 10000"/>
              <a:gd name="connsiteX3" fmla="*/ 10021 w 10914"/>
              <a:gd name="connsiteY3" fmla="*/ 10000 h 10000"/>
              <a:gd name="connsiteX4" fmla="*/ 1688 w 10914"/>
              <a:gd name="connsiteY4" fmla="*/ 10000 h 10000"/>
              <a:gd name="connsiteX5" fmla="*/ 21 w 10914"/>
              <a:gd name="connsiteY5" fmla="*/ 5000 h 10000"/>
              <a:gd name="connsiteX6" fmla="*/ 2932 w 10914"/>
              <a:gd name="connsiteY6" fmla="*/ 0 h 10000"/>
              <a:gd name="connsiteX0" fmla="*/ 2912 w 10894"/>
              <a:gd name="connsiteY0" fmla="*/ 0 h 10044"/>
              <a:gd name="connsiteX1" fmla="*/ 10001 w 10894"/>
              <a:gd name="connsiteY1" fmla="*/ 0 h 10044"/>
              <a:gd name="connsiteX2" fmla="*/ 10893 w 10894"/>
              <a:gd name="connsiteY2" fmla="*/ 4824 h 10044"/>
              <a:gd name="connsiteX3" fmla="*/ 10001 w 10894"/>
              <a:gd name="connsiteY3" fmla="*/ 10000 h 10044"/>
              <a:gd name="connsiteX4" fmla="*/ 2987 w 10894"/>
              <a:gd name="connsiteY4" fmla="*/ 10044 h 10044"/>
              <a:gd name="connsiteX5" fmla="*/ 1 w 10894"/>
              <a:gd name="connsiteY5" fmla="*/ 5000 h 10044"/>
              <a:gd name="connsiteX6" fmla="*/ 2912 w 10894"/>
              <a:gd name="connsiteY6" fmla="*/ 0 h 10044"/>
              <a:gd name="connsiteX0" fmla="*/ 2912 w 10894"/>
              <a:gd name="connsiteY0" fmla="*/ 0 h 10044"/>
              <a:gd name="connsiteX1" fmla="*/ 10001 w 10894"/>
              <a:gd name="connsiteY1" fmla="*/ 0 h 10044"/>
              <a:gd name="connsiteX2" fmla="*/ 10893 w 10894"/>
              <a:gd name="connsiteY2" fmla="*/ 4824 h 10044"/>
              <a:gd name="connsiteX3" fmla="*/ 10001 w 10894"/>
              <a:gd name="connsiteY3" fmla="*/ 10000 h 10044"/>
              <a:gd name="connsiteX4" fmla="*/ 2987 w 10894"/>
              <a:gd name="connsiteY4" fmla="*/ 10044 h 10044"/>
              <a:gd name="connsiteX5" fmla="*/ 1 w 10894"/>
              <a:gd name="connsiteY5" fmla="*/ 5000 h 10044"/>
              <a:gd name="connsiteX6" fmla="*/ 2912 w 10894"/>
              <a:gd name="connsiteY6" fmla="*/ 0 h 10044"/>
              <a:gd name="connsiteX0" fmla="*/ 2912 w 10894"/>
              <a:gd name="connsiteY0" fmla="*/ 627 h 10671"/>
              <a:gd name="connsiteX1" fmla="*/ 10001 w 10894"/>
              <a:gd name="connsiteY1" fmla="*/ 627 h 10671"/>
              <a:gd name="connsiteX2" fmla="*/ 10893 w 10894"/>
              <a:gd name="connsiteY2" fmla="*/ 5451 h 10671"/>
              <a:gd name="connsiteX3" fmla="*/ 10001 w 10894"/>
              <a:gd name="connsiteY3" fmla="*/ 10627 h 10671"/>
              <a:gd name="connsiteX4" fmla="*/ 2987 w 10894"/>
              <a:gd name="connsiteY4" fmla="*/ 10671 h 10671"/>
              <a:gd name="connsiteX5" fmla="*/ 1 w 10894"/>
              <a:gd name="connsiteY5" fmla="*/ 5627 h 10671"/>
              <a:gd name="connsiteX6" fmla="*/ 2912 w 10894"/>
              <a:gd name="connsiteY6" fmla="*/ 627 h 10671"/>
              <a:gd name="connsiteX0" fmla="*/ 2912 w 10894"/>
              <a:gd name="connsiteY0" fmla="*/ 627 h 11322"/>
              <a:gd name="connsiteX1" fmla="*/ 10001 w 10894"/>
              <a:gd name="connsiteY1" fmla="*/ 627 h 11322"/>
              <a:gd name="connsiteX2" fmla="*/ 10893 w 10894"/>
              <a:gd name="connsiteY2" fmla="*/ 5451 h 11322"/>
              <a:gd name="connsiteX3" fmla="*/ 10001 w 10894"/>
              <a:gd name="connsiteY3" fmla="*/ 10627 h 11322"/>
              <a:gd name="connsiteX4" fmla="*/ 2987 w 10894"/>
              <a:gd name="connsiteY4" fmla="*/ 10671 h 11322"/>
              <a:gd name="connsiteX5" fmla="*/ 1 w 10894"/>
              <a:gd name="connsiteY5" fmla="*/ 5627 h 11322"/>
              <a:gd name="connsiteX6" fmla="*/ 2912 w 10894"/>
              <a:gd name="connsiteY6" fmla="*/ 627 h 11322"/>
              <a:gd name="connsiteX0" fmla="*/ 2912 w 10894"/>
              <a:gd name="connsiteY0" fmla="*/ 627 h 11204"/>
              <a:gd name="connsiteX1" fmla="*/ 10001 w 10894"/>
              <a:gd name="connsiteY1" fmla="*/ 627 h 11204"/>
              <a:gd name="connsiteX2" fmla="*/ 10893 w 10894"/>
              <a:gd name="connsiteY2" fmla="*/ 5451 h 11204"/>
              <a:gd name="connsiteX3" fmla="*/ 10001 w 10894"/>
              <a:gd name="connsiteY3" fmla="*/ 10627 h 11204"/>
              <a:gd name="connsiteX4" fmla="*/ 2987 w 10894"/>
              <a:gd name="connsiteY4" fmla="*/ 10671 h 11204"/>
              <a:gd name="connsiteX5" fmla="*/ 1 w 10894"/>
              <a:gd name="connsiteY5" fmla="*/ 5627 h 11204"/>
              <a:gd name="connsiteX6" fmla="*/ 2912 w 10894"/>
              <a:gd name="connsiteY6" fmla="*/ 627 h 11204"/>
              <a:gd name="connsiteX0" fmla="*/ 2271 w 10253"/>
              <a:gd name="connsiteY0" fmla="*/ 627 h 11204"/>
              <a:gd name="connsiteX1" fmla="*/ 9360 w 10253"/>
              <a:gd name="connsiteY1" fmla="*/ 627 h 11204"/>
              <a:gd name="connsiteX2" fmla="*/ 10252 w 10253"/>
              <a:gd name="connsiteY2" fmla="*/ 5451 h 11204"/>
              <a:gd name="connsiteX3" fmla="*/ 9360 w 10253"/>
              <a:gd name="connsiteY3" fmla="*/ 10627 h 11204"/>
              <a:gd name="connsiteX4" fmla="*/ 2346 w 10253"/>
              <a:gd name="connsiteY4" fmla="*/ 10671 h 11204"/>
              <a:gd name="connsiteX5" fmla="*/ 1 w 10253"/>
              <a:gd name="connsiteY5" fmla="*/ 5627 h 11204"/>
              <a:gd name="connsiteX6" fmla="*/ 2271 w 10253"/>
              <a:gd name="connsiteY6" fmla="*/ 627 h 11204"/>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 name="connsiteX0" fmla="*/ 2271 w 10253"/>
              <a:gd name="connsiteY0" fmla="*/ 664 h 11109"/>
              <a:gd name="connsiteX1" fmla="*/ 9360 w 10253"/>
              <a:gd name="connsiteY1" fmla="*/ 532 h 11109"/>
              <a:gd name="connsiteX2" fmla="*/ 10252 w 10253"/>
              <a:gd name="connsiteY2" fmla="*/ 5356 h 11109"/>
              <a:gd name="connsiteX3" fmla="*/ 9360 w 10253"/>
              <a:gd name="connsiteY3" fmla="*/ 10532 h 11109"/>
              <a:gd name="connsiteX4" fmla="*/ 2346 w 10253"/>
              <a:gd name="connsiteY4" fmla="*/ 10576 h 11109"/>
              <a:gd name="connsiteX5" fmla="*/ 1 w 10253"/>
              <a:gd name="connsiteY5" fmla="*/ 5532 h 11109"/>
              <a:gd name="connsiteX6" fmla="*/ 2271 w 10253"/>
              <a:gd name="connsiteY6" fmla="*/ 664 h 1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53" h="11109">
                <a:moveTo>
                  <a:pt x="2271" y="664"/>
                </a:moveTo>
                <a:cubicBezTo>
                  <a:pt x="3880" y="-747"/>
                  <a:pt x="6997" y="532"/>
                  <a:pt x="9360" y="532"/>
                </a:cubicBezTo>
                <a:cubicBezTo>
                  <a:pt x="7007" y="4192"/>
                  <a:pt x="10327" y="5020"/>
                  <a:pt x="10252" y="5356"/>
                </a:cubicBezTo>
                <a:cubicBezTo>
                  <a:pt x="10177" y="5692"/>
                  <a:pt x="7045" y="7578"/>
                  <a:pt x="9360" y="10532"/>
                </a:cubicBezTo>
                <a:cubicBezTo>
                  <a:pt x="7022" y="10547"/>
                  <a:pt x="4006" y="11795"/>
                  <a:pt x="2346" y="10576"/>
                </a:cubicBezTo>
                <a:cubicBezTo>
                  <a:pt x="999" y="9297"/>
                  <a:pt x="-24" y="5464"/>
                  <a:pt x="1" y="5532"/>
                </a:cubicBezTo>
                <a:cubicBezTo>
                  <a:pt x="26" y="5600"/>
                  <a:pt x="912" y="2163"/>
                  <a:pt x="2271" y="6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08326"/>
            <a:endParaRPr lang="en-US" sz="2396" dirty="0">
              <a:solidFill>
                <a:prstClr val="white"/>
              </a:solidFill>
              <a:latin typeface="Segoe UI"/>
            </a:endParaRPr>
          </a:p>
        </p:txBody>
      </p:sp>
      <p:sp>
        <p:nvSpPr>
          <p:cNvPr id="100" name="Rectangle 99"/>
          <p:cNvSpPr/>
          <p:nvPr/>
        </p:nvSpPr>
        <p:spPr>
          <a:xfrm>
            <a:off x="6938963" y="5563059"/>
            <a:ext cx="1331329" cy="27632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Enforcement</a:t>
            </a:r>
          </a:p>
        </p:txBody>
      </p:sp>
      <p:sp>
        <p:nvSpPr>
          <p:cNvPr id="112" name="Rectangle 111"/>
          <p:cNvSpPr/>
          <p:nvPr/>
        </p:nvSpPr>
        <p:spPr>
          <a:xfrm>
            <a:off x="8664828" y="3154995"/>
            <a:ext cx="3504102" cy="3288410"/>
          </a:xfrm>
          <a:prstGeom prst="rect">
            <a:avLst/>
          </a:prstGeom>
          <a:solidFill>
            <a:schemeClr val="accent4"/>
          </a:solidFill>
        </p:spPr>
        <p:txBody>
          <a:bodyPr vert="horz" lIns="243326" tIns="182494" rIns="121664" bIns="60832" rtlCol="0">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endParaRPr lang="en-US" sz="2129" dirty="0">
              <a:solidFill>
                <a:prstClr val="white"/>
              </a:solidFill>
              <a:latin typeface="Segoe UI"/>
              <a:cs typeface="Segoe Pro Light"/>
            </a:endParaRPr>
          </a:p>
        </p:txBody>
      </p:sp>
      <p:sp>
        <p:nvSpPr>
          <p:cNvPr id="113" name="TextBox 174"/>
          <p:cNvSpPr txBox="1"/>
          <p:nvPr/>
        </p:nvSpPr>
        <p:spPr>
          <a:xfrm>
            <a:off x="9447739" y="2641084"/>
            <a:ext cx="1888986" cy="620834"/>
          </a:xfrm>
          <a:prstGeom prst="rect">
            <a:avLst/>
          </a:prstGeom>
          <a:noFill/>
        </p:spPr>
        <p:txBody>
          <a:bodyPr wrap="square" lIns="178933" tIns="143146" rIns="178933" bIns="14314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lnSpc>
                <a:spcPct val="90000"/>
              </a:lnSpc>
              <a:spcAft>
                <a:spcPts val="587"/>
              </a:spcAft>
            </a:pPr>
            <a:r>
              <a:rPr lang="en-US" sz="2349" dirty="0">
                <a:gradFill>
                  <a:gsLst>
                    <a:gs pos="1250">
                      <a:srgbClr val="002050"/>
                    </a:gs>
                    <a:gs pos="99000">
                      <a:srgbClr val="002050"/>
                    </a:gs>
                  </a:gsLst>
                  <a:lin ang="5400000" scaled="0"/>
                </a:gradFill>
                <a:latin typeface="Segoe UI Light"/>
              </a:rPr>
              <a:t>Capabilities:</a:t>
            </a:r>
          </a:p>
        </p:txBody>
      </p:sp>
      <p:grpSp>
        <p:nvGrpSpPr>
          <p:cNvPr id="114" name="Group 113"/>
          <p:cNvGrpSpPr/>
          <p:nvPr/>
        </p:nvGrpSpPr>
        <p:grpSpPr>
          <a:xfrm>
            <a:off x="8789294" y="5717045"/>
            <a:ext cx="1715772" cy="521937"/>
            <a:chOff x="2178619" y="5783263"/>
            <a:chExt cx="1753619" cy="533450"/>
          </a:xfrm>
        </p:grpSpPr>
        <p:sp>
          <p:nvSpPr>
            <p:cNvPr id="130" name="Freeform 129"/>
            <p:cNvSpPr>
              <a:spLocks noEditPoints="1"/>
            </p:cNvSpPr>
            <p:nvPr/>
          </p:nvSpPr>
          <p:spPr bwMode="black">
            <a:xfrm>
              <a:off x="2178619" y="5841920"/>
              <a:ext cx="441375" cy="405906"/>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31" name="Rectangle 130"/>
            <p:cNvSpPr/>
            <p:nvPr/>
          </p:nvSpPr>
          <p:spPr>
            <a:xfrm>
              <a:off x="2622424" y="5783263"/>
              <a:ext cx="1309814" cy="53345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Reporting</a:t>
              </a:r>
              <a:r>
                <a:rPr lang="en-US" sz="1369" kern="0" dirty="0">
                  <a:solidFill>
                    <a:srgbClr val="FFFFFF"/>
                  </a:solidFill>
                  <a:latin typeface="Segoe UI"/>
                </a:rPr>
                <a:t> Methodology</a:t>
              </a:r>
            </a:p>
          </p:txBody>
        </p:sp>
      </p:grpSp>
      <p:grpSp>
        <p:nvGrpSpPr>
          <p:cNvPr id="115" name="Group 114"/>
          <p:cNvGrpSpPr/>
          <p:nvPr/>
        </p:nvGrpSpPr>
        <p:grpSpPr>
          <a:xfrm>
            <a:off x="10831124" y="4594461"/>
            <a:ext cx="1050569" cy="358427"/>
            <a:chOff x="5865990" y="1942496"/>
            <a:chExt cx="1073746" cy="366334"/>
          </a:xfrm>
        </p:grpSpPr>
        <p:sp>
          <p:nvSpPr>
            <p:cNvPr id="128" name="Freeform 127"/>
            <p:cNvSpPr>
              <a:spLocks noEditPoints="1"/>
            </p:cNvSpPr>
            <p:nvPr/>
          </p:nvSpPr>
          <p:spPr bwMode="black">
            <a:xfrm>
              <a:off x="5865990" y="1942496"/>
              <a:ext cx="343401" cy="366334"/>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defRPr/>
              </a:pPr>
              <a:endParaRPr lang="en-US" sz="2396" dirty="0">
                <a:solidFill>
                  <a:srgbClr val="FFFFFF"/>
                </a:solidFill>
                <a:latin typeface="Segoe UI"/>
              </a:endParaRPr>
            </a:p>
          </p:txBody>
        </p:sp>
        <p:sp>
          <p:nvSpPr>
            <p:cNvPr id="129" name="Rectangle 128"/>
            <p:cNvSpPr/>
            <p:nvPr/>
          </p:nvSpPr>
          <p:spPr>
            <a:xfrm>
              <a:off x="6205227" y="1979080"/>
              <a:ext cx="734509" cy="28242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Alerting</a:t>
              </a:r>
            </a:p>
          </p:txBody>
        </p:sp>
      </p:grpSp>
      <p:grpSp>
        <p:nvGrpSpPr>
          <p:cNvPr id="116" name="Group 115"/>
          <p:cNvGrpSpPr/>
          <p:nvPr/>
        </p:nvGrpSpPr>
        <p:grpSpPr>
          <a:xfrm>
            <a:off x="10574307" y="5717045"/>
            <a:ext cx="1447706" cy="521937"/>
            <a:chOff x="4624823" y="5783267"/>
            <a:chExt cx="1479644" cy="533450"/>
          </a:xfrm>
        </p:grpSpPr>
        <p:sp>
          <p:nvSpPr>
            <p:cNvPr id="126" name="Freeform 125"/>
            <p:cNvSpPr>
              <a:spLocks/>
            </p:cNvSpPr>
            <p:nvPr/>
          </p:nvSpPr>
          <p:spPr bwMode="black">
            <a:xfrm>
              <a:off x="4624823" y="5833661"/>
              <a:ext cx="529482" cy="422431"/>
            </a:xfrm>
            <a:custGeom>
              <a:avLst/>
              <a:gdLst>
                <a:gd name="T0" fmla="*/ 384 w 450"/>
                <a:gd name="T1" fmla="*/ 111 h 378"/>
                <a:gd name="T2" fmla="*/ 388 w 450"/>
                <a:gd name="T3" fmla="*/ 104 h 378"/>
                <a:gd name="T4" fmla="*/ 381 w 450"/>
                <a:gd name="T5" fmla="*/ 97 h 378"/>
                <a:gd name="T6" fmla="*/ 349 w 450"/>
                <a:gd name="T7" fmla="*/ 97 h 378"/>
                <a:gd name="T8" fmla="*/ 257 w 450"/>
                <a:gd name="T9" fmla="*/ 68 h 378"/>
                <a:gd name="T10" fmla="*/ 231 w 450"/>
                <a:gd name="T11" fmla="*/ 50 h 378"/>
                <a:gd name="T12" fmla="*/ 231 w 450"/>
                <a:gd name="T13" fmla="*/ 33 h 378"/>
                <a:gd name="T14" fmla="*/ 242 w 450"/>
                <a:gd name="T15" fmla="*/ 17 h 378"/>
                <a:gd name="T16" fmla="*/ 224 w 450"/>
                <a:gd name="T17" fmla="*/ 0 h 378"/>
                <a:gd name="T18" fmla="*/ 207 w 450"/>
                <a:gd name="T19" fmla="*/ 17 h 378"/>
                <a:gd name="T20" fmla="*/ 217 w 450"/>
                <a:gd name="T21" fmla="*/ 33 h 378"/>
                <a:gd name="T22" fmla="*/ 217 w 450"/>
                <a:gd name="T23" fmla="*/ 50 h 378"/>
                <a:gd name="T24" fmla="*/ 192 w 450"/>
                <a:gd name="T25" fmla="*/ 68 h 378"/>
                <a:gd name="T26" fmla="*/ 99 w 450"/>
                <a:gd name="T27" fmla="*/ 97 h 378"/>
                <a:gd name="T28" fmla="*/ 69 w 450"/>
                <a:gd name="T29" fmla="*/ 97 h 378"/>
                <a:gd name="T30" fmla="*/ 62 w 450"/>
                <a:gd name="T31" fmla="*/ 104 h 378"/>
                <a:gd name="T32" fmla="*/ 66 w 450"/>
                <a:gd name="T33" fmla="*/ 111 h 378"/>
                <a:gd name="T34" fmla="*/ 6 w 450"/>
                <a:gd name="T35" fmla="*/ 255 h 378"/>
                <a:gd name="T36" fmla="*/ 20 w 450"/>
                <a:gd name="T37" fmla="*/ 255 h 378"/>
                <a:gd name="T38" fmla="*/ 69 w 450"/>
                <a:gd name="T39" fmla="*/ 136 h 378"/>
                <a:gd name="T40" fmla="*/ 125 w 450"/>
                <a:gd name="T41" fmla="*/ 270 h 378"/>
                <a:gd name="T42" fmla="*/ 0 w 450"/>
                <a:gd name="T43" fmla="*/ 270 h 378"/>
                <a:gd name="T44" fmla="*/ 69 w 450"/>
                <a:gd name="T45" fmla="*/ 319 h 378"/>
                <a:gd name="T46" fmla="*/ 139 w 450"/>
                <a:gd name="T47" fmla="*/ 270 h 378"/>
                <a:gd name="T48" fmla="*/ 73 w 450"/>
                <a:gd name="T49" fmla="*/ 112 h 378"/>
                <a:gd name="T50" fmla="*/ 196 w 450"/>
                <a:gd name="T51" fmla="*/ 112 h 378"/>
                <a:gd name="T52" fmla="*/ 213 w 450"/>
                <a:gd name="T53" fmla="*/ 122 h 378"/>
                <a:gd name="T54" fmla="*/ 213 w 450"/>
                <a:gd name="T55" fmla="*/ 328 h 378"/>
                <a:gd name="T56" fmla="*/ 108 w 450"/>
                <a:gd name="T57" fmla="*/ 367 h 378"/>
                <a:gd name="T58" fmla="*/ 108 w 450"/>
                <a:gd name="T59" fmla="*/ 378 h 378"/>
                <a:gd name="T60" fmla="*/ 342 w 450"/>
                <a:gd name="T61" fmla="*/ 378 h 378"/>
                <a:gd name="T62" fmla="*/ 342 w 450"/>
                <a:gd name="T63" fmla="*/ 367 h 378"/>
                <a:gd name="T64" fmla="*/ 236 w 450"/>
                <a:gd name="T65" fmla="*/ 328 h 378"/>
                <a:gd name="T66" fmla="*/ 236 w 450"/>
                <a:gd name="T67" fmla="*/ 122 h 378"/>
                <a:gd name="T68" fmla="*/ 252 w 450"/>
                <a:gd name="T69" fmla="*/ 112 h 378"/>
                <a:gd name="T70" fmla="*/ 377 w 450"/>
                <a:gd name="T71" fmla="*/ 112 h 378"/>
                <a:gd name="T72" fmla="*/ 317 w 450"/>
                <a:gd name="T73" fmla="*/ 255 h 378"/>
                <a:gd name="T74" fmla="*/ 331 w 450"/>
                <a:gd name="T75" fmla="*/ 255 h 378"/>
                <a:gd name="T76" fmla="*/ 380 w 450"/>
                <a:gd name="T77" fmla="*/ 136 h 378"/>
                <a:gd name="T78" fmla="*/ 436 w 450"/>
                <a:gd name="T79" fmla="*/ 270 h 378"/>
                <a:gd name="T80" fmla="*/ 311 w 450"/>
                <a:gd name="T81" fmla="*/ 270 h 378"/>
                <a:gd name="T82" fmla="*/ 380 w 450"/>
                <a:gd name="T83" fmla="*/ 319 h 378"/>
                <a:gd name="T84" fmla="*/ 450 w 450"/>
                <a:gd name="T85" fmla="*/ 270 h 378"/>
                <a:gd name="T86" fmla="*/ 384 w 450"/>
                <a:gd name="T87" fmla="*/ 11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0" h="378">
                  <a:moveTo>
                    <a:pt x="384" y="111"/>
                  </a:moveTo>
                  <a:cubicBezTo>
                    <a:pt x="386" y="110"/>
                    <a:pt x="388" y="107"/>
                    <a:pt x="388" y="104"/>
                  </a:cubicBezTo>
                  <a:cubicBezTo>
                    <a:pt x="388" y="100"/>
                    <a:pt x="385" y="97"/>
                    <a:pt x="381" y="97"/>
                  </a:cubicBezTo>
                  <a:cubicBezTo>
                    <a:pt x="349" y="97"/>
                    <a:pt x="349" y="97"/>
                    <a:pt x="349" y="97"/>
                  </a:cubicBezTo>
                  <a:cubicBezTo>
                    <a:pt x="321" y="89"/>
                    <a:pt x="292" y="74"/>
                    <a:pt x="257" y="68"/>
                  </a:cubicBezTo>
                  <a:cubicBezTo>
                    <a:pt x="251" y="59"/>
                    <a:pt x="242" y="52"/>
                    <a:pt x="231" y="50"/>
                  </a:cubicBezTo>
                  <a:cubicBezTo>
                    <a:pt x="231" y="33"/>
                    <a:pt x="231" y="33"/>
                    <a:pt x="231" y="33"/>
                  </a:cubicBezTo>
                  <a:cubicBezTo>
                    <a:pt x="237" y="31"/>
                    <a:pt x="242" y="24"/>
                    <a:pt x="242" y="17"/>
                  </a:cubicBezTo>
                  <a:cubicBezTo>
                    <a:pt x="242" y="8"/>
                    <a:pt x="234" y="0"/>
                    <a:pt x="224" y="0"/>
                  </a:cubicBezTo>
                  <a:cubicBezTo>
                    <a:pt x="215" y="0"/>
                    <a:pt x="207" y="8"/>
                    <a:pt x="207" y="17"/>
                  </a:cubicBezTo>
                  <a:cubicBezTo>
                    <a:pt x="207" y="24"/>
                    <a:pt x="211" y="31"/>
                    <a:pt x="217" y="33"/>
                  </a:cubicBezTo>
                  <a:cubicBezTo>
                    <a:pt x="217" y="50"/>
                    <a:pt x="217" y="50"/>
                    <a:pt x="217" y="50"/>
                  </a:cubicBezTo>
                  <a:cubicBezTo>
                    <a:pt x="206" y="52"/>
                    <a:pt x="197" y="59"/>
                    <a:pt x="192" y="68"/>
                  </a:cubicBezTo>
                  <a:cubicBezTo>
                    <a:pt x="156" y="74"/>
                    <a:pt x="128" y="89"/>
                    <a:pt x="99" y="97"/>
                  </a:cubicBezTo>
                  <a:cubicBezTo>
                    <a:pt x="69" y="97"/>
                    <a:pt x="69" y="97"/>
                    <a:pt x="69" y="97"/>
                  </a:cubicBezTo>
                  <a:cubicBezTo>
                    <a:pt x="65" y="97"/>
                    <a:pt x="62" y="100"/>
                    <a:pt x="62" y="104"/>
                  </a:cubicBezTo>
                  <a:cubicBezTo>
                    <a:pt x="62" y="107"/>
                    <a:pt x="63" y="110"/>
                    <a:pt x="66" y="111"/>
                  </a:cubicBezTo>
                  <a:cubicBezTo>
                    <a:pt x="6" y="255"/>
                    <a:pt x="6" y="255"/>
                    <a:pt x="6" y="255"/>
                  </a:cubicBezTo>
                  <a:cubicBezTo>
                    <a:pt x="20" y="255"/>
                    <a:pt x="20" y="255"/>
                    <a:pt x="20" y="255"/>
                  </a:cubicBezTo>
                  <a:cubicBezTo>
                    <a:pt x="69" y="136"/>
                    <a:pt x="69" y="136"/>
                    <a:pt x="69" y="136"/>
                  </a:cubicBezTo>
                  <a:cubicBezTo>
                    <a:pt x="125" y="270"/>
                    <a:pt x="125" y="270"/>
                    <a:pt x="125" y="270"/>
                  </a:cubicBezTo>
                  <a:cubicBezTo>
                    <a:pt x="0" y="270"/>
                    <a:pt x="0" y="270"/>
                    <a:pt x="0" y="270"/>
                  </a:cubicBezTo>
                  <a:cubicBezTo>
                    <a:pt x="0" y="297"/>
                    <a:pt x="31" y="319"/>
                    <a:pt x="69" y="319"/>
                  </a:cubicBezTo>
                  <a:cubicBezTo>
                    <a:pt x="108" y="319"/>
                    <a:pt x="139" y="297"/>
                    <a:pt x="139" y="270"/>
                  </a:cubicBezTo>
                  <a:cubicBezTo>
                    <a:pt x="73" y="112"/>
                    <a:pt x="73" y="112"/>
                    <a:pt x="73" y="112"/>
                  </a:cubicBezTo>
                  <a:cubicBezTo>
                    <a:pt x="196" y="112"/>
                    <a:pt x="196" y="112"/>
                    <a:pt x="196" y="112"/>
                  </a:cubicBezTo>
                  <a:cubicBezTo>
                    <a:pt x="201" y="117"/>
                    <a:pt x="206" y="120"/>
                    <a:pt x="213" y="122"/>
                  </a:cubicBezTo>
                  <a:cubicBezTo>
                    <a:pt x="213" y="328"/>
                    <a:pt x="213" y="328"/>
                    <a:pt x="213" y="328"/>
                  </a:cubicBezTo>
                  <a:cubicBezTo>
                    <a:pt x="164" y="331"/>
                    <a:pt x="124" y="351"/>
                    <a:pt x="108" y="367"/>
                  </a:cubicBezTo>
                  <a:cubicBezTo>
                    <a:pt x="108" y="370"/>
                    <a:pt x="108" y="373"/>
                    <a:pt x="108" y="378"/>
                  </a:cubicBezTo>
                  <a:cubicBezTo>
                    <a:pt x="114" y="378"/>
                    <a:pt x="335" y="378"/>
                    <a:pt x="342" y="378"/>
                  </a:cubicBezTo>
                  <a:cubicBezTo>
                    <a:pt x="342" y="373"/>
                    <a:pt x="342" y="370"/>
                    <a:pt x="342" y="367"/>
                  </a:cubicBezTo>
                  <a:cubicBezTo>
                    <a:pt x="326" y="351"/>
                    <a:pt x="285" y="331"/>
                    <a:pt x="236" y="328"/>
                  </a:cubicBezTo>
                  <a:cubicBezTo>
                    <a:pt x="236" y="122"/>
                    <a:pt x="236" y="122"/>
                    <a:pt x="236" y="122"/>
                  </a:cubicBezTo>
                  <a:cubicBezTo>
                    <a:pt x="242" y="120"/>
                    <a:pt x="248" y="117"/>
                    <a:pt x="252" y="112"/>
                  </a:cubicBezTo>
                  <a:cubicBezTo>
                    <a:pt x="377" y="112"/>
                    <a:pt x="377" y="112"/>
                    <a:pt x="377" y="112"/>
                  </a:cubicBezTo>
                  <a:cubicBezTo>
                    <a:pt x="317" y="255"/>
                    <a:pt x="317" y="255"/>
                    <a:pt x="317" y="255"/>
                  </a:cubicBezTo>
                  <a:cubicBezTo>
                    <a:pt x="331" y="255"/>
                    <a:pt x="331" y="255"/>
                    <a:pt x="331" y="255"/>
                  </a:cubicBezTo>
                  <a:cubicBezTo>
                    <a:pt x="380" y="136"/>
                    <a:pt x="380" y="136"/>
                    <a:pt x="380" y="136"/>
                  </a:cubicBezTo>
                  <a:cubicBezTo>
                    <a:pt x="436" y="270"/>
                    <a:pt x="436" y="270"/>
                    <a:pt x="436" y="270"/>
                  </a:cubicBezTo>
                  <a:cubicBezTo>
                    <a:pt x="311" y="270"/>
                    <a:pt x="311" y="270"/>
                    <a:pt x="311" y="270"/>
                  </a:cubicBezTo>
                  <a:cubicBezTo>
                    <a:pt x="311" y="297"/>
                    <a:pt x="342" y="319"/>
                    <a:pt x="380" y="319"/>
                  </a:cubicBezTo>
                  <a:cubicBezTo>
                    <a:pt x="419" y="319"/>
                    <a:pt x="450" y="297"/>
                    <a:pt x="450" y="270"/>
                  </a:cubicBezTo>
                  <a:lnTo>
                    <a:pt x="384" y="111"/>
                  </a:ln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1597" dirty="0">
                <a:solidFill>
                  <a:prstClr val="white"/>
                </a:solidFill>
                <a:latin typeface="Segoe UI"/>
              </a:endParaRPr>
            </a:p>
          </p:txBody>
        </p:sp>
        <p:sp>
          <p:nvSpPr>
            <p:cNvPr id="127" name="Rectangle 126"/>
            <p:cNvSpPr/>
            <p:nvPr/>
          </p:nvSpPr>
          <p:spPr>
            <a:xfrm>
              <a:off x="5137846" y="5783267"/>
              <a:ext cx="966621" cy="53345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Reporting</a:t>
              </a:r>
              <a:r>
                <a:rPr lang="en-US" sz="1369" kern="0" dirty="0">
                  <a:solidFill>
                    <a:srgbClr val="FFFFFF"/>
                  </a:solidFill>
                  <a:latin typeface="Segoe UI"/>
                </a:rPr>
                <a:t> Types</a:t>
              </a:r>
            </a:p>
          </p:txBody>
        </p:sp>
      </p:grpSp>
      <p:grpSp>
        <p:nvGrpSpPr>
          <p:cNvPr id="117" name="Group 116"/>
          <p:cNvGrpSpPr/>
          <p:nvPr/>
        </p:nvGrpSpPr>
        <p:grpSpPr>
          <a:xfrm>
            <a:off x="8789290" y="3312081"/>
            <a:ext cx="1416550" cy="415722"/>
            <a:chOff x="7513637" y="3008131"/>
            <a:chExt cx="1447800" cy="424893"/>
          </a:xfrm>
        </p:grpSpPr>
        <p:sp>
          <p:nvSpPr>
            <p:cNvPr id="124" name="Freeform 123"/>
            <p:cNvSpPr>
              <a:spLocks noEditPoints="1"/>
            </p:cNvSpPr>
            <p:nvPr/>
          </p:nvSpPr>
          <p:spPr bwMode="black">
            <a:xfrm>
              <a:off x="7513637" y="3008131"/>
              <a:ext cx="431786" cy="424893"/>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25" name="Rectangle 124"/>
            <p:cNvSpPr/>
            <p:nvPr/>
          </p:nvSpPr>
          <p:spPr>
            <a:xfrm>
              <a:off x="7945423" y="3066689"/>
              <a:ext cx="1016014" cy="2824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173" dirty="0">
                  <a:solidFill>
                    <a:prstClr val="white"/>
                  </a:solidFill>
                  <a:latin typeface="Segoe UI"/>
                </a:rPr>
                <a:t>Collection</a:t>
              </a:r>
            </a:p>
          </p:txBody>
        </p:sp>
      </p:grpSp>
      <p:grpSp>
        <p:nvGrpSpPr>
          <p:cNvPr id="118" name="Group 117"/>
          <p:cNvGrpSpPr/>
          <p:nvPr/>
        </p:nvGrpSpPr>
        <p:grpSpPr>
          <a:xfrm>
            <a:off x="10193595" y="3123793"/>
            <a:ext cx="1858639" cy="792298"/>
            <a:chOff x="6111346" y="1957391"/>
            <a:chExt cx="1899640" cy="809775"/>
          </a:xfrm>
        </p:grpSpPr>
        <p:sp>
          <p:nvSpPr>
            <p:cNvPr id="122" name="Rectangle 121"/>
            <p:cNvSpPr/>
            <p:nvPr/>
          </p:nvSpPr>
          <p:spPr>
            <a:xfrm>
              <a:off x="6704177" y="2208390"/>
              <a:ext cx="1306809" cy="31381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369" kern="0" dirty="0">
                  <a:solidFill>
                    <a:srgbClr val="FFFFFF"/>
                  </a:solidFill>
                  <a:latin typeface="Segoe UI"/>
                </a:rPr>
                <a:t>Access </a:t>
              </a:r>
              <a:r>
                <a:rPr lang="en-US" sz="1173" dirty="0">
                  <a:solidFill>
                    <a:prstClr val="white"/>
                  </a:solidFill>
                  <a:latin typeface="Segoe UI"/>
                </a:rPr>
                <a:t>logging</a:t>
              </a:r>
            </a:p>
          </p:txBody>
        </p:sp>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1346" y="1957391"/>
              <a:ext cx="867934" cy="809775"/>
            </a:xfrm>
            <a:prstGeom prst="rect">
              <a:avLst/>
            </a:prstGeom>
          </p:spPr>
        </p:pic>
      </p:grpSp>
      <p:grpSp>
        <p:nvGrpSpPr>
          <p:cNvPr id="119" name="Group 118"/>
          <p:cNvGrpSpPr/>
          <p:nvPr/>
        </p:nvGrpSpPr>
        <p:grpSpPr>
          <a:xfrm>
            <a:off x="8731711" y="4520497"/>
            <a:ext cx="1891414" cy="506357"/>
            <a:chOff x="5381343" y="2048876"/>
            <a:chExt cx="1933140" cy="517527"/>
          </a:xfrm>
        </p:grpSpPr>
        <p:sp>
          <p:nvSpPr>
            <p:cNvPr id="120" name="Rectangle 119"/>
            <p:cNvSpPr/>
            <p:nvPr/>
          </p:nvSpPr>
          <p:spPr>
            <a:xfrm>
              <a:off x="5929187" y="2153751"/>
              <a:ext cx="1385296" cy="31381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08326"/>
              <a:r>
                <a:rPr lang="en-US" sz="1369" kern="0" dirty="0">
                  <a:solidFill>
                    <a:srgbClr val="FFFFFF"/>
                  </a:solidFill>
                  <a:latin typeface="Segoe UI"/>
                </a:rPr>
                <a:t>Change </a:t>
              </a:r>
              <a:r>
                <a:rPr lang="en-US" sz="1173" dirty="0">
                  <a:solidFill>
                    <a:prstClr val="white"/>
                  </a:solidFill>
                  <a:latin typeface="Segoe UI"/>
                </a:rPr>
                <a:t>logging</a:t>
              </a:r>
            </a:p>
          </p:txBody>
        </p:sp>
        <p:sp>
          <p:nvSpPr>
            <p:cNvPr id="121" name="Freeform 120"/>
            <p:cNvSpPr>
              <a:spLocks noEditPoints="1"/>
            </p:cNvSpPr>
            <p:nvPr/>
          </p:nvSpPr>
          <p:spPr bwMode="black">
            <a:xfrm>
              <a:off x="5381343" y="2048876"/>
              <a:ext cx="517068" cy="517527"/>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109509" tIns="54755" rIns="109509" bIns="5475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grpSp>
      <p:sp>
        <p:nvSpPr>
          <p:cNvPr id="132" name="Rectangle 131"/>
          <p:cNvSpPr/>
          <p:nvPr/>
        </p:nvSpPr>
        <p:spPr>
          <a:xfrm>
            <a:off x="2434778" y="5151014"/>
            <a:ext cx="1083321" cy="644677"/>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47330"/>
            <a:r>
              <a:rPr lang="en-US" sz="1173" dirty="0">
                <a:solidFill>
                  <a:prstClr val="white"/>
                </a:solidFill>
                <a:latin typeface="Segoe UI"/>
              </a:rPr>
              <a:t>Application Entitlement Management </a:t>
            </a:r>
          </a:p>
        </p:txBody>
      </p:sp>
      <p:sp>
        <p:nvSpPr>
          <p:cNvPr id="133" name="TextBox 28"/>
          <p:cNvSpPr txBox="1"/>
          <p:nvPr/>
        </p:nvSpPr>
        <p:spPr>
          <a:xfrm>
            <a:off x="-24835" y="-34117"/>
            <a:ext cx="7719614" cy="951759"/>
          </a:xfrm>
          <a:prstGeom prst="rect">
            <a:avLst/>
          </a:prstGeom>
          <a:noFill/>
        </p:spPr>
        <p:txBody>
          <a:bodyPr wrap="square" lIns="178933" tIns="143146" rIns="178933" bIns="14314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spcAft>
                <a:spcPts val="587"/>
              </a:spcAft>
            </a:pPr>
            <a:r>
              <a:rPr lang="en-US" sz="4306" spc="-74" dirty="0">
                <a:ln w="3175">
                  <a:noFill/>
                </a:ln>
                <a:latin typeface="+mj-lt"/>
                <a:cs typeface="Segoe UI" pitchFamily="34" charset="0"/>
              </a:rPr>
              <a:t>Microsoft Identity Approach</a:t>
            </a:r>
          </a:p>
        </p:txBody>
      </p:sp>
      <p:sp>
        <p:nvSpPr>
          <p:cNvPr id="134" name="Rectangle 133"/>
          <p:cNvSpPr/>
          <p:nvPr/>
        </p:nvSpPr>
        <p:spPr>
          <a:xfrm>
            <a:off x="2393536" y="3318478"/>
            <a:ext cx="1141082" cy="460501"/>
          </a:xfrm>
          <a:prstGeom prst="rect">
            <a:avLst/>
          </a:prstGeom>
          <a:solidFill>
            <a:schemeClr val="accent3"/>
          </a:solid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r>
              <a:rPr lang="en-US" sz="1173" kern="0" dirty="0">
                <a:solidFill>
                  <a:srgbClr val="FFFFFF"/>
                </a:solidFill>
                <a:latin typeface="Segoe UI"/>
              </a:rPr>
              <a:t>Identity Integration</a:t>
            </a:r>
          </a:p>
        </p:txBody>
      </p:sp>
      <p:grpSp>
        <p:nvGrpSpPr>
          <p:cNvPr id="135" name="Group 134"/>
          <p:cNvGrpSpPr/>
          <p:nvPr/>
        </p:nvGrpSpPr>
        <p:grpSpPr bwMode="black">
          <a:xfrm flipH="1">
            <a:off x="1950481" y="3348226"/>
            <a:ext cx="478212" cy="375336"/>
            <a:chOff x="6673850" y="4338638"/>
            <a:chExt cx="1403351" cy="1082675"/>
          </a:xfrm>
          <a:solidFill>
            <a:srgbClr val="FFFFFF"/>
          </a:solidFill>
        </p:grpSpPr>
        <p:sp>
          <p:nvSpPr>
            <p:cNvPr id="136" name="Freeform 135"/>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37" name="Freeform 136"/>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38" name="Freeform 137"/>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39" name="Oval 138"/>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0" name="Freeform 139"/>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1" name="Freeform 140"/>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2" name="Freeform 141"/>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3" name="Oval 142"/>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4" name="Freeform 143"/>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5" name="Freeform 144"/>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sp>
          <p:nvSpPr>
            <p:cNvPr id="146" name="Freeform 145"/>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664" tIns="60832" rIns="121664" bIns="6083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948"/>
              <a:endParaRPr lang="en-US" sz="2129" dirty="0">
                <a:solidFill>
                  <a:prstClr val="white"/>
                </a:solidFill>
                <a:latin typeface="Segoe UI"/>
              </a:endParaRPr>
            </a:p>
          </p:txBody>
        </p:sp>
      </p:grpSp>
      <p:sp>
        <p:nvSpPr>
          <p:cNvPr id="2" name="Rectangle 1"/>
          <p:cNvSpPr/>
          <p:nvPr/>
        </p:nvSpPr>
        <p:spPr>
          <a:xfrm>
            <a:off x="113997" y="6462283"/>
            <a:ext cx="6084111" cy="361458"/>
          </a:xfrm>
          <a:prstGeom prst="rect">
            <a:avLst/>
          </a:prstGeom>
        </p:spPr>
        <p:txBody>
          <a:bodyPr>
            <a:spAutoFit/>
          </a:bodyPr>
          <a:lstStyle/>
          <a:p>
            <a:r>
              <a:rPr lang="en-US" sz="1762" dirty="0"/>
              <a:t>Based upon </a:t>
            </a:r>
            <a:r>
              <a:rPr lang="en-US" sz="1762" dirty="0">
                <a:hlinkClick r:id="rId7"/>
              </a:rPr>
              <a:t>aka.ms/identity/4pillars</a:t>
            </a:r>
            <a:r>
              <a:rPr lang="en-US" sz="1762" dirty="0"/>
              <a:t> </a:t>
            </a:r>
          </a:p>
        </p:txBody>
      </p:sp>
    </p:spTree>
    <p:extLst>
      <p:ext uri="{BB962C8B-B14F-4D97-AF65-F5344CB8AC3E}">
        <p14:creationId xmlns:p14="http://schemas.microsoft.com/office/powerpoint/2010/main" val="335583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6" name="Rechte verbindingslijn 195"/>
          <p:cNvCxnSpPr/>
          <p:nvPr/>
        </p:nvCxnSpPr>
        <p:spPr>
          <a:xfrm>
            <a:off x="358289" y="5713670"/>
            <a:ext cx="11542672" cy="0"/>
          </a:xfrm>
          <a:prstGeom prst="line">
            <a:avLst/>
          </a:prstGeom>
          <a:ln w="1270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Rechte verbindingslijn met pijl 144"/>
          <p:cNvCxnSpPr>
            <a:stCxn id="122" idx="1"/>
          </p:cNvCxnSpPr>
          <p:nvPr/>
        </p:nvCxnSpPr>
        <p:spPr>
          <a:xfrm rot="10800000" flipV="1">
            <a:off x="4569530" y="2130804"/>
            <a:ext cx="436015" cy="1915641"/>
          </a:xfrm>
          <a:prstGeom prst="bentConnector2">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sz="4255" dirty="0"/>
              <a:t>An Enterprise </a:t>
            </a:r>
            <a:r>
              <a:rPr lang="nl-NL" sz="4255" dirty="0" err="1"/>
              <a:t>cloud</a:t>
            </a:r>
            <a:r>
              <a:rPr lang="nl-NL" sz="4255" dirty="0"/>
              <a:t> </a:t>
            </a:r>
            <a:r>
              <a:rPr lang="nl-NL" sz="4255" dirty="0" err="1"/>
              <a:t>governance</a:t>
            </a:r>
            <a:r>
              <a:rPr lang="nl-NL" sz="4255" dirty="0"/>
              <a:t> </a:t>
            </a:r>
            <a:r>
              <a:rPr lang="nl-NL" sz="4255" dirty="0" err="1"/>
              <a:t>structure</a:t>
            </a:r>
            <a:endParaRPr lang="nl-NL" sz="4255" dirty="0"/>
          </a:p>
        </p:txBody>
      </p:sp>
      <p:sp>
        <p:nvSpPr>
          <p:cNvPr id="4" name="Rechthoek 3"/>
          <p:cNvSpPr/>
          <p:nvPr/>
        </p:nvSpPr>
        <p:spPr bwMode="auto">
          <a:xfrm>
            <a:off x="358290" y="1190340"/>
            <a:ext cx="223695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761" dirty="0">
                <a:gradFill>
                  <a:gsLst>
                    <a:gs pos="0">
                      <a:srgbClr val="FFFFFF"/>
                    </a:gs>
                    <a:gs pos="100000">
                      <a:srgbClr val="FFFFFF"/>
                    </a:gs>
                  </a:gsLst>
                  <a:lin ang="5400000" scaled="0"/>
                </a:gradFill>
                <a:latin typeface="+mj-lt"/>
                <a:ea typeface="Segoe UI" pitchFamily="34" charset="0"/>
                <a:cs typeface="Segoe UI" pitchFamily="34" charset="0"/>
              </a:rPr>
              <a:t>Enterprise Portal</a:t>
            </a:r>
            <a:endParaRPr lang="en-US" sz="17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4" name="Rechthoek 103"/>
          <p:cNvSpPr/>
          <p:nvPr/>
        </p:nvSpPr>
        <p:spPr bwMode="auto">
          <a:xfrm>
            <a:off x="2681918" y="1190340"/>
            <a:ext cx="223695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761" dirty="0">
                <a:gradFill>
                  <a:gsLst>
                    <a:gs pos="0">
                      <a:srgbClr val="FFFFFF"/>
                    </a:gs>
                    <a:gs pos="100000">
                      <a:srgbClr val="FFFFFF"/>
                    </a:gs>
                  </a:gsLst>
                  <a:lin ang="5400000" scaled="0"/>
                </a:gradFill>
                <a:latin typeface="+mj-lt"/>
                <a:ea typeface="Segoe UI" pitchFamily="34" charset="0"/>
                <a:cs typeface="Segoe UI" pitchFamily="34" charset="0"/>
              </a:rPr>
              <a:t>Account Portal</a:t>
            </a:r>
            <a:endParaRPr lang="en-US" sz="17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Rechthoek 115"/>
          <p:cNvSpPr/>
          <p:nvPr/>
        </p:nvSpPr>
        <p:spPr bwMode="auto">
          <a:xfrm>
            <a:off x="5005545" y="1190340"/>
            <a:ext cx="130974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684" tIns="143167" rIns="105684"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Management Portal</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0" name="Rechthoek 119"/>
          <p:cNvSpPr/>
          <p:nvPr/>
        </p:nvSpPr>
        <p:spPr bwMode="auto">
          <a:xfrm>
            <a:off x="6401963" y="1190340"/>
            <a:ext cx="130974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Rest </a:t>
            </a:r>
            <a:r>
              <a:rPr lang="nl-NL" sz="1370" dirty="0" err="1">
                <a:gradFill>
                  <a:gsLst>
                    <a:gs pos="0">
                      <a:srgbClr val="FFFFFF"/>
                    </a:gs>
                    <a:gs pos="100000">
                      <a:srgbClr val="FFFFFF"/>
                    </a:gs>
                  </a:gsLst>
                  <a:lin ang="5400000" scaled="0"/>
                </a:gradFill>
                <a:latin typeface="+mj-lt"/>
                <a:ea typeface="Segoe UI" pitchFamily="34" charset="0"/>
                <a:cs typeface="Segoe UI" pitchFamily="34" charset="0"/>
              </a:rPr>
              <a:t>APIs</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1" name="Rechthoek 120"/>
          <p:cNvSpPr/>
          <p:nvPr/>
        </p:nvSpPr>
        <p:spPr bwMode="auto">
          <a:xfrm>
            <a:off x="7798380" y="1190340"/>
            <a:ext cx="130974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CLI / </a:t>
            </a:r>
            <a:r>
              <a:rPr lang="nl-NL" sz="1370" dirty="0" err="1">
                <a:gradFill>
                  <a:gsLst>
                    <a:gs pos="0">
                      <a:srgbClr val="FFFFFF"/>
                    </a:gs>
                    <a:gs pos="100000">
                      <a:srgbClr val="FFFFFF"/>
                    </a:gs>
                  </a:gsLst>
                  <a:lin ang="5400000" scaled="0"/>
                </a:gradFill>
                <a:latin typeface="+mj-lt"/>
                <a:ea typeface="Segoe UI" pitchFamily="34" charset="0"/>
                <a:cs typeface="Segoe UI" pitchFamily="34" charset="0"/>
              </a:rPr>
              <a:t>Custom</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2" name="Rechthoek 121"/>
          <p:cNvSpPr/>
          <p:nvPr/>
        </p:nvSpPr>
        <p:spPr bwMode="auto">
          <a:xfrm>
            <a:off x="5005545" y="1907873"/>
            <a:ext cx="6895416"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Azure</a:t>
            </a:r>
            <a:r>
              <a:rPr lang="nl-NL" sz="1761" dirty="0">
                <a:gradFill>
                  <a:gsLst>
                    <a:gs pos="0">
                      <a:srgbClr val="FFFFFF"/>
                    </a:gs>
                    <a:gs pos="100000">
                      <a:srgbClr val="FFFFFF"/>
                    </a:gs>
                  </a:gsLst>
                  <a:lin ang="5400000" scaled="0"/>
                </a:gradFill>
                <a:latin typeface="+mj-lt"/>
                <a:ea typeface="Segoe UI" pitchFamily="34" charset="0"/>
                <a:cs typeface="Segoe UI" pitchFamily="34" charset="0"/>
              </a:rPr>
              <a:t> Resource Manager </a:t>
            </a:r>
            <a:r>
              <a:rPr lang="nl-NL" sz="1370" dirty="0">
                <a:gradFill>
                  <a:gsLst>
                    <a:gs pos="0">
                      <a:srgbClr val="FFFFFF"/>
                    </a:gs>
                    <a:gs pos="100000">
                      <a:srgbClr val="FFFFFF"/>
                    </a:gs>
                  </a:gsLst>
                  <a:lin ang="5400000" scaled="0"/>
                </a:gradFill>
                <a:latin typeface="+mj-lt"/>
                <a:ea typeface="Segoe UI" pitchFamily="34" charset="0"/>
                <a:cs typeface="Segoe UI" pitchFamily="34" charset="0"/>
              </a:rPr>
              <a:t>(ARM)</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4" name="Rechthoek 123"/>
          <p:cNvSpPr/>
          <p:nvPr/>
        </p:nvSpPr>
        <p:spPr bwMode="auto">
          <a:xfrm>
            <a:off x="358289" y="1907873"/>
            <a:ext cx="2236952"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761" dirty="0">
                <a:gradFill>
                  <a:gsLst>
                    <a:gs pos="0">
                      <a:srgbClr val="FFFFFF"/>
                    </a:gs>
                    <a:gs pos="100000">
                      <a:srgbClr val="FFFFFF"/>
                    </a:gs>
                  </a:gsLst>
                  <a:lin ang="5400000" scaled="0"/>
                </a:gradFill>
                <a:latin typeface="+mj-lt"/>
                <a:ea typeface="Segoe UI" pitchFamily="34" charset="0"/>
                <a:cs typeface="Segoe UI" pitchFamily="34" charset="0"/>
              </a:rPr>
              <a:t>Enterprise</a:t>
            </a:r>
            <a:r>
              <a:rPr lang="nl-NL" sz="1370" dirty="0">
                <a:gradFill>
                  <a:gsLst>
                    <a:gs pos="0">
                      <a:srgbClr val="FFFFFF"/>
                    </a:gs>
                    <a:gs pos="100000">
                      <a:srgbClr val="FFFFFF"/>
                    </a:gs>
                  </a:gsLst>
                  <a:lin ang="5400000" scaled="0"/>
                </a:gradFill>
                <a:latin typeface="+mj-lt"/>
                <a:ea typeface="Segoe UI" pitchFamily="34" charset="0"/>
                <a:cs typeface="Segoe UI" pitchFamily="34" charset="0"/>
              </a:rPr>
              <a:t> (</a:t>
            </a:r>
            <a:r>
              <a:rPr lang="nl-NL" sz="1370" dirty="0" err="1">
                <a:gradFill>
                  <a:gsLst>
                    <a:gs pos="0">
                      <a:srgbClr val="FFFFFF"/>
                    </a:gs>
                    <a:gs pos="100000">
                      <a:srgbClr val="FFFFFF"/>
                    </a:gs>
                  </a:gsLst>
                  <a:lin ang="5400000" scaled="0"/>
                </a:gradFill>
                <a:latin typeface="+mj-lt"/>
                <a:ea typeface="Segoe UI" pitchFamily="34" charset="0"/>
                <a:cs typeface="Segoe UI" pitchFamily="34" charset="0"/>
              </a:rPr>
              <a:t>Enrollment</a:t>
            </a:r>
            <a:r>
              <a:rPr lang="nl-NL" sz="1370" dirty="0">
                <a:gradFill>
                  <a:gsLst>
                    <a:gs pos="0">
                      <a:srgbClr val="FFFFFF"/>
                    </a:gs>
                    <a:gs pos="100000">
                      <a:srgbClr val="FFFFFF"/>
                    </a:gs>
                  </a:gsLst>
                  <a:lin ang="5400000" scaled="0"/>
                </a:gradFill>
                <a:latin typeface="+mj-lt"/>
                <a:ea typeface="Segoe UI" pitchFamily="34" charset="0"/>
                <a:cs typeface="Segoe UI" pitchFamily="34" charset="0"/>
              </a:rPr>
              <a:t>)</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5" name="Rechthoek 124"/>
          <p:cNvSpPr/>
          <p:nvPr/>
        </p:nvSpPr>
        <p:spPr bwMode="auto">
          <a:xfrm>
            <a:off x="307217" y="2622169"/>
            <a:ext cx="1303766"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err="1">
                <a:gradFill>
                  <a:gsLst>
                    <a:gs pos="0">
                      <a:srgbClr val="FFFFFF"/>
                    </a:gs>
                    <a:gs pos="100000">
                      <a:srgbClr val="FFFFFF"/>
                    </a:gs>
                  </a:gsLst>
                  <a:lin ang="5400000" scaled="0"/>
                </a:gradFill>
                <a:latin typeface="+mj-lt"/>
                <a:ea typeface="Segoe UI" pitchFamily="34" charset="0"/>
                <a:cs typeface="Segoe UI" pitchFamily="34" charset="0"/>
              </a:rPr>
              <a:t>Department</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3" name="Rechte verbindingslijn met pijl 12"/>
          <p:cNvCxnSpPr>
            <a:stCxn id="4" idx="2"/>
            <a:endCxn id="124" idx="0"/>
          </p:cNvCxnSpPr>
          <p:nvPr/>
        </p:nvCxnSpPr>
        <p:spPr>
          <a:xfrm flipH="1">
            <a:off x="1476765" y="1636202"/>
            <a:ext cx="1" cy="271671"/>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Rechte verbindingslijn met pijl 125"/>
          <p:cNvCxnSpPr/>
          <p:nvPr/>
        </p:nvCxnSpPr>
        <p:spPr>
          <a:xfrm flipH="1">
            <a:off x="6129624" y="1627342"/>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Rechte verbindingslijn met pijl 126"/>
          <p:cNvCxnSpPr>
            <a:stCxn id="121" idx="1"/>
            <a:endCxn id="120" idx="3"/>
          </p:cNvCxnSpPr>
          <p:nvPr/>
        </p:nvCxnSpPr>
        <p:spPr>
          <a:xfrm flipH="1">
            <a:off x="7711705" y="1413271"/>
            <a:ext cx="8667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Rechte verbindingslijn met pijl 127"/>
          <p:cNvCxnSpPr/>
          <p:nvPr/>
        </p:nvCxnSpPr>
        <p:spPr>
          <a:xfrm flipH="1">
            <a:off x="11246088" y="1627342"/>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3" name="Rechthoek 132"/>
          <p:cNvSpPr/>
          <p:nvPr/>
        </p:nvSpPr>
        <p:spPr bwMode="auto">
          <a:xfrm>
            <a:off x="1700461" y="2622169"/>
            <a:ext cx="1341808"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err="1">
                <a:gradFill>
                  <a:gsLst>
                    <a:gs pos="0">
                      <a:srgbClr val="FFFFFF"/>
                    </a:gs>
                    <a:gs pos="100000">
                      <a:srgbClr val="FFFFFF"/>
                    </a:gs>
                  </a:gsLst>
                  <a:lin ang="5400000" scaled="0"/>
                </a:gradFill>
                <a:latin typeface="+mj-lt"/>
                <a:ea typeface="Segoe UI" pitchFamily="34" charset="0"/>
                <a:cs typeface="Segoe UI" pitchFamily="34" charset="0"/>
              </a:rPr>
              <a:t>Department</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6" name="Rechthoek 135"/>
          <p:cNvSpPr/>
          <p:nvPr/>
        </p:nvSpPr>
        <p:spPr bwMode="auto">
          <a:xfrm>
            <a:off x="1253071" y="3336465"/>
            <a:ext cx="1252694"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Account </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7" name="Rechthoek 136"/>
          <p:cNvSpPr/>
          <p:nvPr/>
        </p:nvSpPr>
        <p:spPr bwMode="auto">
          <a:xfrm>
            <a:off x="2595241" y="3336465"/>
            <a:ext cx="1252694"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Account</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40" name="Rechte verbindingslijn met pijl 139"/>
          <p:cNvCxnSpPr/>
          <p:nvPr/>
        </p:nvCxnSpPr>
        <p:spPr>
          <a:xfrm flipH="1">
            <a:off x="3467654" y="1641594"/>
            <a:ext cx="5416" cy="1690557"/>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Linkeraccolade 23"/>
          <p:cNvSpPr/>
          <p:nvPr/>
        </p:nvSpPr>
        <p:spPr>
          <a:xfrm rot="5400000">
            <a:off x="1497496" y="1863134"/>
            <a:ext cx="265380" cy="125269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141" name="Linkeraccolade 140"/>
          <p:cNvSpPr/>
          <p:nvPr/>
        </p:nvSpPr>
        <p:spPr>
          <a:xfrm rot="5400000">
            <a:off x="2406628" y="2575272"/>
            <a:ext cx="265380" cy="125269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142" name="Linkeraccolade 141"/>
          <p:cNvSpPr/>
          <p:nvPr/>
        </p:nvSpPr>
        <p:spPr>
          <a:xfrm rot="5400000">
            <a:off x="3418666" y="3291725"/>
            <a:ext cx="265380" cy="125269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sp>
        <p:nvSpPr>
          <p:cNvPr id="143" name="Rechthoek 142"/>
          <p:cNvSpPr/>
          <p:nvPr/>
        </p:nvSpPr>
        <p:spPr bwMode="auto">
          <a:xfrm>
            <a:off x="2182945" y="4046445"/>
            <a:ext cx="1326282"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Subscription</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hthoek 143"/>
          <p:cNvSpPr/>
          <p:nvPr/>
        </p:nvSpPr>
        <p:spPr bwMode="auto">
          <a:xfrm>
            <a:off x="3598703" y="4046445"/>
            <a:ext cx="1348904" cy="44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Subscription</a:t>
            </a:r>
            <a:endParaRPr lang="en-US" sz="1076"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6" name="Rechthoek 145"/>
          <p:cNvSpPr/>
          <p:nvPr/>
        </p:nvSpPr>
        <p:spPr bwMode="auto">
          <a:xfrm>
            <a:off x="272921" y="4716765"/>
            <a:ext cx="7749386" cy="85970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8876" tIns="143167" rIns="178958" bIns="143167" numCol="1" spcCol="0" rtlCol="0" fromWordArt="0" anchor="ctr" anchorCtr="0" forceAA="0" compatLnSpc="1">
            <a:prstTxWarp prst="textNoShape">
              <a:avLst/>
            </a:prstTxWarp>
            <a:noAutofit/>
          </a:bodyPr>
          <a:lstStyle/>
          <a:p>
            <a:pPr defTabSz="912517" fontAlgn="base">
              <a:lnSpc>
                <a:spcPct val="90000"/>
              </a:lnSpc>
              <a:spcBef>
                <a:spcPct val="0"/>
              </a:spcBef>
              <a:spcAft>
                <a:spcPct val="0"/>
              </a:spcAft>
            </a:pP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Azure</a:t>
            </a:r>
            <a:r>
              <a:rPr lang="nl-NL" sz="1761" dirty="0">
                <a:gradFill>
                  <a:gsLst>
                    <a:gs pos="0">
                      <a:srgbClr val="FFFFFF"/>
                    </a:gs>
                    <a:gs pos="100000">
                      <a:srgbClr val="FFFFFF"/>
                    </a:gs>
                  </a:gsLst>
                  <a:lin ang="5400000" scaled="0"/>
                </a:gradFill>
                <a:latin typeface="+mj-lt"/>
                <a:ea typeface="Segoe UI" pitchFamily="34" charset="0"/>
                <a:cs typeface="Segoe UI" pitchFamily="34" charset="0"/>
              </a:rPr>
              <a:t> Active Directory</a:t>
            </a:r>
          </a:p>
          <a:p>
            <a:pPr defTabSz="912517" fontAlgn="base">
              <a:lnSpc>
                <a:spcPct val="90000"/>
              </a:lnSpc>
              <a:spcBef>
                <a:spcPct val="0"/>
              </a:spcBef>
              <a:spcAft>
                <a:spcPct val="0"/>
              </a:spcAft>
            </a:pPr>
            <a:r>
              <a:rPr lang="en-US" sz="1174" dirty="0">
                <a:gradFill>
                  <a:gsLst>
                    <a:gs pos="0">
                      <a:srgbClr val="FFFFFF"/>
                    </a:gs>
                    <a:gs pos="100000">
                      <a:srgbClr val="FFFFFF"/>
                    </a:gs>
                  </a:gsLst>
                  <a:lin ang="5400000" scaled="0"/>
                </a:gradFill>
                <a:latin typeface="+mj-lt"/>
                <a:ea typeface="Segoe UI" pitchFamily="34" charset="0"/>
                <a:cs typeface="Segoe UI" pitchFamily="34" charset="0"/>
              </a:rPr>
              <a:t>RBAC, ABAC, B2B, B2C, Reporting, Strong </a:t>
            </a:r>
            <a:r>
              <a:rPr lang="en-US" sz="1174" dirty="0" err="1">
                <a:gradFill>
                  <a:gsLst>
                    <a:gs pos="0">
                      <a:srgbClr val="FFFFFF"/>
                    </a:gs>
                    <a:gs pos="100000">
                      <a:srgbClr val="FFFFFF"/>
                    </a:gs>
                  </a:gsLst>
                  <a:lin ang="5400000" scaled="0"/>
                </a:gradFill>
                <a:latin typeface="+mj-lt"/>
                <a:ea typeface="Segoe UI" pitchFamily="34" charset="0"/>
                <a:cs typeface="Segoe UI" pitchFamily="34" charset="0"/>
              </a:rPr>
              <a:t>AuthN</a:t>
            </a:r>
            <a:r>
              <a:rPr lang="en-US" sz="1174" dirty="0">
                <a:gradFill>
                  <a:gsLst>
                    <a:gs pos="0">
                      <a:srgbClr val="FFFFFF"/>
                    </a:gs>
                    <a:gs pos="100000">
                      <a:srgbClr val="FFFFFF"/>
                    </a:gs>
                  </a:gsLst>
                  <a:lin ang="5400000" scaled="0"/>
                </a:gradFill>
                <a:latin typeface="+mj-lt"/>
                <a:ea typeface="Segoe UI" pitchFamily="34" charset="0"/>
                <a:cs typeface="Segoe UI" pitchFamily="34" charset="0"/>
              </a:rPr>
              <a:t>, </a:t>
            </a:r>
            <a:r>
              <a:rPr lang="en-US" sz="1174" dirty="0" err="1">
                <a:gradFill>
                  <a:gsLst>
                    <a:gs pos="0">
                      <a:srgbClr val="FFFFFF"/>
                    </a:gs>
                    <a:gs pos="100000">
                      <a:srgbClr val="FFFFFF"/>
                    </a:gs>
                  </a:gsLst>
                  <a:lin ang="5400000" scaled="0"/>
                </a:gradFill>
                <a:latin typeface="+mj-lt"/>
                <a:ea typeface="Segoe UI" pitchFamily="34" charset="0"/>
                <a:cs typeface="Segoe UI" pitchFamily="34" charset="0"/>
              </a:rPr>
              <a:t>IDManagement</a:t>
            </a:r>
            <a:r>
              <a:rPr lang="en-US" sz="1174" dirty="0">
                <a:gradFill>
                  <a:gsLst>
                    <a:gs pos="0">
                      <a:srgbClr val="FFFFFF"/>
                    </a:gs>
                    <a:gs pos="100000">
                      <a:srgbClr val="FFFFFF"/>
                    </a:gs>
                  </a:gsLst>
                  <a:lin ang="5400000" scaled="0"/>
                </a:gradFill>
                <a:latin typeface="+mj-lt"/>
                <a:ea typeface="Segoe UI" pitchFamily="34" charset="0"/>
                <a:cs typeface="Segoe UI" pitchFamily="34" charset="0"/>
              </a:rPr>
              <a:t> </a:t>
            </a:r>
          </a:p>
        </p:txBody>
      </p:sp>
      <p:pic>
        <p:nvPicPr>
          <p:cNvPr id="147" name="Picture 2"/>
          <p:cNvPicPr>
            <a:picLocks noChangeAspect="1"/>
          </p:cNvPicPr>
          <p:nvPr/>
        </p:nvPicPr>
        <p:blipFill>
          <a:blip r:embed="rId3"/>
          <a:stretch>
            <a:fillRect/>
          </a:stretch>
        </p:blipFill>
        <p:spPr>
          <a:xfrm>
            <a:off x="358289" y="5262913"/>
            <a:ext cx="671474" cy="671474"/>
          </a:xfrm>
          <a:prstGeom prst="rect">
            <a:avLst/>
          </a:prstGeom>
        </p:spPr>
      </p:pic>
      <p:sp>
        <p:nvSpPr>
          <p:cNvPr id="148" name="Rechthoek 147"/>
          <p:cNvSpPr/>
          <p:nvPr/>
        </p:nvSpPr>
        <p:spPr bwMode="auto">
          <a:xfrm>
            <a:off x="5369063" y="4716765"/>
            <a:ext cx="2653243" cy="8597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en-US" sz="1370" dirty="0">
                <a:gradFill>
                  <a:gsLst>
                    <a:gs pos="0">
                      <a:srgbClr val="FFFFFF"/>
                    </a:gs>
                    <a:gs pos="100000">
                      <a:srgbClr val="FFFFFF"/>
                    </a:gs>
                  </a:gsLst>
                  <a:lin ang="5400000" scaled="0"/>
                </a:gradFill>
                <a:latin typeface="+mj-lt"/>
                <a:ea typeface="Segoe UI" pitchFamily="34" charset="0"/>
                <a:cs typeface="Segoe UI" pitchFamily="34" charset="0"/>
              </a:rPr>
              <a:t>Advanced Identity &amp; Access management functions</a:t>
            </a:r>
          </a:p>
        </p:txBody>
      </p:sp>
      <p:grpSp>
        <p:nvGrpSpPr>
          <p:cNvPr id="149" name="Group 11"/>
          <p:cNvGrpSpPr/>
          <p:nvPr/>
        </p:nvGrpSpPr>
        <p:grpSpPr>
          <a:xfrm>
            <a:off x="1057309" y="5811120"/>
            <a:ext cx="2981275" cy="933312"/>
            <a:chOff x="9304534" y="3223358"/>
            <a:chExt cx="4090503" cy="1280564"/>
          </a:xfrm>
        </p:grpSpPr>
        <p:grpSp>
          <p:nvGrpSpPr>
            <p:cNvPr id="150" name="Group 34"/>
            <p:cNvGrpSpPr/>
            <p:nvPr/>
          </p:nvGrpSpPr>
          <p:grpSpPr>
            <a:xfrm>
              <a:off x="10788656" y="3223358"/>
              <a:ext cx="1458490" cy="980587"/>
              <a:chOff x="10628955" y="3238085"/>
              <a:chExt cx="1458490" cy="980587"/>
            </a:xfrm>
          </p:grpSpPr>
          <p:pic>
            <p:nvPicPr>
              <p:cNvPr id="160" name="Picture 31"/>
              <p:cNvPicPr>
                <a:picLocks noChangeAspect="1"/>
              </p:cNvPicPr>
              <p:nvPr/>
            </p:nvPicPr>
            <p:blipFill>
              <a:blip r:embed="rId4"/>
              <a:stretch>
                <a:fillRect/>
              </a:stretch>
            </p:blipFill>
            <p:spPr>
              <a:xfrm>
                <a:off x="10628955" y="3238085"/>
                <a:ext cx="1458490" cy="980587"/>
              </a:xfrm>
              <a:prstGeom prst="rect">
                <a:avLst/>
              </a:prstGeom>
            </p:spPr>
          </p:pic>
          <p:sp>
            <p:nvSpPr>
              <p:cNvPr id="161" name="TextBox 179"/>
              <p:cNvSpPr txBox="1"/>
              <p:nvPr/>
            </p:nvSpPr>
            <p:spPr>
              <a:xfrm>
                <a:off x="10691609" y="3647936"/>
                <a:ext cx="1333920" cy="297528"/>
              </a:xfrm>
              <a:prstGeom prst="rect">
                <a:avLst/>
              </a:prstGeom>
            </p:spPr>
            <p:txBody>
              <a:bodyPr wrap="square" lIns="0" tIns="0" rIns="0" bIns="0" rtlCol="0">
                <a:spAutoFit/>
              </a:bodyPr>
              <a:lstStyle/>
              <a:p>
                <a:pPr algn="ctr" defTabSz="894365" fontAlgn="base">
                  <a:lnSpc>
                    <a:spcPct val="90000"/>
                  </a:lnSpc>
                  <a:spcBef>
                    <a:spcPct val="0"/>
                  </a:spcBef>
                  <a:spcAft>
                    <a:spcPct val="0"/>
                  </a:spcAft>
                  <a:buSzPct val="80000"/>
                </a:pPr>
                <a:r>
                  <a:rPr lang="en-US" sz="1566" dirty="0">
                    <a:solidFill>
                      <a:srgbClr val="FFFFFF"/>
                    </a:solidFill>
                    <a:latin typeface="Segoe UI Light"/>
                    <a:ea typeface="ＭＳ Ｐゴシック" charset="0"/>
                    <a:cs typeface="Segoe UI Light"/>
                  </a:rPr>
                  <a:t>SaaS</a:t>
                </a:r>
              </a:p>
            </p:txBody>
          </p:sp>
        </p:grpSp>
        <p:sp>
          <p:nvSpPr>
            <p:cNvPr id="159" name="TextBox 203"/>
            <p:cNvSpPr txBox="1"/>
            <p:nvPr/>
          </p:nvSpPr>
          <p:spPr>
            <a:xfrm>
              <a:off x="9461744" y="3860193"/>
              <a:ext cx="1505362" cy="297528"/>
            </a:xfrm>
            <a:prstGeom prst="rect">
              <a:avLst/>
            </a:prstGeom>
          </p:spPr>
          <p:txBody>
            <a:bodyPr wrap="square" lIns="0" tIns="0" rIns="0" bIns="0" rtlCol="0">
              <a:spAutoFit/>
            </a:bodyPr>
            <a:lstStyle/>
            <a:p>
              <a:pPr algn="ctr" defTabSz="894365" fontAlgn="base">
                <a:lnSpc>
                  <a:spcPct val="90000"/>
                </a:lnSpc>
                <a:spcBef>
                  <a:spcPct val="0"/>
                </a:spcBef>
                <a:spcAft>
                  <a:spcPct val="0"/>
                </a:spcAft>
                <a:buSzPct val="80000"/>
              </a:pPr>
              <a:r>
                <a:rPr lang="en-US" sz="1566" dirty="0">
                  <a:solidFill>
                    <a:srgbClr val="FFFFFF"/>
                  </a:solidFill>
                  <a:latin typeface="Segoe UI Light"/>
                  <a:ea typeface="ＭＳ Ｐゴシック" charset="0"/>
                  <a:cs typeface="Segoe UI Light"/>
                </a:rPr>
                <a:t>Azure</a:t>
              </a:r>
            </a:p>
          </p:txBody>
        </p:sp>
        <p:grpSp>
          <p:nvGrpSpPr>
            <p:cNvPr id="152" name="Group 33"/>
            <p:cNvGrpSpPr/>
            <p:nvPr/>
          </p:nvGrpSpPr>
          <p:grpSpPr>
            <a:xfrm>
              <a:off x="9304534" y="3329223"/>
              <a:ext cx="1740921" cy="1174699"/>
              <a:chOff x="9096835" y="3186019"/>
              <a:chExt cx="1740921" cy="1174699"/>
            </a:xfrm>
          </p:grpSpPr>
          <p:pic>
            <p:nvPicPr>
              <p:cNvPr id="156" name="Picture 30"/>
              <p:cNvPicPr>
                <a:picLocks noChangeAspect="1"/>
              </p:cNvPicPr>
              <p:nvPr/>
            </p:nvPicPr>
            <p:blipFill>
              <a:blip r:embed="rId5"/>
              <a:stretch>
                <a:fillRect/>
              </a:stretch>
            </p:blipFill>
            <p:spPr>
              <a:xfrm>
                <a:off x="9096835" y="3186019"/>
                <a:ext cx="1740921" cy="1174699"/>
              </a:xfrm>
              <a:prstGeom prst="rect">
                <a:avLst/>
              </a:prstGeom>
            </p:spPr>
          </p:pic>
          <p:sp>
            <p:nvSpPr>
              <p:cNvPr id="157" name="TextBox 120"/>
              <p:cNvSpPr txBox="1"/>
              <p:nvPr/>
            </p:nvSpPr>
            <p:spPr>
              <a:xfrm>
                <a:off x="9235569" y="3749129"/>
                <a:ext cx="1489586" cy="297528"/>
              </a:xfrm>
              <a:prstGeom prst="rect">
                <a:avLst/>
              </a:prstGeom>
            </p:spPr>
            <p:txBody>
              <a:bodyPr wrap="square" lIns="0" tIns="0" rIns="0" bIns="0" rtlCol="0">
                <a:spAutoFit/>
              </a:bodyPr>
              <a:lstStyle/>
              <a:p>
                <a:pPr algn="ctr" defTabSz="894365" fontAlgn="base">
                  <a:lnSpc>
                    <a:spcPct val="90000"/>
                  </a:lnSpc>
                  <a:spcBef>
                    <a:spcPct val="0"/>
                  </a:spcBef>
                  <a:spcAft>
                    <a:spcPct val="0"/>
                  </a:spcAft>
                  <a:buSzPct val="80000"/>
                </a:pPr>
                <a:r>
                  <a:rPr lang="en-US" sz="1566" dirty="0">
                    <a:solidFill>
                      <a:srgbClr val="FFFFFF"/>
                    </a:solidFill>
                    <a:latin typeface="Segoe UI Light"/>
                    <a:ea typeface="ＭＳ Ｐゴシック" charset="0"/>
                    <a:cs typeface="Segoe UI Light"/>
                  </a:rPr>
                  <a:t>Office 365</a:t>
                </a:r>
              </a:p>
            </p:txBody>
          </p:sp>
        </p:grpSp>
        <p:grpSp>
          <p:nvGrpSpPr>
            <p:cNvPr id="153" name="Group 36"/>
            <p:cNvGrpSpPr/>
            <p:nvPr/>
          </p:nvGrpSpPr>
          <p:grpSpPr>
            <a:xfrm>
              <a:off x="11942405" y="3527274"/>
              <a:ext cx="1452632" cy="976648"/>
              <a:chOff x="11943409" y="3721161"/>
              <a:chExt cx="1452632" cy="976648"/>
            </a:xfrm>
          </p:grpSpPr>
          <p:pic>
            <p:nvPicPr>
              <p:cNvPr id="154" name="Picture 209"/>
              <p:cNvPicPr>
                <a:picLocks noChangeAspect="1"/>
              </p:cNvPicPr>
              <p:nvPr/>
            </p:nvPicPr>
            <p:blipFill>
              <a:blip r:embed="rId4"/>
              <a:stretch>
                <a:fillRect/>
              </a:stretch>
            </p:blipFill>
            <p:spPr>
              <a:xfrm>
                <a:off x="11943409" y="3721161"/>
                <a:ext cx="1452632" cy="976648"/>
              </a:xfrm>
              <a:prstGeom prst="rect">
                <a:avLst/>
              </a:prstGeom>
            </p:spPr>
          </p:pic>
          <p:sp>
            <p:nvSpPr>
              <p:cNvPr id="155" name="TextBox 173"/>
              <p:cNvSpPr txBox="1"/>
              <p:nvPr/>
            </p:nvSpPr>
            <p:spPr>
              <a:xfrm>
                <a:off x="12278605" y="4039877"/>
                <a:ext cx="836500" cy="595056"/>
              </a:xfrm>
              <a:prstGeom prst="rect">
                <a:avLst/>
              </a:prstGeom>
            </p:spPr>
            <p:txBody>
              <a:bodyPr wrap="square" lIns="0" tIns="0" rIns="0" bIns="0" rtlCol="0">
                <a:spAutoFit/>
              </a:bodyPr>
              <a:lstStyle/>
              <a:p>
                <a:pPr algn="ctr" defTabSz="894365" fontAlgn="base">
                  <a:lnSpc>
                    <a:spcPct val="90000"/>
                  </a:lnSpc>
                  <a:spcBef>
                    <a:spcPct val="0"/>
                  </a:spcBef>
                  <a:spcAft>
                    <a:spcPct val="0"/>
                  </a:spcAft>
                  <a:buSzPct val="80000"/>
                </a:pPr>
                <a:r>
                  <a:rPr lang="en-US" sz="1566" dirty="0">
                    <a:solidFill>
                      <a:srgbClr val="FFFFFF"/>
                    </a:solidFill>
                    <a:latin typeface="Segoe UI Light"/>
                    <a:ea typeface="ＭＳ Ｐゴシック" charset="0"/>
                    <a:cs typeface="Segoe UI Light"/>
                  </a:rPr>
                  <a:t>Public</a:t>
                </a:r>
              </a:p>
              <a:p>
                <a:pPr algn="ctr" defTabSz="894365" fontAlgn="base">
                  <a:lnSpc>
                    <a:spcPct val="90000"/>
                  </a:lnSpc>
                  <a:spcBef>
                    <a:spcPct val="0"/>
                  </a:spcBef>
                  <a:spcAft>
                    <a:spcPct val="0"/>
                  </a:spcAft>
                  <a:buSzPct val="80000"/>
                </a:pPr>
                <a:r>
                  <a:rPr lang="en-US" sz="1566" dirty="0">
                    <a:solidFill>
                      <a:srgbClr val="FFFFFF"/>
                    </a:solidFill>
                    <a:latin typeface="Segoe UI Light"/>
                    <a:ea typeface="ＭＳ Ｐゴシック" charset="0"/>
                    <a:cs typeface="Segoe UI Light"/>
                  </a:rPr>
                  <a:t>cloud</a:t>
                </a:r>
              </a:p>
            </p:txBody>
          </p:sp>
        </p:grpSp>
      </p:grpSp>
      <p:sp>
        <p:nvSpPr>
          <p:cNvPr id="167" name="Linkeraccolade 166"/>
          <p:cNvSpPr/>
          <p:nvPr/>
        </p:nvSpPr>
        <p:spPr>
          <a:xfrm rot="5400000">
            <a:off x="8964249" y="1035701"/>
            <a:ext cx="259553" cy="290173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pic>
        <p:nvPicPr>
          <p:cNvPr id="179" name="Picture 129"/>
          <p:cNvPicPr>
            <a:picLocks noChangeAspect="1"/>
          </p:cNvPicPr>
          <p:nvPr/>
        </p:nvPicPr>
        <p:blipFill>
          <a:blip r:embed="rId6"/>
          <a:stretch>
            <a:fillRect/>
          </a:stretch>
        </p:blipFill>
        <p:spPr>
          <a:xfrm>
            <a:off x="9982128" y="5844909"/>
            <a:ext cx="537844" cy="834890"/>
          </a:xfrm>
          <a:prstGeom prst="rect">
            <a:avLst/>
          </a:prstGeom>
        </p:spPr>
      </p:pic>
      <p:pic>
        <p:nvPicPr>
          <p:cNvPr id="178" name="Picture 67"/>
          <p:cNvPicPr>
            <a:picLocks noChangeAspect="1"/>
          </p:cNvPicPr>
          <p:nvPr/>
        </p:nvPicPr>
        <p:blipFill>
          <a:blip r:embed="rId7"/>
          <a:stretch>
            <a:fillRect/>
          </a:stretch>
        </p:blipFill>
        <p:spPr>
          <a:xfrm>
            <a:off x="9413708" y="6202821"/>
            <a:ext cx="787172" cy="527979"/>
          </a:xfrm>
          <a:prstGeom prst="rect">
            <a:avLst/>
          </a:prstGeom>
        </p:spPr>
      </p:pic>
      <p:cxnSp>
        <p:nvCxnSpPr>
          <p:cNvPr id="180" name="Rechte verbindingslijn met pijl 144"/>
          <p:cNvCxnSpPr>
            <a:cxnSpLocks/>
            <a:stCxn id="146" idx="2"/>
            <a:endCxn id="178" idx="1"/>
          </p:cNvCxnSpPr>
          <p:nvPr/>
        </p:nvCxnSpPr>
        <p:spPr>
          <a:xfrm rot="16200000" flipH="1">
            <a:off x="6335492" y="3388595"/>
            <a:ext cx="890338" cy="5266094"/>
          </a:xfrm>
          <a:prstGeom prst="bentConnector2">
            <a:avLst/>
          </a:prstGeom>
          <a:ln>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1" name="TextBox 89"/>
          <p:cNvSpPr txBox="1"/>
          <p:nvPr/>
        </p:nvSpPr>
        <p:spPr>
          <a:xfrm>
            <a:off x="6723422" y="5960674"/>
            <a:ext cx="2726875" cy="863637"/>
          </a:xfrm>
          <a:prstGeom prst="rect">
            <a:avLst/>
          </a:prstGeom>
          <a:noFill/>
        </p:spPr>
        <p:txBody>
          <a:bodyPr wrap="square" lIns="182327" tIns="145861" rIns="182327" bIns="145861" rtlCol="0">
            <a:spAutoFit/>
          </a:bodyPr>
          <a:lstStyle/>
          <a:p>
            <a:pPr algn="r" defTabSz="911621">
              <a:lnSpc>
                <a:spcPct val="90000"/>
              </a:lnSpc>
            </a:pPr>
            <a:r>
              <a:rPr lang="nl-NL" sz="1761" b="1" spc="-51" dirty="0" err="1">
                <a:solidFill>
                  <a:schemeClr val="bg1"/>
                </a:solidFill>
                <a:latin typeface="+mj-lt"/>
              </a:rPr>
              <a:t>Synced</a:t>
            </a:r>
            <a:r>
              <a:rPr lang="nl-NL" sz="1761" b="1" spc="-51" dirty="0">
                <a:solidFill>
                  <a:schemeClr val="bg1"/>
                </a:solidFill>
                <a:latin typeface="+mj-lt"/>
              </a:rPr>
              <a:t> &amp; </a:t>
            </a:r>
            <a:r>
              <a:rPr lang="nl-NL" sz="1761" b="1" spc="-51" dirty="0" err="1">
                <a:solidFill>
                  <a:schemeClr val="bg1"/>
                </a:solidFill>
                <a:latin typeface="+mj-lt"/>
              </a:rPr>
              <a:t>federated</a:t>
            </a:r>
            <a:endParaRPr lang="nl-NL" sz="1761" b="1" spc="-51" dirty="0">
              <a:solidFill>
                <a:schemeClr val="bg1"/>
              </a:solidFill>
              <a:latin typeface="+mj-lt"/>
            </a:endParaRPr>
          </a:p>
          <a:p>
            <a:pPr algn="r" defTabSz="911621">
              <a:lnSpc>
                <a:spcPct val="90000"/>
              </a:lnSpc>
            </a:pPr>
            <a:r>
              <a:rPr lang="nl-NL" sz="1174" b="1" spc="-51" dirty="0">
                <a:solidFill>
                  <a:schemeClr val="bg1"/>
                </a:solidFill>
                <a:latin typeface="+mj-lt"/>
              </a:rPr>
              <a:t>OAuth2.0, </a:t>
            </a:r>
            <a:r>
              <a:rPr lang="nl-NL" sz="1174" b="1" spc="-51" dirty="0" err="1">
                <a:solidFill>
                  <a:schemeClr val="bg1"/>
                </a:solidFill>
                <a:latin typeface="+mj-lt"/>
              </a:rPr>
              <a:t>OpenID</a:t>
            </a:r>
            <a:r>
              <a:rPr lang="nl-NL" sz="1174" b="1" spc="-51" dirty="0">
                <a:solidFill>
                  <a:schemeClr val="bg1"/>
                </a:solidFill>
                <a:latin typeface="+mj-lt"/>
              </a:rPr>
              <a:t> Connect, SAML2.0</a:t>
            </a:r>
          </a:p>
        </p:txBody>
      </p:sp>
      <p:cxnSp>
        <p:nvCxnSpPr>
          <p:cNvPr id="182" name="Rechte verbindingslijn met pijl 181"/>
          <p:cNvCxnSpPr>
            <a:endCxn id="148" idx="0"/>
          </p:cNvCxnSpPr>
          <p:nvPr/>
        </p:nvCxnSpPr>
        <p:spPr>
          <a:xfrm flipH="1">
            <a:off x="6695685" y="3757627"/>
            <a:ext cx="1688" cy="959139"/>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0" name="Linkeraccolade 199"/>
          <p:cNvSpPr/>
          <p:nvPr/>
        </p:nvSpPr>
        <p:spPr>
          <a:xfrm rot="-5400000">
            <a:off x="3433139" y="3997388"/>
            <a:ext cx="265380" cy="125269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1"/>
          </a:p>
        </p:txBody>
      </p:sp>
      <p:grpSp>
        <p:nvGrpSpPr>
          <p:cNvPr id="19" name="Groep 18"/>
          <p:cNvGrpSpPr/>
          <p:nvPr/>
        </p:nvGrpSpPr>
        <p:grpSpPr>
          <a:xfrm>
            <a:off x="8051003" y="4681693"/>
            <a:ext cx="4011135" cy="795037"/>
            <a:chOff x="8227440" y="4846373"/>
            <a:chExt cx="4099039" cy="812460"/>
          </a:xfrm>
        </p:grpSpPr>
        <p:grpSp>
          <p:nvGrpSpPr>
            <p:cNvPr id="229" name="Groep 228"/>
            <p:cNvGrpSpPr/>
            <p:nvPr/>
          </p:nvGrpSpPr>
          <p:grpSpPr>
            <a:xfrm>
              <a:off x="10241553" y="4846373"/>
              <a:ext cx="812459" cy="812459"/>
              <a:chOff x="10459913" y="4846373"/>
              <a:chExt cx="812459" cy="812459"/>
            </a:xfrm>
          </p:grpSpPr>
          <p:sp>
            <p:nvSpPr>
              <p:cNvPr id="203" name="Oval 136"/>
              <p:cNvSpPr/>
              <p:nvPr/>
            </p:nvSpPr>
            <p:spPr>
              <a:xfrm>
                <a:off x="10459913" y="4846373"/>
                <a:ext cx="812459" cy="8124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66" dirty="0">
                  <a:solidFill>
                    <a:prstClr val="white"/>
                  </a:solidFill>
                  <a:latin typeface="Segoe UI Semibold" panose="020B0702040204020203" pitchFamily="34" charset="0"/>
                </a:endParaRPr>
              </a:p>
            </p:txBody>
          </p:sp>
          <p:sp>
            <p:nvSpPr>
              <p:cNvPr id="204" name="Freeform 23"/>
              <p:cNvSpPr>
                <a:spLocks noEditPoints="1"/>
              </p:cNvSpPr>
              <p:nvPr/>
            </p:nvSpPr>
            <p:spPr bwMode="auto">
              <a:xfrm>
                <a:off x="10755217" y="4892296"/>
                <a:ext cx="221851" cy="428907"/>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tx1">
                  <a:lumMod val="50000"/>
                  <a:lumOff val="50000"/>
                </a:schemeClr>
              </a:solidFill>
              <a:ln>
                <a:noFill/>
              </a:ln>
            </p:spPr>
            <p:txBody>
              <a:bodyPr vert="horz" wrap="square" lIns="87720" tIns="43860" rIns="87720" bIns="43860" numCol="1" anchor="t" anchorCtr="0" compatLnSpc="1">
                <a:prstTxWarp prst="textNoShape">
                  <a:avLst/>
                </a:prstTxWarp>
              </a:bodyPr>
              <a:lstStyle/>
              <a:p>
                <a:pPr defTabSz="894571"/>
                <a:endParaRPr lang="en-US" sz="1566" dirty="0">
                  <a:solidFill>
                    <a:srgbClr val="505050"/>
                  </a:solidFill>
                </a:endParaRPr>
              </a:p>
            </p:txBody>
          </p:sp>
          <p:sp>
            <p:nvSpPr>
              <p:cNvPr id="205" name="TextBox 171"/>
              <p:cNvSpPr txBox="1"/>
              <p:nvPr/>
            </p:nvSpPr>
            <p:spPr>
              <a:xfrm>
                <a:off x="10653807" y="5345227"/>
                <a:ext cx="424670" cy="27900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74" spc="-29" dirty="0">
                    <a:solidFill>
                      <a:prstClr val="black">
                        <a:lumMod val="75000"/>
                        <a:lumOff val="25000"/>
                      </a:prstClr>
                    </a:solidFill>
                    <a:latin typeface="Segoe UI Light" panose="020B0502040204020203" pitchFamily="34" charset="0"/>
                    <a:cs typeface="Segoe UI Light" panose="020B0502040204020203" pitchFamily="34" charset="0"/>
                  </a:rPr>
                  <a:t>EXP</a:t>
                </a:r>
              </a:p>
            </p:txBody>
          </p:sp>
        </p:grpSp>
        <p:grpSp>
          <p:nvGrpSpPr>
            <p:cNvPr id="209" name="Groep 208"/>
            <p:cNvGrpSpPr/>
            <p:nvPr/>
          </p:nvGrpSpPr>
          <p:grpSpPr>
            <a:xfrm>
              <a:off x="11357737" y="4906007"/>
              <a:ext cx="968742" cy="568155"/>
              <a:chOff x="10655356" y="4562335"/>
              <a:chExt cx="1582339" cy="928022"/>
            </a:xfrm>
          </p:grpSpPr>
          <p:sp>
            <p:nvSpPr>
              <p:cNvPr id="206" name="Freeform 539"/>
              <p:cNvSpPr>
                <a:spLocks noChangeAspect="1"/>
              </p:cNvSpPr>
              <p:nvPr/>
            </p:nvSpPr>
            <p:spPr bwMode="auto">
              <a:xfrm>
                <a:off x="10655356" y="4562335"/>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2F2F2"/>
              </a:solidFill>
              <a:ln>
                <a:noFill/>
              </a:ln>
              <a:extLst/>
            </p:spPr>
            <p:txBody>
              <a:bodyPr vert="horz" wrap="square" lIns="87720" tIns="43860" rIns="87720" bIns="43860" numCol="1" anchor="t" anchorCtr="0" compatLnSpc="1">
                <a:prstTxWarp prst="textNoShape">
                  <a:avLst/>
                </a:prstTxWarp>
              </a:bodyPr>
              <a:lstStyle/>
              <a:p>
                <a:pPr defTabSz="894571"/>
                <a:endParaRPr lang="en-US" sz="1566" dirty="0">
                  <a:solidFill>
                    <a:srgbClr val="505050"/>
                  </a:solidFill>
                </a:endParaRPr>
              </a:p>
            </p:txBody>
          </p:sp>
          <p:sp>
            <p:nvSpPr>
              <p:cNvPr id="207" name="TextBox 50"/>
              <p:cNvSpPr txBox="1"/>
              <p:nvPr/>
            </p:nvSpPr>
            <p:spPr>
              <a:xfrm>
                <a:off x="10836452" y="4709831"/>
                <a:ext cx="1251175" cy="780526"/>
              </a:xfrm>
              <a:prstGeom prst="rect">
                <a:avLst/>
              </a:prstGeom>
              <a:noFill/>
            </p:spPr>
            <p:txBody>
              <a:bodyPr wrap="none" lIns="171992" tIns="137594" rIns="171992" bIns="137594"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370" b="0" dirty="0">
                    <a:solidFill>
                      <a:schemeClr val="tx1"/>
                    </a:solidFill>
                    <a:latin typeface="+mj-lt"/>
                  </a:rPr>
                  <a:t>WAN</a:t>
                </a:r>
              </a:p>
            </p:txBody>
          </p:sp>
        </p:grpSp>
        <p:grpSp>
          <p:nvGrpSpPr>
            <p:cNvPr id="230" name="Groep 229"/>
            <p:cNvGrpSpPr/>
            <p:nvPr/>
          </p:nvGrpSpPr>
          <p:grpSpPr>
            <a:xfrm>
              <a:off x="9327163" y="4846374"/>
              <a:ext cx="812459" cy="812459"/>
              <a:chOff x="9583866" y="4846374"/>
              <a:chExt cx="812459" cy="812459"/>
            </a:xfrm>
          </p:grpSpPr>
          <p:sp>
            <p:nvSpPr>
              <p:cNvPr id="211" name="Oval 136"/>
              <p:cNvSpPr/>
              <p:nvPr/>
            </p:nvSpPr>
            <p:spPr>
              <a:xfrm>
                <a:off x="9583866" y="4846374"/>
                <a:ext cx="812459" cy="8124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66" dirty="0">
                  <a:solidFill>
                    <a:prstClr val="white"/>
                  </a:solidFill>
                  <a:latin typeface="Segoe UI Semibold" panose="020B0702040204020203" pitchFamily="34" charset="0"/>
                </a:endParaRPr>
              </a:p>
            </p:txBody>
          </p:sp>
          <p:sp>
            <p:nvSpPr>
              <p:cNvPr id="212" name="Freeform 5"/>
              <p:cNvSpPr>
                <a:spLocks noEditPoints="1"/>
              </p:cNvSpPr>
              <p:nvPr/>
            </p:nvSpPr>
            <p:spPr bwMode="auto">
              <a:xfrm>
                <a:off x="9747653" y="4961011"/>
                <a:ext cx="470535" cy="350310"/>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tx1">
                  <a:lumMod val="50000"/>
                  <a:lumOff val="50000"/>
                </a:schemeClr>
              </a:solidFill>
              <a:ln>
                <a:noFill/>
              </a:ln>
            </p:spPr>
            <p:txBody>
              <a:bodyPr vert="horz" wrap="square" lIns="87708" tIns="43853" rIns="87708" bIns="43853" numCol="1" anchor="t" anchorCtr="0" compatLnSpc="1">
                <a:prstTxWarp prst="textNoShape">
                  <a:avLst/>
                </a:prstTxWarp>
              </a:bodyPr>
              <a:lstStyle/>
              <a:p>
                <a:pPr defTabSz="894398"/>
                <a:endParaRPr lang="en-US" sz="1566">
                  <a:solidFill>
                    <a:srgbClr val="505050"/>
                  </a:solidFill>
                </a:endParaRPr>
              </a:p>
            </p:txBody>
          </p:sp>
          <p:sp>
            <p:nvSpPr>
              <p:cNvPr id="213" name="Rectangle 51"/>
              <p:cNvSpPr/>
              <p:nvPr/>
            </p:nvSpPr>
            <p:spPr>
              <a:xfrm>
                <a:off x="9715748" y="5345367"/>
                <a:ext cx="456515" cy="279006"/>
              </a:xfrm>
              <a:prstGeom prst="rect">
                <a:avLst/>
              </a:prstGeom>
            </p:spPr>
            <p:txBody>
              <a:bodyPr wrap="none">
                <a:spAutoFit/>
              </a:bodyPr>
              <a:lstStyle/>
              <a:p>
                <a:pPr algn="ctr" defTabSz="894398"/>
                <a:r>
                  <a:rPr lang="en-US" sz="1174" spc="-48" dirty="0">
                    <a:latin typeface="Segoe UI Light"/>
                  </a:rPr>
                  <a:t>VPN</a:t>
                </a:r>
                <a:endParaRPr lang="en-US" sz="979" dirty="0"/>
              </a:p>
            </p:txBody>
          </p:sp>
        </p:grpSp>
        <p:grpSp>
          <p:nvGrpSpPr>
            <p:cNvPr id="223" name="Groep 222"/>
            <p:cNvGrpSpPr/>
            <p:nvPr/>
          </p:nvGrpSpPr>
          <p:grpSpPr>
            <a:xfrm>
              <a:off x="11155943" y="4906012"/>
              <a:ext cx="968782" cy="532130"/>
              <a:chOff x="10655356" y="4562335"/>
              <a:chExt cx="1587315" cy="871875"/>
            </a:xfrm>
          </p:grpSpPr>
          <p:sp>
            <p:nvSpPr>
              <p:cNvPr id="224" name="Freeform 539"/>
              <p:cNvSpPr>
                <a:spLocks noChangeAspect="1"/>
              </p:cNvSpPr>
              <p:nvPr/>
            </p:nvSpPr>
            <p:spPr bwMode="auto">
              <a:xfrm>
                <a:off x="10655356" y="4562335"/>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2F2F2"/>
              </a:solidFill>
              <a:ln>
                <a:noFill/>
              </a:ln>
              <a:extLst/>
            </p:spPr>
            <p:txBody>
              <a:bodyPr vert="horz" wrap="square" lIns="87720" tIns="43860" rIns="87720" bIns="43860" numCol="1" anchor="t" anchorCtr="0" compatLnSpc="1">
                <a:prstTxWarp prst="textNoShape">
                  <a:avLst/>
                </a:prstTxWarp>
              </a:bodyPr>
              <a:lstStyle/>
              <a:p>
                <a:pPr defTabSz="894571"/>
                <a:endParaRPr lang="en-US" sz="1566" dirty="0">
                  <a:solidFill>
                    <a:srgbClr val="505050"/>
                  </a:solidFill>
                </a:endParaRPr>
              </a:p>
            </p:txBody>
          </p:sp>
          <p:sp>
            <p:nvSpPr>
              <p:cNvPr id="225" name="TextBox 50"/>
              <p:cNvSpPr txBox="1"/>
              <p:nvPr/>
            </p:nvSpPr>
            <p:spPr>
              <a:xfrm>
                <a:off x="11057185" y="4651264"/>
                <a:ext cx="1185486" cy="782946"/>
              </a:xfrm>
              <a:prstGeom prst="rect">
                <a:avLst/>
              </a:prstGeom>
              <a:noFill/>
            </p:spPr>
            <p:txBody>
              <a:bodyPr wrap="none" lIns="171992" tIns="137594" rIns="171992" bIns="137594"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370" b="0" dirty="0">
                    <a:solidFill>
                      <a:schemeClr val="tx1"/>
                    </a:solidFill>
                    <a:latin typeface="+mj-lt"/>
                  </a:rPr>
                  <a:t>NSP</a:t>
                </a:r>
              </a:p>
            </p:txBody>
          </p:sp>
        </p:grpSp>
        <p:grpSp>
          <p:nvGrpSpPr>
            <p:cNvPr id="226" name="Groep 225"/>
            <p:cNvGrpSpPr/>
            <p:nvPr/>
          </p:nvGrpSpPr>
          <p:grpSpPr>
            <a:xfrm>
              <a:off x="8227440" y="4906008"/>
              <a:ext cx="1060856" cy="577030"/>
              <a:chOff x="10655356" y="4562335"/>
              <a:chExt cx="1599382" cy="869950"/>
            </a:xfrm>
          </p:grpSpPr>
          <p:sp>
            <p:nvSpPr>
              <p:cNvPr id="227" name="Freeform 539"/>
              <p:cNvSpPr>
                <a:spLocks noChangeAspect="1"/>
              </p:cNvSpPr>
              <p:nvPr/>
            </p:nvSpPr>
            <p:spPr bwMode="auto">
              <a:xfrm>
                <a:off x="10655356" y="4562335"/>
                <a:ext cx="1582339" cy="8699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2F2F2"/>
              </a:solidFill>
              <a:ln>
                <a:noFill/>
              </a:ln>
              <a:extLst/>
            </p:spPr>
            <p:txBody>
              <a:bodyPr vert="horz" wrap="square" lIns="87720" tIns="43860" rIns="87720" bIns="43860" numCol="1" anchor="t" anchorCtr="0" compatLnSpc="1">
                <a:prstTxWarp prst="textNoShape">
                  <a:avLst/>
                </a:prstTxWarp>
              </a:bodyPr>
              <a:lstStyle/>
              <a:p>
                <a:pPr defTabSz="894571"/>
                <a:endParaRPr lang="en-US" sz="1566" dirty="0">
                  <a:solidFill>
                    <a:srgbClr val="505050"/>
                  </a:solidFill>
                </a:endParaRPr>
              </a:p>
            </p:txBody>
          </p:sp>
          <p:sp>
            <p:nvSpPr>
              <p:cNvPr id="228" name="TextBox 50"/>
              <p:cNvSpPr txBox="1"/>
              <p:nvPr/>
            </p:nvSpPr>
            <p:spPr>
              <a:xfrm>
                <a:off x="10805806" y="4709831"/>
                <a:ext cx="1448932" cy="720429"/>
              </a:xfrm>
              <a:prstGeom prst="rect">
                <a:avLst/>
              </a:prstGeom>
              <a:noFill/>
            </p:spPr>
            <p:txBody>
              <a:bodyPr wrap="none" lIns="171992" tIns="137594" rIns="171992" bIns="137594"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370" b="0" dirty="0">
                    <a:solidFill>
                      <a:schemeClr val="tx1"/>
                    </a:solidFill>
                    <a:latin typeface="+mj-lt"/>
                  </a:rPr>
                  <a:t>Internet</a:t>
                </a:r>
              </a:p>
            </p:txBody>
          </p:sp>
        </p:grpSp>
      </p:grpSp>
      <p:cxnSp>
        <p:nvCxnSpPr>
          <p:cNvPr id="233" name="Rechte verbindingslijn met pijl 232"/>
          <p:cNvCxnSpPr>
            <a:stCxn id="166" idx="2"/>
            <a:endCxn id="203" idx="0"/>
          </p:cNvCxnSpPr>
          <p:nvPr/>
        </p:nvCxnSpPr>
        <p:spPr>
          <a:xfrm flipH="1">
            <a:off x="10419442" y="3782327"/>
            <a:ext cx="125450" cy="899366"/>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6" name="Rechte verbindingslijn met pijl 235"/>
          <p:cNvCxnSpPr>
            <a:stCxn id="166" idx="2"/>
            <a:endCxn id="211" idx="0"/>
          </p:cNvCxnSpPr>
          <p:nvPr/>
        </p:nvCxnSpPr>
        <p:spPr>
          <a:xfrm flipH="1">
            <a:off x="9524661" y="3782328"/>
            <a:ext cx="1020231" cy="899367"/>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7" name="Rechte verbindingslijn met pijl 236"/>
          <p:cNvCxnSpPr>
            <a:stCxn id="166" idx="2"/>
            <a:endCxn id="224" idx="5"/>
          </p:cNvCxnSpPr>
          <p:nvPr/>
        </p:nvCxnSpPr>
        <p:spPr>
          <a:xfrm>
            <a:off x="10544892" y="3782327"/>
            <a:ext cx="804166" cy="957725"/>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8" name="Rechte verbindingslijn met pijl 237"/>
          <p:cNvCxnSpPr>
            <a:stCxn id="166" idx="2"/>
          </p:cNvCxnSpPr>
          <p:nvPr/>
        </p:nvCxnSpPr>
        <p:spPr>
          <a:xfrm flipH="1">
            <a:off x="8769230" y="3782327"/>
            <a:ext cx="1775661" cy="1025209"/>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3" name="TextBox 102"/>
          <p:cNvSpPr txBox="1"/>
          <p:nvPr/>
        </p:nvSpPr>
        <p:spPr>
          <a:xfrm>
            <a:off x="10532597" y="6073828"/>
            <a:ext cx="1470786" cy="782397"/>
          </a:xfrm>
          <a:prstGeom prst="rect">
            <a:avLst/>
          </a:prstGeom>
          <a:noFill/>
        </p:spPr>
        <p:txBody>
          <a:bodyPr wrap="square" lIns="182327" tIns="145861" rIns="182327" bIns="145861" rtlCol="0">
            <a:spAutoFit/>
          </a:bodyPr>
          <a:lstStyle/>
          <a:p>
            <a:pPr defTabSz="911621">
              <a:lnSpc>
                <a:spcPct val="90000"/>
              </a:lnSpc>
            </a:pPr>
            <a:r>
              <a:rPr lang="nl-NL" sz="1174" b="1" spc="-51" dirty="0">
                <a:solidFill>
                  <a:schemeClr val="bg1"/>
                </a:solidFill>
                <a:latin typeface="+mj-lt"/>
              </a:rPr>
              <a:t>Customer </a:t>
            </a:r>
            <a:r>
              <a:rPr lang="nl-NL" sz="1174" b="1" spc="-51" dirty="0" err="1">
                <a:solidFill>
                  <a:schemeClr val="bg1"/>
                </a:solidFill>
                <a:latin typeface="+mj-lt"/>
              </a:rPr>
              <a:t>premises</a:t>
            </a:r>
            <a:endParaRPr lang="nl-NL" sz="1174" b="1" spc="-51" dirty="0">
              <a:solidFill>
                <a:schemeClr val="bg1"/>
              </a:solidFill>
              <a:latin typeface="+mj-lt"/>
            </a:endParaRPr>
          </a:p>
          <a:p>
            <a:pPr defTabSz="911621">
              <a:lnSpc>
                <a:spcPct val="90000"/>
              </a:lnSpc>
            </a:pPr>
            <a:r>
              <a:rPr lang="nl-NL" sz="1174" b="1" spc="-51" dirty="0">
                <a:solidFill>
                  <a:schemeClr val="bg1"/>
                </a:solidFill>
                <a:latin typeface="+mj-lt"/>
              </a:rPr>
              <a:t>Datacenter(s)</a:t>
            </a:r>
          </a:p>
        </p:txBody>
      </p:sp>
      <p:grpSp>
        <p:nvGrpSpPr>
          <p:cNvPr id="274" name="Groep 273"/>
          <p:cNvGrpSpPr/>
          <p:nvPr/>
        </p:nvGrpSpPr>
        <p:grpSpPr>
          <a:xfrm>
            <a:off x="9166839" y="2622169"/>
            <a:ext cx="2756105" cy="1160158"/>
            <a:chOff x="9367729" y="2672749"/>
            <a:chExt cx="2816505" cy="1185583"/>
          </a:xfrm>
        </p:grpSpPr>
        <p:sp>
          <p:nvSpPr>
            <p:cNvPr id="166" name="Rechthoek 165"/>
            <p:cNvSpPr/>
            <p:nvPr/>
          </p:nvSpPr>
          <p:spPr bwMode="auto">
            <a:xfrm>
              <a:off x="9367729" y="2672749"/>
              <a:ext cx="2816505" cy="11855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Azure</a:t>
              </a:r>
              <a:r>
                <a:rPr lang="nl-NL" sz="1761" dirty="0">
                  <a:gradFill>
                    <a:gsLst>
                      <a:gs pos="0">
                        <a:srgbClr val="FFFFFF"/>
                      </a:gs>
                      <a:gs pos="100000">
                        <a:srgbClr val="FFFFFF"/>
                      </a:gs>
                    </a:gsLst>
                    <a:lin ang="5400000" scaled="0"/>
                  </a:gradFill>
                  <a:latin typeface="+mj-lt"/>
                  <a:ea typeface="Segoe UI" pitchFamily="34" charset="0"/>
                  <a:cs typeface="Segoe UI" pitchFamily="34" charset="0"/>
                </a:rPr>
                <a:t> Resource </a:t>
              </a: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Groups</a:t>
              </a:r>
              <a:endParaRPr lang="en-US" sz="1761"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3" name="Groep 172"/>
            <p:cNvGrpSpPr/>
            <p:nvPr/>
          </p:nvGrpSpPr>
          <p:grpSpPr>
            <a:xfrm>
              <a:off x="9765160" y="3209569"/>
              <a:ext cx="1872273" cy="445335"/>
              <a:chOff x="5260354" y="3149436"/>
              <a:chExt cx="2455642" cy="584094"/>
            </a:xfrm>
          </p:grpSpPr>
          <p:pic>
            <p:nvPicPr>
              <p:cNvPr id="174" name="Picture 152"/>
              <p:cNvPicPr>
                <a:picLocks noChangeAspect="1"/>
              </p:cNvPicPr>
              <p:nvPr/>
            </p:nvPicPr>
            <p:blipFill>
              <a:blip r:embed="rId8">
                <a:biLevel thresh="25000"/>
              </a:blip>
              <a:stretch>
                <a:fillRect/>
              </a:stretch>
            </p:blipFill>
            <p:spPr>
              <a:xfrm>
                <a:off x="5260354" y="3207268"/>
                <a:ext cx="526134" cy="483493"/>
              </a:xfrm>
              <a:prstGeom prst="rect">
                <a:avLst/>
              </a:prstGeom>
            </p:spPr>
          </p:pic>
          <p:pic>
            <p:nvPicPr>
              <p:cNvPr id="175" name="Picture 131"/>
              <p:cNvPicPr>
                <a:picLocks noChangeAspect="1"/>
              </p:cNvPicPr>
              <p:nvPr/>
            </p:nvPicPr>
            <p:blipFill>
              <a:blip r:embed="rId9">
                <a:biLevel thresh="25000"/>
              </a:blip>
              <a:stretch>
                <a:fillRect/>
              </a:stretch>
            </p:blipFill>
            <p:spPr>
              <a:xfrm>
                <a:off x="5858375" y="3209053"/>
                <a:ext cx="552222" cy="481708"/>
              </a:xfrm>
              <a:prstGeom prst="rect">
                <a:avLst/>
              </a:prstGeom>
            </p:spPr>
          </p:pic>
          <p:pic>
            <p:nvPicPr>
              <p:cNvPr id="176" name="Picture 98"/>
              <p:cNvPicPr>
                <a:picLocks noChangeAspect="1"/>
              </p:cNvPicPr>
              <p:nvPr/>
            </p:nvPicPr>
            <p:blipFill>
              <a:blip r:embed="rId10">
                <a:biLevel thresh="25000"/>
              </a:blip>
              <a:stretch>
                <a:fillRect/>
              </a:stretch>
            </p:blipFill>
            <p:spPr>
              <a:xfrm>
                <a:off x="6502036" y="3187329"/>
                <a:ext cx="414546" cy="537679"/>
              </a:xfrm>
              <a:prstGeom prst="rect">
                <a:avLst/>
              </a:prstGeom>
            </p:spPr>
          </p:pic>
          <p:pic>
            <p:nvPicPr>
              <p:cNvPr id="177" name="Picture 81"/>
              <p:cNvPicPr>
                <a:picLocks noChangeAspect="1"/>
              </p:cNvPicPr>
              <p:nvPr/>
            </p:nvPicPr>
            <p:blipFill>
              <a:blip r:embed="rId11">
                <a:biLevel thresh="25000"/>
              </a:blip>
              <a:stretch>
                <a:fillRect/>
              </a:stretch>
            </p:blipFill>
            <p:spPr>
              <a:xfrm>
                <a:off x="7019757" y="3149436"/>
                <a:ext cx="696239" cy="584094"/>
              </a:xfrm>
              <a:prstGeom prst="rect">
                <a:avLst/>
              </a:prstGeom>
            </p:spPr>
          </p:pic>
        </p:grpSp>
      </p:grpSp>
      <p:sp>
        <p:nvSpPr>
          <p:cNvPr id="263" name="Rechthoek 262"/>
          <p:cNvSpPr/>
          <p:nvPr/>
        </p:nvSpPr>
        <p:spPr bwMode="auto">
          <a:xfrm>
            <a:off x="5005546" y="2612661"/>
            <a:ext cx="1239424" cy="11601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893538">
              <a:lnSpc>
                <a:spcPct val="90000"/>
              </a:lnSpc>
            </a:pPr>
            <a:r>
              <a:rPr lang="nl-NL" sz="1566" spc="-49" dirty="0">
                <a:gradFill>
                  <a:gsLst>
                    <a:gs pos="1250">
                      <a:srgbClr val="EFEFEF"/>
                    </a:gs>
                    <a:gs pos="10417">
                      <a:srgbClr val="EFEFEF"/>
                    </a:gs>
                  </a:gsLst>
                  <a:lin ang="5400000" scaled="0"/>
                </a:gradFill>
                <a:latin typeface="+mj-lt"/>
              </a:rPr>
              <a:t>Audit &amp; operations</a:t>
            </a:r>
          </a:p>
        </p:txBody>
      </p:sp>
      <p:grpSp>
        <p:nvGrpSpPr>
          <p:cNvPr id="275" name="Groep 274"/>
          <p:cNvGrpSpPr/>
          <p:nvPr/>
        </p:nvGrpSpPr>
        <p:grpSpPr>
          <a:xfrm>
            <a:off x="6327852" y="2623578"/>
            <a:ext cx="2756105" cy="1160158"/>
            <a:chOff x="9367729" y="2672749"/>
            <a:chExt cx="2816505" cy="1185583"/>
          </a:xfrm>
        </p:grpSpPr>
        <p:sp>
          <p:nvSpPr>
            <p:cNvPr id="276" name="Rechthoek 275"/>
            <p:cNvSpPr/>
            <p:nvPr/>
          </p:nvSpPr>
          <p:spPr bwMode="auto">
            <a:xfrm>
              <a:off x="9367729" y="2672749"/>
              <a:ext cx="2816505" cy="11855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t" anchorCtr="0" forceAA="0" compatLnSpc="1">
              <a:prstTxWarp prst="textNoShape">
                <a:avLst/>
              </a:prstTxWarp>
              <a:noAutofit/>
            </a:bodyPr>
            <a:lstStyle/>
            <a:p>
              <a:pPr algn="ctr" defTabSz="912517" fontAlgn="base">
                <a:lnSpc>
                  <a:spcPct val="90000"/>
                </a:lnSpc>
                <a:spcBef>
                  <a:spcPct val="0"/>
                </a:spcBef>
                <a:spcAft>
                  <a:spcPct val="0"/>
                </a:spcAft>
              </a:pP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Azure</a:t>
              </a:r>
              <a:r>
                <a:rPr lang="nl-NL" sz="1761" dirty="0">
                  <a:gradFill>
                    <a:gsLst>
                      <a:gs pos="0">
                        <a:srgbClr val="FFFFFF"/>
                      </a:gs>
                      <a:gs pos="100000">
                        <a:srgbClr val="FFFFFF"/>
                      </a:gs>
                    </a:gsLst>
                    <a:lin ang="5400000" scaled="0"/>
                  </a:gradFill>
                  <a:latin typeface="+mj-lt"/>
                  <a:ea typeface="Segoe UI" pitchFamily="34" charset="0"/>
                  <a:cs typeface="Segoe UI" pitchFamily="34" charset="0"/>
                </a:rPr>
                <a:t> Resource </a:t>
              </a:r>
              <a:r>
                <a:rPr lang="nl-NL" sz="1761" dirty="0" err="1">
                  <a:gradFill>
                    <a:gsLst>
                      <a:gs pos="0">
                        <a:srgbClr val="FFFFFF"/>
                      </a:gs>
                      <a:gs pos="100000">
                        <a:srgbClr val="FFFFFF"/>
                      </a:gs>
                    </a:gsLst>
                    <a:lin ang="5400000" scaled="0"/>
                  </a:gradFill>
                  <a:latin typeface="+mj-lt"/>
                  <a:ea typeface="Segoe UI" pitchFamily="34" charset="0"/>
                  <a:cs typeface="Segoe UI" pitchFamily="34" charset="0"/>
                </a:rPr>
                <a:t>Groups</a:t>
              </a:r>
              <a:endParaRPr lang="en-US" sz="1761"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77" name="Groep 276"/>
            <p:cNvGrpSpPr/>
            <p:nvPr/>
          </p:nvGrpSpPr>
          <p:grpSpPr>
            <a:xfrm>
              <a:off x="9765160" y="3209569"/>
              <a:ext cx="1872273" cy="445335"/>
              <a:chOff x="5260354" y="3149436"/>
              <a:chExt cx="2455642" cy="584094"/>
            </a:xfrm>
          </p:grpSpPr>
          <p:pic>
            <p:nvPicPr>
              <p:cNvPr id="278" name="Picture 152"/>
              <p:cNvPicPr>
                <a:picLocks noChangeAspect="1"/>
              </p:cNvPicPr>
              <p:nvPr/>
            </p:nvPicPr>
            <p:blipFill>
              <a:blip r:embed="rId8">
                <a:biLevel thresh="25000"/>
              </a:blip>
              <a:stretch>
                <a:fillRect/>
              </a:stretch>
            </p:blipFill>
            <p:spPr>
              <a:xfrm>
                <a:off x="5260354" y="3207268"/>
                <a:ext cx="526134" cy="483493"/>
              </a:xfrm>
              <a:prstGeom prst="rect">
                <a:avLst/>
              </a:prstGeom>
            </p:spPr>
          </p:pic>
          <p:pic>
            <p:nvPicPr>
              <p:cNvPr id="279" name="Picture 131"/>
              <p:cNvPicPr>
                <a:picLocks noChangeAspect="1"/>
              </p:cNvPicPr>
              <p:nvPr/>
            </p:nvPicPr>
            <p:blipFill>
              <a:blip r:embed="rId9">
                <a:biLevel thresh="25000"/>
              </a:blip>
              <a:stretch>
                <a:fillRect/>
              </a:stretch>
            </p:blipFill>
            <p:spPr>
              <a:xfrm>
                <a:off x="5858375" y="3209053"/>
                <a:ext cx="552222" cy="481708"/>
              </a:xfrm>
              <a:prstGeom prst="rect">
                <a:avLst/>
              </a:prstGeom>
            </p:spPr>
          </p:pic>
          <p:pic>
            <p:nvPicPr>
              <p:cNvPr id="280" name="Picture 98"/>
              <p:cNvPicPr>
                <a:picLocks noChangeAspect="1"/>
              </p:cNvPicPr>
              <p:nvPr/>
            </p:nvPicPr>
            <p:blipFill>
              <a:blip r:embed="rId10">
                <a:biLevel thresh="25000"/>
              </a:blip>
              <a:stretch>
                <a:fillRect/>
              </a:stretch>
            </p:blipFill>
            <p:spPr>
              <a:xfrm>
                <a:off x="6502036" y="3187329"/>
                <a:ext cx="414546" cy="537679"/>
              </a:xfrm>
              <a:prstGeom prst="rect">
                <a:avLst/>
              </a:prstGeom>
            </p:spPr>
          </p:pic>
          <p:pic>
            <p:nvPicPr>
              <p:cNvPr id="281" name="Picture 81"/>
              <p:cNvPicPr>
                <a:picLocks noChangeAspect="1"/>
              </p:cNvPicPr>
              <p:nvPr/>
            </p:nvPicPr>
            <p:blipFill>
              <a:blip r:embed="rId11">
                <a:biLevel thresh="25000"/>
              </a:blip>
              <a:stretch>
                <a:fillRect/>
              </a:stretch>
            </p:blipFill>
            <p:spPr>
              <a:xfrm>
                <a:off x="7019757" y="3149436"/>
                <a:ext cx="696239" cy="584094"/>
              </a:xfrm>
              <a:prstGeom prst="rect">
                <a:avLst/>
              </a:prstGeom>
            </p:spPr>
          </p:pic>
        </p:grpSp>
      </p:grpSp>
      <p:cxnSp>
        <p:nvCxnSpPr>
          <p:cNvPr id="284" name="Rechte verbindingslijn met pijl 283"/>
          <p:cNvCxnSpPr/>
          <p:nvPr/>
        </p:nvCxnSpPr>
        <p:spPr>
          <a:xfrm flipH="1">
            <a:off x="5657918" y="2356331"/>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Rechthoek 88"/>
          <p:cNvSpPr/>
          <p:nvPr/>
        </p:nvSpPr>
        <p:spPr bwMode="auto">
          <a:xfrm>
            <a:off x="9194798" y="1190340"/>
            <a:ext cx="130974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ARM Template</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0" name="Rechthoek 89"/>
          <p:cNvSpPr/>
          <p:nvPr/>
        </p:nvSpPr>
        <p:spPr bwMode="auto">
          <a:xfrm>
            <a:off x="10591219" y="1190340"/>
            <a:ext cx="1309742" cy="4458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58" tIns="143167" rIns="178958" bIns="143167" numCol="1" spcCol="0" rtlCol="0" fromWordArt="0" anchor="ctr" anchorCtr="0" forceAA="0" compatLnSpc="1">
            <a:prstTxWarp prst="textNoShape">
              <a:avLst/>
            </a:prstTxWarp>
            <a:noAutofit/>
          </a:bodyPr>
          <a:lstStyle/>
          <a:p>
            <a:pPr algn="ctr" defTabSz="912517" fontAlgn="base">
              <a:lnSpc>
                <a:spcPct val="90000"/>
              </a:lnSpc>
              <a:spcBef>
                <a:spcPct val="0"/>
              </a:spcBef>
              <a:spcAft>
                <a:spcPct val="0"/>
              </a:spcAft>
            </a:pPr>
            <a:r>
              <a:rPr lang="nl-NL" sz="1370" dirty="0">
                <a:gradFill>
                  <a:gsLst>
                    <a:gs pos="0">
                      <a:srgbClr val="FFFFFF"/>
                    </a:gs>
                    <a:gs pos="100000">
                      <a:srgbClr val="FFFFFF"/>
                    </a:gs>
                  </a:gsLst>
                  <a:lin ang="5400000" scaled="0"/>
                </a:gradFill>
                <a:latin typeface="+mj-lt"/>
                <a:ea typeface="Segoe UI" pitchFamily="34" charset="0"/>
                <a:cs typeface="Segoe UI" pitchFamily="34" charset="0"/>
              </a:rPr>
              <a:t>Visual Studio</a:t>
            </a:r>
            <a:endParaRPr lang="en-US" sz="1370" dirty="0" err="1">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92" name="Rechte verbindingslijn met pijl 91"/>
          <p:cNvCxnSpPr/>
          <p:nvPr/>
        </p:nvCxnSpPr>
        <p:spPr>
          <a:xfrm flipH="1">
            <a:off x="9922177" y="1617472"/>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p:cNvCxnSpPr/>
          <p:nvPr/>
        </p:nvCxnSpPr>
        <p:spPr>
          <a:xfrm flipH="1">
            <a:off x="7059869" y="1620176"/>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Rechte verbindingslijn met pijl 96"/>
          <p:cNvCxnSpPr/>
          <p:nvPr/>
        </p:nvCxnSpPr>
        <p:spPr>
          <a:xfrm flipH="1">
            <a:off x="2610029" y="5557825"/>
            <a:ext cx="1" cy="268434"/>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p:cNvCxnSpPr>
            <a:stCxn id="179" idx="0"/>
            <a:endCxn id="228" idx="2"/>
          </p:cNvCxnSpPr>
          <p:nvPr/>
        </p:nvCxnSpPr>
        <p:spPr>
          <a:xfrm flipH="1" flipV="1">
            <a:off x="8618882" y="5303391"/>
            <a:ext cx="1632168" cy="541518"/>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Rechte verbindingslijn met pijl 100"/>
          <p:cNvCxnSpPr>
            <a:stCxn id="179" idx="0"/>
            <a:endCxn id="211" idx="4"/>
          </p:cNvCxnSpPr>
          <p:nvPr/>
        </p:nvCxnSpPr>
        <p:spPr>
          <a:xfrm flipH="1" flipV="1">
            <a:off x="9524661" y="5476731"/>
            <a:ext cx="726389" cy="368178"/>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Rechte verbindingslijn met pijl 104"/>
          <p:cNvCxnSpPr>
            <a:stCxn id="179" idx="0"/>
            <a:endCxn id="203" idx="4"/>
          </p:cNvCxnSpPr>
          <p:nvPr/>
        </p:nvCxnSpPr>
        <p:spPr>
          <a:xfrm flipV="1">
            <a:off x="10251050" y="5476729"/>
            <a:ext cx="168392" cy="368179"/>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Rechte verbindingslijn met pijl 106"/>
          <p:cNvCxnSpPr>
            <a:stCxn id="179" idx="0"/>
          </p:cNvCxnSpPr>
          <p:nvPr/>
        </p:nvCxnSpPr>
        <p:spPr>
          <a:xfrm flipV="1">
            <a:off x="10251050" y="5398768"/>
            <a:ext cx="1273540" cy="446141"/>
          </a:xfrm>
          <a:prstGeom prst="straightConnector1">
            <a:avLst/>
          </a:prstGeom>
          <a:ln>
            <a:solidFill>
              <a:schemeClr val="tx1"/>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81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8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6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7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3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4" grpId="0" animBg="1"/>
      <p:bldP spid="116" grpId="0" animBg="1"/>
      <p:bldP spid="120" grpId="0" animBg="1"/>
      <p:bldP spid="121" grpId="0" animBg="1"/>
      <p:bldP spid="122" grpId="0" animBg="1"/>
      <p:bldP spid="124" grpId="0" animBg="1"/>
      <p:bldP spid="125" grpId="0" animBg="1"/>
      <p:bldP spid="133" grpId="0" animBg="1"/>
      <p:bldP spid="136" grpId="0" animBg="1"/>
      <p:bldP spid="137" grpId="0" animBg="1"/>
      <p:bldP spid="24" grpId="0" animBg="1"/>
      <p:bldP spid="141" grpId="0" animBg="1"/>
      <p:bldP spid="142" grpId="0" animBg="1"/>
      <p:bldP spid="143" grpId="0" animBg="1"/>
      <p:bldP spid="144" grpId="0" animBg="1"/>
      <p:bldP spid="146" grpId="0" animBg="1"/>
      <p:bldP spid="148" grpId="0" animBg="1"/>
      <p:bldP spid="167" grpId="0" animBg="1"/>
      <p:bldP spid="181" grpId="0"/>
      <p:bldP spid="200" grpId="0" animBg="1"/>
      <p:bldP spid="243" grpId="0"/>
      <p:bldP spid="263" grpId="0" animBg="1"/>
      <p:bldP spid="89" grpId="0" animBg="1"/>
      <p:bldP spid="9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61547daa077c3d89f2ae68116d5e2311d282c8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PPT Template Motion10">
  <a:themeElements>
    <a:clrScheme name="Motion10_oude kleuren">
      <a:dk1>
        <a:sysClr val="windowText" lastClr="000000"/>
      </a:dk1>
      <a:lt1>
        <a:sysClr val="window" lastClr="FFFFFF"/>
      </a:lt1>
      <a:dk2>
        <a:srgbClr val="000000"/>
      </a:dk2>
      <a:lt2>
        <a:srgbClr val="FFFFFF"/>
      </a:lt2>
      <a:accent1>
        <a:srgbClr val="918CC8"/>
      </a:accent1>
      <a:accent2>
        <a:srgbClr val="66308E"/>
      </a:accent2>
      <a:accent3>
        <a:srgbClr val="000000"/>
      </a:accent3>
      <a:accent4>
        <a:srgbClr val="5AC8F5"/>
      </a:accent4>
      <a:accent5>
        <a:srgbClr val="BDB632"/>
      </a:accent5>
      <a:accent6>
        <a:srgbClr val="EB0087"/>
      </a:accent6>
      <a:hlink>
        <a:srgbClr val="000000"/>
      </a:hlink>
      <a:folHlink>
        <a:srgbClr val="000000"/>
      </a:folHlink>
    </a:clrScheme>
    <a:fontScheme name="Office - klassiek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xtended Basis Presentatie Template.potx" id="{88B0F741-539C-4119-B681-EEC7D296369E}" vid="{5B1B25AC-FBF1-4750-A017-1B55C279F59E}"/>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Motion10 Sjabloon" ma:contentTypeID="0x0101007C1F2170CF00D147B695165F5BB9AA41010063F7821E2E31234096F147586A584B77" ma:contentTypeVersion="7" ma:contentTypeDescription="" ma:contentTypeScope="" ma:versionID="a9e4a6f0d88645ba41c783228a50b43d">
  <xsd:schema xmlns:xsd="http://www.w3.org/2001/XMLSchema" xmlns:xs="http://www.w3.org/2001/XMLSchema" xmlns:p="http://schemas.microsoft.com/office/2006/metadata/properties" xmlns:ns2="29dada5e-0ead-4a3f-8027-21f5d9978c4b" xmlns:ns3="680e1bed-6891-4bb5-b68c-ef06fc6f70cb" targetNamespace="http://schemas.microsoft.com/office/2006/metadata/properties" ma:root="true" ma:fieldsID="da1f1770ed9c4c7d5bcf1b61507a78d6" ns2:_="" ns3:_="">
    <xsd:import namespace="29dada5e-0ead-4a3f-8027-21f5d9978c4b"/>
    <xsd:import namespace="680e1bed-6891-4bb5-b68c-ef06fc6f70cb"/>
    <xsd:element name="properties">
      <xsd:complexType>
        <xsd:sequence>
          <xsd:element name="documentManagement">
            <xsd:complexType>
              <xsd:all>
                <xsd:element ref="ns2:TaxKeywordTaxHTField" minOccurs="0"/>
                <xsd:element ref="ns2:TaxCatchAll" minOccurs="0"/>
                <xsd:element ref="ns2:TaxCatchAllLabel"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ada5e-0ead-4a3f-8027-21f5d9978c4b"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Ondernemingstrefwoorden" ma:fieldId="{23f27201-bee3-471e-b2e7-b64fd8b7ca38}" ma:taxonomyMulti="true" ma:sspId="b36f15c4-a50f-421b-a210-48de5f054c85"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e779c601-98d4-4d61-8105-f2ee5944740a}" ma:internalName="TaxCatchAll" ma:showField="CatchAllData" ma:web="680e1bed-6891-4bb5-b68c-ef06fc6f70c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e779c601-98d4-4d61-8105-f2ee5944740a}" ma:internalName="TaxCatchAllLabel" ma:readOnly="true" ma:showField="CatchAllDataLabel" ma:web="680e1bed-6891-4bb5-b68c-ef06fc6f70c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80e1bed-6891-4bb5-b68c-ef06fc6f70cb" elementFormDefault="qualified">
    <xsd:import namespace="http://schemas.microsoft.com/office/2006/documentManagement/types"/>
    <xsd:import namespace="http://schemas.microsoft.com/office/infopath/2007/PartnerControls"/>
    <xsd:element name="_dlc_DocId" ma:index="12" nillable="true" ma:displayName="Waarde van de document-id" ma:description="De waarde van de document-id die aan dit item is toegewezen." ma:internalName="_dlc_DocId" ma:readOnly="true">
      <xsd:simpleType>
        <xsd:restriction base="dms:Text"/>
      </xsd:simpleType>
    </xsd:element>
    <xsd:element name="_dlc_DocIdUrl" ma:index="13"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680e1bed-6891-4bb5-b68c-ef06fc6f70cb">M10MARKETING-39-1</_dlc_DocId>
    <_dlc_DocIdUrl xmlns="680e1bed-6891-4bb5-b68c-ef06fc6f70cb">
      <Url>https://mot10.sharepoint.com/teams/Marketing/_layouts/15/DocIdRedir.aspx?ID=M10MARKETING-39-1</Url>
      <Description>M10MARKETING-39-1</Description>
    </_dlc_DocIdUrl>
    <TaxCatchAll xmlns="29dada5e-0ead-4a3f-8027-21f5d9978c4b"/>
    <TaxKeywordTaxHTField xmlns="29dada5e-0ead-4a3f-8027-21f5d9978c4b">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1AAC51C-A664-4A01-AEA8-2F860DB672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dada5e-0ead-4a3f-8027-21f5d9978c4b"/>
    <ds:schemaRef ds:uri="680e1bed-6891-4bb5-b68c-ef06fc6f70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29dada5e-0ead-4a3f-8027-21f5d9978c4b"/>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680e1bed-6891-4bb5-b68c-ef06fc6f70cb"/>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4.xml><?xml version="1.0" encoding="utf-8"?>
<ds:datastoreItem xmlns:ds="http://schemas.openxmlformats.org/officeDocument/2006/customXml" ds:itemID="{C0DD991D-8E0B-4EFC-AAE1-E7427FCDCB9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Extended%20Basis%20Presentatie%20Template</Template>
  <TotalTime>1110</TotalTime>
  <Words>4003</Words>
  <Application>Microsoft Office PowerPoint</Application>
  <PresentationFormat>Custom</PresentationFormat>
  <Paragraphs>647</Paragraphs>
  <Slides>36</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MS PGothic</vt:lpstr>
      <vt:lpstr>Arial</vt:lpstr>
      <vt:lpstr>Calibri</vt:lpstr>
      <vt:lpstr>Segoe</vt:lpstr>
      <vt:lpstr>Segoe Pro Light</vt:lpstr>
      <vt:lpstr>Segoe UI</vt:lpstr>
      <vt:lpstr>Segoe UI Light</vt:lpstr>
      <vt:lpstr>Segoe UI Semibold</vt:lpstr>
      <vt:lpstr>Segoe UI Semilight</vt:lpstr>
      <vt:lpstr>Times New Roman</vt:lpstr>
      <vt:lpstr>Trebuchet MS</vt:lpstr>
      <vt:lpstr>Verdana</vt:lpstr>
      <vt:lpstr>PPT Template Motion10</vt:lpstr>
      <vt:lpstr>Azure Active Directory</vt:lpstr>
      <vt:lpstr>Introduction</vt:lpstr>
      <vt:lpstr>Agenda</vt:lpstr>
      <vt:lpstr>Microsoft Azure</vt:lpstr>
      <vt:lpstr>Microsoft Azure</vt:lpstr>
      <vt:lpstr>PowerPoint Presentation</vt:lpstr>
      <vt:lpstr>Azure – Hybride cloud</vt:lpstr>
      <vt:lpstr>PowerPoint Presentation</vt:lpstr>
      <vt:lpstr>An Enterprise cloud governance structure</vt:lpstr>
      <vt:lpstr>AAD - Architecture overview</vt:lpstr>
      <vt:lpstr>Azure Active Directory Editions</vt:lpstr>
      <vt:lpstr>PowerPoint Presentation</vt:lpstr>
      <vt:lpstr>Demo</vt:lpstr>
      <vt:lpstr>Lab 1a - Create an Azure AD tenant of your choice</vt:lpstr>
      <vt:lpstr>What Is Authentication?</vt:lpstr>
      <vt:lpstr>What Is Authorization?</vt:lpstr>
      <vt:lpstr>What Is Claims-Based Identity?</vt:lpstr>
      <vt:lpstr>Active Directory vs. Azure AD</vt:lpstr>
      <vt:lpstr>AAD - Interfaces and Endpoints</vt:lpstr>
      <vt:lpstr>PowerPoint Presentation</vt:lpstr>
      <vt:lpstr>Microsoft Identities</vt:lpstr>
      <vt:lpstr>Office 365 Identity Models</vt:lpstr>
      <vt:lpstr>Azure Active Directory Connect</vt:lpstr>
      <vt:lpstr>DEMO</vt:lpstr>
      <vt:lpstr>Lab 1b – create users and groups </vt:lpstr>
      <vt:lpstr>Productivity – Cloud and on-prem apps</vt:lpstr>
      <vt:lpstr>Thousands of pre-integrated apps and growing!  </vt:lpstr>
      <vt:lpstr>AAD &amp; Apps</vt:lpstr>
      <vt:lpstr>Apps &amp; service principals </vt:lpstr>
      <vt:lpstr>DEMO</vt:lpstr>
      <vt:lpstr>Lab 1c</vt:lpstr>
      <vt:lpstr>Identity Federation</vt:lpstr>
      <vt:lpstr>Azure Active Directory Identity Protection</vt:lpstr>
      <vt:lpstr>Conditional Access</vt:lpstr>
      <vt:lpstr>Introducing Microsoft Cloud App Security</vt:lpstr>
      <vt:lpstr>Real Madrid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Bootcamp</dc:title>
  <dc:creator>Bobby bregman</dc:creator>
  <cp:keywords/>
  <dc:description/>
  <cp:lastModifiedBy>Bobby Bregman</cp:lastModifiedBy>
  <cp:revision>67</cp:revision>
  <dcterms:created xsi:type="dcterms:W3CDTF">2015-10-15T12:54:54Z</dcterms:created>
  <dcterms:modified xsi:type="dcterms:W3CDTF">2017-04-18T19:45:43Z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0x0101007C1F2170CF00D147B695165F5BB9AA41010063F7821E2E31234096F147586A584B77</vt:lpwstr>
  </property>
  <property fmtid="{D5CDD505-2E9C-101B-9397-08002B2CF9AE}" pid="3" name="TaxKeyword">
    <vt:lpwstr/>
  </property>
  <property fmtid="{D5CDD505-2E9C-101B-9397-08002B2CF9AE}" pid="4" name="_dlc_DocIdItemGuid">
    <vt:lpwstr>2e2490ad-015a-49b4-8be7-eaa70581343a</vt:lpwstr>
  </property>
  <property fmtid="{D5CDD505-2E9C-101B-9397-08002B2CF9AE}" pid="5" name="MSIP_Label_f42aa342-8706-4288-bd11-ebb85995028c_Enabled">
    <vt:lpwstr>True</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AssignedBy">
    <vt:lpwstr>v-bobbyb@microsoft.com</vt:lpwstr>
  </property>
  <property fmtid="{D5CDD505-2E9C-101B-9397-08002B2CF9AE}" pid="8" name="MSIP_Label_f42aa342-8706-4288-bd11-ebb85995028c_DateCreated">
    <vt:lpwstr>2017-03-17T14:24:30.4876435+01:00</vt:lpwstr>
  </property>
  <property fmtid="{D5CDD505-2E9C-101B-9397-08002B2CF9AE}" pid="9" name="MSIP_Label_f42aa342-8706-4288-bd11-ebb85995028c_Name">
    <vt:lpwstr>General</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